
<file path=[Content_Types].xml><?xml version="1.0" encoding="utf-8"?>
<Types xmlns="http://schemas.openxmlformats.org/package/2006/content-types">
  <Default Extension="fntdata" ContentType="application/x-fontdata"/>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96"/>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4" r:id="rId60"/>
    <p:sldId id="315" r:id="rId61"/>
    <p:sldId id="316" r:id="rId62"/>
    <p:sldId id="317" r:id="rId63"/>
    <p:sldId id="318" r:id="rId64"/>
    <p:sldId id="319" r:id="rId65"/>
    <p:sldId id="320" r:id="rId66"/>
    <p:sldId id="321" r:id="rId67"/>
    <p:sldId id="322" r:id="rId68"/>
    <p:sldId id="323" r:id="rId69"/>
    <p:sldId id="324" r:id="rId70"/>
    <p:sldId id="325" r:id="rId71"/>
    <p:sldId id="326" r:id="rId72"/>
    <p:sldId id="327" r:id="rId73"/>
    <p:sldId id="328" r:id="rId74"/>
    <p:sldId id="329" r:id="rId75"/>
    <p:sldId id="330" r:id="rId76"/>
    <p:sldId id="331" r:id="rId77"/>
    <p:sldId id="332" r:id="rId78"/>
    <p:sldId id="333" r:id="rId79"/>
    <p:sldId id="334" r:id="rId80"/>
    <p:sldId id="335" r:id="rId81"/>
    <p:sldId id="336" r:id="rId82"/>
    <p:sldId id="337" r:id="rId83"/>
    <p:sldId id="338" r:id="rId84"/>
    <p:sldId id="339" r:id="rId85"/>
    <p:sldId id="340" r:id="rId86"/>
    <p:sldId id="341" r:id="rId87"/>
    <p:sldId id="342" r:id="rId88"/>
    <p:sldId id="343" r:id="rId89"/>
    <p:sldId id="344" r:id="rId90"/>
    <p:sldId id="345" r:id="rId91"/>
    <p:sldId id="346" r:id="rId92"/>
    <p:sldId id="347" r:id="rId93"/>
    <p:sldId id="348" r:id="rId94"/>
    <p:sldId id="349" r:id="rId95"/>
  </p:sldIdLst>
  <p:sldSz cx="9144000" cy="5143500" type="screen16x9"/>
  <p:notesSz cx="6858000" cy="9144000"/>
  <p:embeddedFontLst>
    <p:embeddedFont>
      <p:font typeface="Figtree ExtraBold" panose="020B0604020202020204" charset="0"/>
      <p:bold r:id="rId97"/>
      <p:boldItalic r:id="rId98"/>
    </p:embeddedFont>
    <p:embeddedFont>
      <p:font typeface="Fira Sans" panose="020B0503050000020004" pitchFamily="34" charset="0"/>
      <p:regular r:id="rId99"/>
      <p:bold r:id="rId100"/>
      <p:italic r:id="rId101"/>
      <p:boldItalic r:id="rId102"/>
    </p:embeddedFont>
    <p:embeddedFont>
      <p:font typeface="Fira Sans Condensed" panose="020B0503050000020004" pitchFamily="34" charset="0"/>
      <p:regular r:id="rId103"/>
      <p:bold r:id="rId104"/>
      <p:italic r:id="rId105"/>
      <p:boldItalic r:id="rId106"/>
    </p:embeddedFont>
    <p:embeddedFont>
      <p:font typeface="Fira Sans Condensed ExtraLight" panose="020B0403050000020004" pitchFamily="34" charset="0"/>
      <p:regular r:id="rId107"/>
      <p:bold r:id="rId108"/>
      <p:italic r:id="rId109"/>
      <p:boldItalic r:id="rId110"/>
    </p:embeddedFont>
    <p:embeddedFont>
      <p:font typeface="Fira Sans Condensed Light" panose="020B0403050000020004" pitchFamily="34" charset="0"/>
      <p:regular r:id="rId111"/>
      <p:bold r:id="rId112"/>
      <p:italic r:id="rId113"/>
      <p:boldItalic r:id="rId114"/>
    </p:embeddedFont>
    <p:embeddedFont>
      <p:font typeface="Fira Sans Condensed Medium" panose="020B0603050000020004" pitchFamily="34" charset="0"/>
      <p:regular r:id="rId115"/>
      <p:bold r:id="rId116"/>
      <p:italic r:id="rId117"/>
      <p:boldItalic r:id="rId118"/>
    </p:embeddedFont>
    <p:embeddedFont>
      <p:font typeface="Fira Sans Condensed SemiBold" panose="020B0603050000020004" pitchFamily="34" charset="0"/>
      <p:regular r:id="rId119"/>
      <p:bold r:id="rId120"/>
      <p:italic r:id="rId121"/>
      <p:boldItalic r:id="rId122"/>
    </p:embeddedFont>
    <p:embeddedFont>
      <p:font typeface="Open Sans" panose="020B0606030504020204" pitchFamily="34" charset="0"/>
      <p:regular r:id="rId123"/>
      <p:bold r:id="rId124"/>
      <p:italic r:id="rId125"/>
      <p:boldItalic r:id="rId126"/>
    </p:embeddedFont>
    <p:embeddedFont>
      <p:font typeface="Open Sans ExtraBold" panose="020B0906030804020204" pitchFamily="34" charset="0"/>
      <p:bold r:id="rId127"/>
      <p:boldItalic r:id="rId128"/>
    </p:embeddedFont>
    <p:embeddedFont>
      <p:font typeface="Open Sans Light" panose="020B0306030504020204" pitchFamily="34" charset="0"/>
      <p:regular r:id="rId129"/>
      <p:bold r:id="rId130"/>
      <p:italic r:id="rId131"/>
      <p:boldItalic r:id="rId132"/>
    </p:embeddedFont>
    <p:embeddedFont>
      <p:font typeface="Open Sans Medium" panose="020B0604020202020204" charset="0"/>
      <p:regular r:id="rId133"/>
      <p:bold r:id="rId134"/>
      <p:italic r:id="rId135"/>
      <p:boldItalic r:id="rId136"/>
    </p:embeddedFont>
    <p:embeddedFont>
      <p:font typeface="Open Sans SemiBold" panose="020B0706030804020204" pitchFamily="34" charset="0"/>
      <p:regular r:id="rId137"/>
      <p:bold r:id="rId138"/>
      <p:italic r:id="rId139"/>
      <p:boldItalic r:id="rId140"/>
    </p:embeddedFont>
    <p:embeddedFont>
      <p:font typeface="Oswald SemiBold" panose="00000700000000000000" pitchFamily="2" charset="0"/>
      <p:regular r:id="rId141"/>
      <p:bold r:id="rId142"/>
    </p:embeddedFont>
    <p:embeddedFont>
      <p:font typeface="Poppins" panose="00000500000000000000" pitchFamily="2" charset="0"/>
      <p:regular r:id="rId143"/>
      <p:bold r:id="rId144"/>
      <p:italic r:id="rId145"/>
      <p:boldItalic r:id="rId146"/>
    </p:embeddedFont>
    <p:embeddedFont>
      <p:font typeface="Proxima Nova" panose="020B0604020202020204" charset="0"/>
      <p:regular r:id="rId147"/>
      <p:bold r:id="rId148"/>
      <p:italic r:id="rId149"/>
      <p:boldItalic r:id="rId150"/>
    </p:embeddedFont>
    <p:embeddedFont>
      <p:font typeface="Rajdhani" panose="020B0604020202020204" charset="0"/>
      <p:regular r:id="rId151"/>
      <p:bold r:id="rId152"/>
    </p:embeddedFont>
    <p:embeddedFont>
      <p:font typeface="Roboto Mono" panose="00000009000000000000" pitchFamily="49" charset="0"/>
      <p:regular r:id="rId153"/>
      <p:bold r:id="rId154"/>
      <p:italic r:id="rId155"/>
      <p:boldItalic r:id="rId156"/>
    </p:embeddedFont>
    <p:embeddedFont>
      <p:font typeface="Roboto Mono ExtraLight" panose="020B0604020202020204" charset="0"/>
      <p:regular r:id="rId157"/>
      <p:bold r:id="rId158"/>
      <p:italic r:id="rId159"/>
      <p:boldItalic r:id="rId160"/>
    </p:embeddedFont>
    <p:embeddedFont>
      <p:font typeface="Roboto Mono Medium" panose="00000009000000000000" pitchFamily="49" charset="0"/>
      <p:regular r:id="rId161"/>
      <p:bold r:id="rId162"/>
      <p:italic r:id="rId163"/>
      <p:boldItalic r:id="rId164"/>
    </p:embeddedFont>
    <p:embeddedFont>
      <p:font typeface="Roboto Mono SemiBold" panose="020B0604020202020204" charset="0"/>
      <p:regular r:id="rId165"/>
      <p:bold r:id="rId166"/>
      <p:italic r:id="rId167"/>
      <p:boldItalic r:id="rId168"/>
    </p:embeddedFont>
    <p:embeddedFont>
      <p:font typeface="Viga" panose="020B0604020202020204" charset="0"/>
      <p:regular r:id="rId16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625">
          <p15:clr>
            <a:srgbClr val="9AA0A6"/>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45587197-ABA1-4A9E-8C44-43ABBBE1D00F}">
  <a:tblStyle styleId="{45587197-ABA1-4A9E-8C44-43ABBBE1D00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03" d="100"/>
          <a:sy n="103" d="100"/>
        </p:scale>
        <p:origin x="874" y="77"/>
      </p:cViewPr>
      <p:guideLst>
        <p:guide orient="horz" pos="625"/>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font" Target="fonts/font21.fntdata"/><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42.fntdata"/><Relationship Id="rId159" Type="http://schemas.openxmlformats.org/officeDocument/2006/relationships/font" Target="fonts/font63.fntdata"/><Relationship Id="rId170" Type="http://schemas.openxmlformats.org/officeDocument/2006/relationships/presProps" Target="presProps.xml"/><Relationship Id="rId107" Type="http://schemas.openxmlformats.org/officeDocument/2006/relationships/font" Target="fonts/font11.fntdata"/><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font" Target="fonts/font32.fntdata"/><Relationship Id="rId149" Type="http://schemas.openxmlformats.org/officeDocument/2006/relationships/font" Target="fonts/font53.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64.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font" Target="fonts/font22.fntdata"/><Relationship Id="rId139" Type="http://schemas.openxmlformats.org/officeDocument/2006/relationships/font" Target="fonts/font43.fntdata"/><Relationship Id="rId85" Type="http://schemas.openxmlformats.org/officeDocument/2006/relationships/slide" Target="slides/slide84.xml"/><Relationship Id="rId150" Type="http://schemas.openxmlformats.org/officeDocument/2006/relationships/font" Target="fonts/font54.fntdata"/><Relationship Id="rId171" Type="http://schemas.openxmlformats.org/officeDocument/2006/relationships/viewProps" Target="viewProps.xml"/><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font" Target="fonts/font12.fntdata"/><Relationship Id="rId129" Type="http://schemas.openxmlformats.org/officeDocument/2006/relationships/font" Target="fonts/font33.fntdata"/><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notesMaster" Target="notesMasters/notesMaster1.xml"/><Relationship Id="rId140" Type="http://schemas.openxmlformats.org/officeDocument/2006/relationships/font" Target="fonts/font44.fntdata"/><Relationship Id="rId161" Type="http://schemas.openxmlformats.org/officeDocument/2006/relationships/font" Target="fonts/font65.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font" Target="fonts/font18.fntdata"/><Relationship Id="rId119" Type="http://schemas.openxmlformats.org/officeDocument/2006/relationships/font" Target="fonts/font23.fntdata"/><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34.fntdata"/><Relationship Id="rId135" Type="http://schemas.openxmlformats.org/officeDocument/2006/relationships/font" Target="fonts/font39.fntdata"/><Relationship Id="rId151" Type="http://schemas.openxmlformats.org/officeDocument/2006/relationships/font" Target="fonts/font55.fntdata"/><Relationship Id="rId156" Type="http://schemas.openxmlformats.org/officeDocument/2006/relationships/font" Target="fonts/font60.fntdata"/><Relationship Id="rId172" Type="http://schemas.openxmlformats.org/officeDocument/2006/relationships/theme" Target="theme/theme1.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font" Target="fonts/font13.fntdata"/><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fntdata"/><Relationship Id="rId104" Type="http://schemas.openxmlformats.org/officeDocument/2006/relationships/font" Target="fonts/font8.fntdata"/><Relationship Id="rId120" Type="http://schemas.openxmlformats.org/officeDocument/2006/relationships/font" Target="fonts/font24.fntdata"/><Relationship Id="rId125" Type="http://schemas.openxmlformats.org/officeDocument/2006/relationships/font" Target="fonts/font29.fntdata"/><Relationship Id="rId141" Type="http://schemas.openxmlformats.org/officeDocument/2006/relationships/font" Target="fonts/font45.fntdata"/><Relationship Id="rId146" Type="http://schemas.openxmlformats.org/officeDocument/2006/relationships/font" Target="fonts/font50.fntdata"/><Relationship Id="rId167" Type="http://schemas.openxmlformats.org/officeDocument/2006/relationships/font" Target="fonts/font71.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66.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font" Target="fonts/font14.fntdata"/><Relationship Id="rId115" Type="http://schemas.openxmlformats.org/officeDocument/2006/relationships/font" Target="fonts/font19.fntdata"/><Relationship Id="rId131" Type="http://schemas.openxmlformats.org/officeDocument/2006/relationships/font" Target="fonts/font35.fntdata"/><Relationship Id="rId136" Type="http://schemas.openxmlformats.org/officeDocument/2006/relationships/font" Target="fonts/font40.fntdata"/><Relationship Id="rId157" Type="http://schemas.openxmlformats.org/officeDocument/2006/relationships/font" Target="fonts/font61.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56.fntdata"/><Relationship Id="rId173" Type="http://schemas.openxmlformats.org/officeDocument/2006/relationships/tableStyles" Target="tableStyle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font" Target="fonts/font4.fntdata"/><Relationship Id="rId105" Type="http://schemas.openxmlformats.org/officeDocument/2006/relationships/font" Target="fonts/font9.fntdata"/><Relationship Id="rId126" Type="http://schemas.openxmlformats.org/officeDocument/2006/relationships/font" Target="fonts/font30.fntdata"/><Relationship Id="rId147" Type="http://schemas.openxmlformats.org/officeDocument/2006/relationships/font" Target="fonts/font51.fntdata"/><Relationship Id="rId168" Type="http://schemas.openxmlformats.org/officeDocument/2006/relationships/font" Target="fonts/font72.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font" Target="fonts/font2.fntdata"/><Relationship Id="rId121" Type="http://schemas.openxmlformats.org/officeDocument/2006/relationships/font" Target="fonts/font25.fntdata"/><Relationship Id="rId142" Type="http://schemas.openxmlformats.org/officeDocument/2006/relationships/font" Target="fonts/font46.fntdata"/><Relationship Id="rId163" Type="http://schemas.openxmlformats.org/officeDocument/2006/relationships/font" Target="fonts/font67.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font" Target="fonts/font20.fntdata"/><Relationship Id="rId137" Type="http://schemas.openxmlformats.org/officeDocument/2006/relationships/font" Target="fonts/font41.fntdata"/><Relationship Id="rId158" Type="http://schemas.openxmlformats.org/officeDocument/2006/relationships/font" Target="fonts/font62.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font" Target="fonts/font15.fntdata"/><Relationship Id="rId132" Type="http://schemas.openxmlformats.org/officeDocument/2006/relationships/font" Target="fonts/font36.fntdata"/><Relationship Id="rId153" Type="http://schemas.openxmlformats.org/officeDocument/2006/relationships/font" Target="fonts/font5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font" Target="fonts/font10.fntdata"/><Relationship Id="rId127" Type="http://schemas.openxmlformats.org/officeDocument/2006/relationships/font" Target="fonts/font31.fntdata"/><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font" Target="fonts/font3.fntdata"/><Relationship Id="rId101" Type="http://schemas.openxmlformats.org/officeDocument/2006/relationships/font" Target="fonts/font5.fntdata"/><Relationship Id="rId122" Type="http://schemas.openxmlformats.org/officeDocument/2006/relationships/font" Target="fonts/font26.fntdata"/><Relationship Id="rId143" Type="http://schemas.openxmlformats.org/officeDocument/2006/relationships/font" Target="fonts/font47.fntdata"/><Relationship Id="rId148" Type="http://schemas.openxmlformats.org/officeDocument/2006/relationships/font" Target="fonts/font52.fntdata"/><Relationship Id="rId164" Type="http://schemas.openxmlformats.org/officeDocument/2006/relationships/font" Target="fonts/font68.fntdata"/><Relationship Id="rId169" Type="http://schemas.openxmlformats.org/officeDocument/2006/relationships/font" Target="fonts/font73.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font" Target="fonts/font16.fntdata"/><Relationship Id="rId133" Type="http://schemas.openxmlformats.org/officeDocument/2006/relationships/font" Target="fonts/font37.fntdata"/><Relationship Id="rId154" Type="http://schemas.openxmlformats.org/officeDocument/2006/relationships/font" Target="fonts/font58.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font" Target="fonts/font6.fntdata"/><Relationship Id="rId123" Type="http://schemas.openxmlformats.org/officeDocument/2006/relationships/font" Target="fonts/font27.fntdata"/><Relationship Id="rId144" Type="http://schemas.openxmlformats.org/officeDocument/2006/relationships/font" Target="fonts/font48.fntdata"/><Relationship Id="rId90" Type="http://schemas.openxmlformats.org/officeDocument/2006/relationships/slide" Target="slides/slide89.xml"/><Relationship Id="rId165" Type="http://schemas.openxmlformats.org/officeDocument/2006/relationships/font" Target="fonts/font6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font" Target="fonts/font17.fntdata"/><Relationship Id="rId134" Type="http://schemas.openxmlformats.org/officeDocument/2006/relationships/font" Target="fonts/font38.fntdata"/><Relationship Id="rId80" Type="http://schemas.openxmlformats.org/officeDocument/2006/relationships/slide" Target="slides/slide79.xml"/><Relationship Id="rId155" Type="http://schemas.openxmlformats.org/officeDocument/2006/relationships/font" Target="fonts/font5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font" Target="fonts/font7.fntdata"/><Relationship Id="rId124" Type="http://schemas.openxmlformats.org/officeDocument/2006/relationships/font" Target="fonts/font28.fntdata"/><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font" Target="fonts/font49.fntdata"/><Relationship Id="rId166" Type="http://schemas.openxmlformats.org/officeDocument/2006/relationships/font" Target="fonts/font70.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marR="0" lvl="0"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1pPr>
            <a:lvl2pPr marL="914400" marR="0" lvl="1"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2pPr>
            <a:lvl3pPr marL="1371600" marR="0" lvl="2"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3pPr>
            <a:lvl4pPr marL="1828800" marR="0" lvl="3"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4pPr>
            <a:lvl5pPr marL="2286000" marR="0" lvl="4"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5pPr>
            <a:lvl6pPr marL="2743200" marR="0" lvl="5"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6pPr>
            <a:lvl7pPr marL="3200400" marR="0" lvl="6"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7pPr>
            <a:lvl8pPr marL="3657600" marR="0" lvl="7"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8pPr>
            <a:lvl9pPr marL="4114800" marR="0" lvl="8" indent="-298450" algn="l" rtl="0">
              <a:lnSpc>
                <a:spcPct val="100000"/>
              </a:lnSpc>
              <a:spcBef>
                <a:spcPts val="0"/>
              </a:spcBef>
              <a:spcAft>
                <a:spcPts val="0"/>
              </a:spcAft>
              <a:buClr>
                <a:srgbClr val="000000"/>
              </a:buClr>
              <a:buSzPts val="1100"/>
              <a:buFont typeface="Arial"/>
              <a:buChar char="■"/>
              <a:defRPr sz="1100" b="0" i="0" u="none" strike="noStrike" cap="none">
                <a:solidFill>
                  <a:srgbClr val="000000"/>
                </a:solidFill>
                <a:latin typeface="Arial"/>
                <a:ea typeface="Arial"/>
                <a:cs typeface="Arial"/>
                <a:sym typeface="Arial"/>
              </a:defRPr>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3" Type="http://schemas.openxmlformats.org/officeDocument/2006/relationships/hyperlink" Target="https://youtu.be/7A6ZqTCJqRs"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3" Type="http://schemas.openxmlformats.org/officeDocument/2006/relationships/hyperlink" Target="https://www.canva.com/education/eligibility-guidelines/" TargetMode="External"/><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8" Type="http://schemas.openxmlformats.org/officeDocument/2006/relationships/hyperlink" Target="https://www.theregreview.org/2021/03/20/saturday-seminar-facing-bias-in-facial-recognition-technology/#:~:text=According%20to%20the%20researchers%2C%20facial,than%20they%20did%20white%20faces" TargetMode="External"/><Relationship Id="rId3" Type="http://schemas.openxmlformats.org/officeDocument/2006/relationships/hyperlink" Target="https://www.nytimes.com/2018/02/09/technology/facial-recognition-race-artificial-intelligence.html" TargetMode="External"/><Relationship Id="rId7" Type="http://schemas.openxmlformats.org/officeDocument/2006/relationships/hyperlink" Target="https://nvlpubs.nist.gov/nistpubs/ir/2019/NIST.IR.8280.pdf#page=4" TargetMode="External"/><Relationship Id="rId2" Type="http://schemas.openxmlformats.org/officeDocument/2006/relationships/slide" Target="../slides/slide36.xml"/><Relationship Id="rId1" Type="http://schemas.openxmlformats.org/officeDocument/2006/relationships/notesMaster" Target="../notesMasters/notesMaster1.xml"/><Relationship Id="rId6" Type="http://schemas.openxmlformats.org/officeDocument/2006/relationships/hyperlink" Target="https://sitn.hms.harvard.edu/flash/2020/racial-discrimination-in-face-recognition-technology/" TargetMode="External"/><Relationship Id="rId5" Type="http://schemas.openxmlformats.org/officeDocument/2006/relationships/hyperlink" Target="http://proceedings.mlr.press/v81/buolamwini18a/buolamwini18a.pdf" TargetMode="External"/><Relationship Id="rId4" Type="http://schemas.openxmlformats.org/officeDocument/2006/relationships/hyperlink" Target="https://www.khanacademy.org/computing/ap-computer-science-principles/data-analysis-101/x2d2f703b37b450a3:machine-learning-and-bias/a/bias-in-facial-recognition" TargetMode="Externa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8" Type="http://schemas.openxmlformats.org/officeDocument/2006/relationships/hyperlink" Target="https://www.theregreview.org/2021/03/20/saturday-seminar-facing-bias-in-facial-recognition-technology/#:~:text=According%20to%20the%20researchers%2C%20facial,than%20they%20did%20white%20faces" TargetMode="External"/><Relationship Id="rId3" Type="http://schemas.openxmlformats.org/officeDocument/2006/relationships/hyperlink" Target="https://www.nytimes.com/2018/02/09/technology/facial-recognition-race-artificial-intelligence.html" TargetMode="External"/><Relationship Id="rId7" Type="http://schemas.openxmlformats.org/officeDocument/2006/relationships/hyperlink" Target="https://nvlpubs.nist.gov/nistpubs/ir/2019/NIST.IR.8280.pdf#page=4" TargetMode="External"/><Relationship Id="rId2" Type="http://schemas.openxmlformats.org/officeDocument/2006/relationships/slide" Target="../slides/slide41.xml"/><Relationship Id="rId1" Type="http://schemas.openxmlformats.org/officeDocument/2006/relationships/notesMaster" Target="../notesMasters/notesMaster1.xml"/><Relationship Id="rId6" Type="http://schemas.openxmlformats.org/officeDocument/2006/relationships/hyperlink" Target="https://sitn.hms.harvard.edu/flash/2020/racial-discrimination-in-face-recognition-technology/" TargetMode="External"/><Relationship Id="rId5" Type="http://schemas.openxmlformats.org/officeDocument/2006/relationships/hyperlink" Target="http://proceedings.mlr.press/v81/buolamwini18a/buolamwini18a.pdf" TargetMode="External"/><Relationship Id="rId4" Type="http://schemas.openxmlformats.org/officeDocument/2006/relationships/hyperlink" Target="https://www.khanacademy.org/computing/ap-computer-science-principles/data-analysis-101/x2d2f703b37b450a3:machine-learning-and-bias/a/bias-in-facial-recognition" TargetMode="External"/></Relationships>
</file>

<file path=ppt/notesSlides/_rels/notesSlide42.xml.rels><?xml version="1.0" encoding="UTF-8" standalone="yes"?>
<Relationships xmlns="http://schemas.openxmlformats.org/package/2006/relationships"><Relationship Id="rId8" Type="http://schemas.openxmlformats.org/officeDocument/2006/relationships/hyperlink" Target="https://www.theregreview.org/2021/03/20/saturday-seminar-facing-bias-in-facial-recognition-technology/#:~:text=According%20to%20the%20researchers%2C%20facial,than%20they%20did%20white%20faces" TargetMode="External"/><Relationship Id="rId3" Type="http://schemas.openxmlformats.org/officeDocument/2006/relationships/hyperlink" Target="https://www.nytimes.com/2018/02/09/technology/facial-recognition-race-artificial-intelligence.html" TargetMode="External"/><Relationship Id="rId7" Type="http://schemas.openxmlformats.org/officeDocument/2006/relationships/hyperlink" Target="https://nvlpubs.nist.gov/nistpubs/ir/2019/NIST.IR.8280.pdf#page=4" TargetMode="External"/><Relationship Id="rId2" Type="http://schemas.openxmlformats.org/officeDocument/2006/relationships/slide" Target="../slides/slide42.xml"/><Relationship Id="rId1" Type="http://schemas.openxmlformats.org/officeDocument/2006/relationships/notesMaster" Target="../notesMasters/notesMaster1.xml"/><Relationship Id="rId6" Type="http://schemas.openxmlformats.org/officeDocument/2006/relationships/hyperlink" Target="https://sitn.hms.harvard.edu/flash/2020/racial-discrimination-in-face-recognition-technology/" TargetMode="External"/><Relationship Id="rId5" Type="http://schemas.openxmlformats.org/officeDocument/2006/relationships/hyperlink" Target="http://proceedings.mlr.press/v81/buolamwini18a/buolamwini18a.pdf" TargetMode="External"/><Relationship Id="rId4" Type="http://schemas.openxmlformats.org/officeDocument/2006/relationships/hyperlink" Target="https://www.khanacademy.org/computing/ap-computer-science-principles/data-analysis-101/x2d2f703b37b450a3:machine-learning-and-bias/a/bias-in-facial-recognition" TargetMode="Externa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8" Type="http://schemas.openxmlformats.org/officeDocument/2006/relationships/hyperlink" Target="https://www.theregreview.org/2021/03/20/saturday-seminar-facing-bias-in-facial-recognition-technology/#:~:text=According%20to%20the%20researchers%2C%20facial,than%20they%20did%20white%20faces" TargetMode="External"/><Relationship Id="rId3" Type="http://schemas.openxmlformats.org/officeDocument/2006/relationships/hyperlink" Target="https://www.nytimes.com/2018/02/09/technology/facial-recognition-race-artificial-intelligence.html" TargetMode="External"/><Relationship Id="rId7" Type="http://schemas.openxmlformats.org/officeDocument/2006/relationships/hyperlink" Target="https://nvlpubs.nist.gov/nistpubs/ir/2019/NIST.IR.8280.pdf#page=4" TargetMode="External"/><Relationship Id="rId2" Type="http://schemas.openxmlformats.org/officeDocument/2006/relationships/slide" Target="../slides/slide46.xml"/><Relationship Id="rId1" Type="http://schemas.openxmlformats.org/officeDocument/2006/relationships/notesMaster" Target="../notesMasters/notesMaster1.xml"/><Relationship Id="rId6" Type="http://schemas.openxmlformats.org/officeDocument/2006/relationships/hyperlink" Target="https://sitn.hms.harvard.edu/flash/2020/racial-discrimination-in-face-recognition-technology/" TargetMode="External"/><Relationship Id="rId5" Type="http://schemas.openxmlformats.org/officeDocument/2006/relationships/hyperlink" Target="http://proceedings.mlr.press/v81/buolamwini18a/buolamwini18a.pdf" TargetMode="External"/><Relationship Id="rId4" Type="http://schemas.openxmlformats.org/officeDocument/2006/relationships/hyperlink" Target="https://www.khanacademy.org/computing/ap-computer-science-principles/data-analysis-101/x2d2f703b37b450a3:machine-learning-and-bias/a/bias-in-facial-recognition" TargetMode="Externa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3" Type="http://schemas.openxmlformats.org/officeDocument/2006/relationships/hyperlink" Target="https://www.unicef.org/globalinsight/media/2671/file/UNICEF-Global-Insight-AI-guide-for-teens-2021_FR.pdf" TargetMode="External"/><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8" Type="http://schemas.openxmlformats.org/officeDocument/2006/relationships/hyperlink" Target="https://www.theregreview.org/2021/03/20/saturday-seminar-facing-bias-in-facial-recognition-technology/#:~:text=According%20to%20the%20researchers%2C%20facial,than%20they%20did%20white%20faces" TargetMode="External"/><Relationship Id="rId3" Type="http://schemas.openxmlformats.org/officeDocument/2006/relationships/hyperlink" Target="https://www.nytimes.com/2018/02/09/technology/facial-recognition-race-artificial-intelligence.html" TargetMode="External"/><Relationship Id="rId7" Type="http://schemas.openxmlformats.org/officeDocument/2006/relationships/hyperlink" Target="https://nvlpubs.nist.gov/nistpubs/ir/2019/NIST.IR.8280.pdf#page=4" TargetMode="External"/><Relationship Id="rId2" Type="http://schemas.openxmlformats.org/officeDocument/2006/relationships/slide" Target="../slides/slide52.xml"/><Relationship Id="rId1" Type="http://schemas.openxmlformats.org/officeDocument/2006/relationships/notesMaster" Target="../notesMasters/notesMaster1.xml"/><Relationship Id="rId6" Type="http://schemas.openxmlformats.org/officeDocument/2006/relationships/hyperlink" Target="https://sitn.hms.harvard.edu/flash/2020/racial-discrimination-in-face-recognition-technology/" TargetMode="External"/><Relationship Id="rId5" Type="http://schemas.openxmlformats.org/officeDocument/2006/relationships/hyperlink" Target="http://proceedings.mlr.press/v81/buolamwini18a/buolamwini18a.pdf" TargetMode="External"/><Relationship Id="rId4" Type="http://schemas.openxmlformats.org/officeDocument/2006/relationships/hyperlink" Target="https://www.khanacademy.org/computing/ap-computer-science-principles/data-analysis-101/x2d2f703b37b450a3:machine-learning-and-bias/a/bias-in-facial-recognition" TargetMode="Externa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youtu.be/J6HeLukE-nY" TargetMode="External"/><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3" Type="http://schemas.openxmlformats.org/officeDocument/2006/relationships/hyperlink" Target="https://youtu.be/MTHlcW35K_g" TargetMode="External"/><Relationship Id="rId2" Type="http://schemas.openxmlformats.org/officeDocument/2006/relationships/slide" Target="../slides/slide8.xml"/><Relationship Id="rId1" Type="http://schemas.openxmlformats.org/officeDocument/2006/relationships/notesMaster" Target="../notesMasters/notesMaster1.xml"/><Relationship Id="rId5" Type="http://schemas.openxmlformats.org/officeDocument/2006/relationships/hyperlink" Target="https://www.youtube.com/watch?v=HS1wV9NMLr8" TargetMode="External"/><Relationship Id="rId4" Type="http://schemas.openxmlformats.org/officeDocument/2006/relationships/hyperlink" Target="https://www.youtube.com/watch?v=tlThdr3O5Qo" TargetMode="Externa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
        <p:cNvGrpSpPr/>
        <p:nvPr/>
      </p:nvGrpSpPr>
      <p:grpSpPr>
        <a:xfrm>
          <a:off x="0" y="0"/>
          <a:ext cx="0" cy="0"/>
          <a:chOff x="0" y="0"/>
          <a:chExt cx="0" cy="0"/>
        </a:xfrm>
      </p:grpSpPr>
      <p:sp>
        <p:nvSpPr>
          <p:cNvPr id="50" name="Google Shape;50;g25766681466_0_2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 name="Google Shape;51;g25766681466_0_2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30fe09609c6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30fe09609c6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30fe09609c6_0_3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30fe09609c6_0_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7"/>
        <p:cNvGrpSpPr/>
        <p:nvPr/>
      </p:nvGrpSpPr>
      <p:grpSpPr>
        <a:xfrm>
          <a:off x="0" y="0"/>
          <a:ext cx="0" cy="0"/>
          <a:chOff x="0" y="0"/>
          <a:chExt cx="0" cy="0"/>
        </a:xfrm>
      </p:grpSpPr>
      <p:sp>
        <p:nvSpPr>
          <p:cNvPr id="228" name="Google Shape;228;g30fe09609c6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9" name="Google Shape;229;g30fe09609c6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
        <p:cNvGrpSpPr/>
        <p:nvPr/>
      </p:nvGrpSpPr>
      <p:grpSpPr>
        <a:xfrm>
          <a:off x="0" y="0"/>
          <a:ext cx="0" cy="0"/>
          <a:chOff x="0" y="0"/>
          <a:chExt cx="0" cy="0"/>
        </a:xfrm>
      </p:grpSpPr>
      <p:sp>
        <p:nvSpPr>
          <p:cNvPr id="234" name="Google Shape;234;g30fe09609c6_0_1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 name="Google Shape;235;g30fe09609c6_0_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30fe09609c6_0_2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30fe09609c6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30fe09609c6_0_2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30fe09609c6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6"/>
        <p:cNvGrpSpPr/>
        <p:nvPr/>
      </p:nvGrpSpPr>
      <p:grpSpPr>
        <a:xfrm>
          <a:off x="0" y="0"/>
          <a:ext cx="0" cy="0"/>
          <a:chOff x="0" y="0"/>
          <a:chExt cx="0" cy="0"/>
        </a:xfrm>
      </p:grpSpPr>
      <p:sp>
        <p:nvSpPr>
          <p:cNvPr id="257" name="Google Shape;257;p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258" name="Google Shape;258;p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marR="159900" lvl="0" indent="0" algn="l" rtl="0">
              <a:spcBef>
                <a:spcPts val="300"/>
              </a:spcBef>
              <a:spcAft>
                <a:spcPts val="0"/>
              </a:spcAft>
              <a:buClr>
                <a:schemeClr val="dk1"/>
              </a:buClr>
              <a:buSzPts val="1100"/>
              <a:buFont typeface="Arial"/>
              <a:buNone/>
            </a:pPr>
            <a:r>
              <a:rPr lang="fr-CA" sz="1200">
                <a:solidFill>
                  <a:schemeClr val="dk1"/>
                </a:solidFill>
                <a:latin typeface="Open Sans"/>
                <a:ea typeface="Open Sans"/>
                <a:cs typeface="Open Sans"/>
                <a:sym typeface="Open Sans"/>
              </a:rPr>
              <a:t>Les élèves visionnent la </a:t>
            </a:r>
            <a:r>
              <a:rPr lang="fr-CA" sz="1200" u="sng">
                <a:solidFill>
                  <a:srgbClr val="1155CC"/>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vidéo de Curium</a:t>
            </a:r>
            <a:r>
              <a:rPr lang="fr-CA" sz="1200">
                <a:solidFill>
                  <a:schemeClr val="dk1"/>
                </a:solidFill>
                <a:latin typeface="Open Sans"/>
                <a:ea typeface="Open Sans"/>
                <a:cs typeface="Open Sans"/>
                <a:sym typeface="Open Sans"/>
              </a:rPr>
              <a:t> pour comprendre le processus d'entraînement de l’IA. </a:t>
            </a:r>
            <a:endParaRPr sz="1200">
              <a:solidFill>
                <a:schemeClr val="dk1"/>
              </a:solidFill>
              <a:latin typeface="Open Sans"/>
              <a:ea typeface="Open Sans"/>
              <a:cs typeface="Open Sans"/>
              <a:sym typeface="Open Sans"/>
            </a:endParaRPr>
          </a:p>
          <a:p>
            <a:pPr marL="0" lvl="0" indent="0" algn="l" rtl="0">
              <a:lnSpc>
                <a:spcPct val="100000"/>
              </a:lnSpc>
              <a:spcBef>
                <a:spcPts val="300"/>
              </a:spcBef>
              <a:spcAft>
                <a:spcPts val="0"/>
              </a:spcAft>
              <a:buSzPts val="1100"/>
              <a:buNone/>
            </a:pPr>
            <a:endParaRPr>
              <a:latin typeface="Open Sans"/>
              <a:ea typeface="Open Sans"/>
              <a:cs typeface="Open Sans"/>
              <a:sym typeface="Open Sans"/>
            </a:endParaRPr>
          </a:p>
          <a:p>
            <a:pPr marL="0" lvl="0" indent="0" algn="l" rtl="0">
              <a:lnSpc>
                <a:spcPct val="100000"/>
              </a:lnSpc>
              <a:spcBef>
                <a:spcPts val="0"/>
              </a:spcBef>
              <a:spcAft>
                <a:spcPts val="0"/>
              </a:spcAft>
              <a:buSzPts val="1100"/>
              <a:buNone/>
            </a:pPr>
            <a:r>
              <a:rPr lang="fr-CA" sz="1200">
                <a:latin typeface="Open Sans"/>
                <a:ea typeface="Open Sans"/>
                <a:cs typeface="Open Sans"/>
                <a:sym typeface="Open Sans"/>
              </a:rPr>
              <a:t>Demander aux élèves de répondre à la question </a:t>
            </a:r>
            <a:r>
              <a:rPr lang="fr-CA" sz="1300">
                <a:solidFill>
                  <a:srgbClr val="FFFFFF"/>
                </a:solidFill>
                <a:highlight>
                  <a:schemeClr val="dk1"/>
                </a:highlight>
                <a:latin typeface="Open Sans"/>
                <a:ea typeface="Open Sans"/>
                <a:cs typeface="Open Sans"/>
                <a:sym typeface="Open Sans"/>
              </a:rPr>
              <a:t>Comment apprend une IA?  </a:t>
            </a:r>
            <a:r>
              <a:rPr lang="fr-CA" sz="1300">
                <a:solidFill>
                  <a:schemeClr val="dk1"/>
                </a:solidFill>
                <a:latin typeface="Open Sans"/>
                <a:ea typeface="Open Sans"/>
                <a:cs typeface="Open Sans"/>
                <a:sym typeface="Open Sans"/>
              </a:rPr>
              <a:t>dans le cahier de l’élève. </a:t>
            </a:r>
            <a:endParaRPr sz="13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100"/>
              <a:buNone/>
            </a:pPr>
            <a:endParaRPr sz="1200">
              <a:solidFill>
                <a:schemeClr val="dk1"/>
              </a:solidFill>
              <a:latin typeface="Open Sans"/>
              <a:ea typeface="Open Sans"/>
              <a:cs typeface="Open Sans"/>
              <a:sym typeface="Open Sans"/>
            </a:endParaRPr>
          </a:p>
          <a:p>
            <a:pPr marL="0" lvl="0" indent="0" algn="l" rtl="0">
              <a:lnSpc>
                <a:spcPct val="100000"/>
              </a:lnSpc>
              <a:spcBef>
                <a:spcPts val="0"/>
              </a:spcBef>
              <a:spcAft>
                <a:spcPts val="0"/>
              </a:spcAft>
              <a:buSzPts val="1100"/>
              <a:buNone/>
            </a:pPr>
            <a:r>
              <a:rPr lang="fr-CA" sz="1200">
                <a:solidFill>
                  <a:schemeClr val="dk1"/>
                </a:solidFill>
                <a:latin typeface="Open Sans"/>
                <a:ea typeface="Open Sans"/>
                <a:cs typeface="Open Sans"/>
                <a:sym typeface="Open Sans"/>
              </a:rPr>
              <a:t>Ils devraient être en mesure de comprendre </a:t>
            </a:r>
            <a:endParaRPr sz="1200">
              <a:solidFill>
                <a:schemeClr val="dk1"/>
              </a:solidFill>
              <a:latin typeface="Open Sans"/>
              <a:ea typeface="Open Sans"/>
              <a:cs typeface="Open Sans"/>
              <a:sym typeface="Open Sans"/>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2"/>
        <p:cNvGrpSpPr/>
        <p:nvPr/>
      </p:nvGrpSpPr>
      <p:grpSpPr>
        <a:xfrm>
          <a:off x="0" y="0"/>
          <a:ext cx="0" cy="0"/>
          <a:chOff x="0" y="0"/>
          <a:chExt cx="0" cy="0"/>
        </a:xfrm>
      </p:grpSpPr>
      <p:sp>
        <p:nvSpPr>
          <p:cNvPr id="273" name="Google Shape;273;g25766681466_0_11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4" name="Google Shape;274;g25766681466_0_1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200">
                <a:latin typeface="Open Sans"/>
                <a:ea typeface="Open Sans"/>
                <a:cs typeface="Open Sans"/>
                <a:sym typeface="Open Sans"/>
              </a:rPr>
              <a:t>Intention : valider la compréhension des élèves sur l’utilisation des données pour dans l'entraînement d’une IA</a:t>
            </a:r>
            <a:endParaRPr sz="1200">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fr-CA" sz="1200">
                <a:latin typeface="Open Sans"/>
                <a:ea typeface="Open Sans"/>
                <a:cs typeface="Open Sans"/>
                <a:sym typeface="Open Sans"/>
              </a:rPr>
              <a:t>Réponse : Il faudra des radiographies de personne avec cancer et d’autres sans cancer. </a:t>
            </a:r>
            <a:endParaRPr sz="1200">
              <a:latin typeface="Open Sans"/>
              <a:ea typeface="Open Sans"/>
              <a:cs typeface="Open Sans"/>
              <a:sym typeface="Open Sans"/>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2"/>
        <p:cNvGrpSpPr/>
        <p:nvPr/>
      </p:nvGrpSpPr>
      <p:grpSpPr>
        <a:xfrm>
          <a:off x="0" y="0"/>
          <a:ext cx="0" cy="0"/>
          <a:chOff x="0" y="0"/>
          <a:chExt cx="0" cy="0"/>
        </a:xfrm>
      </p:grpSpPr>
      <p:sp>
        <p:nvSpPr>
          <p:cNvPr id="283" name="Google Shape;283;p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2800"/>
              <a:buFont typeface="Arial"/>
              <a:buNone/>
            </a:pPr>
            <a:r>
              <a:rPr lang="fr-CA" sz="1200">
                <a:solidFill>
                  <a:srgbClr val="191919"/>
                </a:solidFill>
                <a:latin typeface="Open Sans"/>
                <a:ea typeface="Open Sans"/>
                <a:cs typeface="Open Sans"/>
                <a:sym typeface="Open Sans"/>
              </a:rPr>
              <a:t>L'enseignant peut faire la démonstration au groupe ou laisser les élèves expérimenter selon le temps dont il dispose. </a:t>
            </a:r>
            <a:endParaRPr sz="1200">
              <a:solidFill>
                <a:srgbClr val="191919"/>
              </a:solidFill>
              <a:latin typeface="Open Sans"/>
              <a:ea typeface="Open Sans"/>
              <a:cs typeface="Open Sans"/>
              <a:sym typeface="Open Sans"/>
            </a:endParaRPr>
          </a:p>
          <a:p>
            <a:pPr marL="0" lvl="0" indent="0" algn="l" rtl="0">
              <a:spcBef>
                <a:spcPts val="0"/>
              </a:spcBef>
              <a:spcAft>
                <a:spcPts val="0"/>
              </a:spcAft>
              <a:buNone/>
            </a:pPr>
            <a:endParaRPr sz="1200">
              <a:latin typeface="Open Sans"/>
              <a:ea typeface="Open Sans"/>
              <a:cs typeface="Open Sans"/>
              <a:sym typeface="Open Sans"/>
            </a:endParaRPr>
          </a:p>
          <a:p>
            <a:pPr marL="0" lvl="0" indent="0" algn="l" rtl="0">
              <a:spcBef>
                <a:spcPts val="0"/>
              </a:spcBef>
              <a:spcAft>
                <a:spcPts val="0"/>
              </a:spcAft>
              <a:buNone/>
            </a:pPr>
            <a:r>
              <a:rPr lang="fr-CA" sz="1200">
                <a:latin typeface="Open Sans"/>
                <a:ea typeface="Open Sans"/>
                <a:cs typeface="Open Sans"/>
                <a:sym typeface="Open Sans"/>
              </a:rPr>
              <a:t>L’outil permet de voir que la nature des données influence les résultats de l’IA. </a:t>
            </a:r>
            <a:br>
              <a:rPr lang="fr-CA" sz="1200">
                <a:latin typeface="Open Sans"/>
                <a:ea typeface="Open Sans"/>
                <a:cs typeface="Open Sans"/>
                <a:sym typeface="Open Sans"/>
              </a:rPr>
            </a:br>
            <a:r>
              <a:rPr lang="fr-CA" sz="1200">
                <a:latin typeface="Open Sans"/>
                <a:ea typeface="Open Sans"/>
                <a:cs typeface="Open Sans"/>
                <a:sym typeface="Open Sans"/>
              </a:rPr>
              <a:t>L’enseignant participe à l'apprentissage de l’IA en ajouter ses dessins à l’IA. On peut ensuite voir quel dessins dans la banque de données de l’IA ont permi de reconnaître ou non les dessins de l’enseignant. SI on sort de la norme, l’IA ne retient pas le dessin. </a:t>
            </a:r>
            <a:endParaRPr sz="1200">
              <a:latin typeface="Open Sans"/>
              <a:ea typeface="Open Sans"/>
              <a:cs typeface="Open Sans"/>
              <a:sym typeface="Open Sans"/>
            </a:endParaRPr>
          </a:p>
        </p:txBody>
      </p:sp>
      <p:sp>
        <p:nvSpPr>
          <p:cNvPr id="284" name="Google Shape;284;p11:notes"/>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3"/>
        <p:cNvGrpSpPr/>
        <p:nvPr/>
      </p:nvGrpSpPr>
      <p:grpSpPr>
        <a:xfrm>
          <a:off x="0" y="0"/>
          <a:ext cx="0" cy="0"/>
          <a:chOff x="0" y="0"/>
          <a:chExt cx="0" cy="0"/>
        </a:xfrm>
      </p:grpSpPr>
      <p:sp>
        <p:nvSpPr>
          <p:cNvPr id="294" name="Google Shape;294;g30fe09609c6_0_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5" name="Google Shape;295;g30fe09609c6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25766681466_0_2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25766681466_0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1"/>
        <p:cNvGrpSpPr/>
        <p:nvPr/>
      </p:nvGrpSpPr>
      <p:grpSpPr>
        <a:xfrm>
          <a:off x="0" y="0"/>
          <a:ext cx="0" cy="0"/>
          <a:chOff x="0" y="0"/>
          <a:chExt cx="0" cy="0"/>
        </a:xfrm>
      </p:grpSpPr>
      <p:sp>
        <p:nvSpPr>
          <p:cNvPr id="302" name="Google Shape;302;g2810001c8b1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3" name="Google Shape;303;g2810001c8b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7"/>
        <p:cNvGrpSpPr/>
        <p:nvPr/>
      </p:nvGrpSpPr>
      <p:grpSpPr>
        <a:xfrm>
          <a:off x="0" y="0"/>
          <a:ext cx="0" cy="0"/>
          <a:chOff x="0" y="0"/>
          <a:chExt cx="0" cy="0"/>
        </a:xfrm>
      </p:grpSpPr>
      <p:sp>
        <p:nvSpPr>
          <p:cNvPr id="318" name="Google Shape;318;g294527f2c29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9" name="Google Shape;319;g294527f2c2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7"/>
        <p:cNvGrpSpPr/>
        <p:nvPr/>
      </p:nvGrpSpPr>
      <p:grpSpPr>
        <a:xfrm>
          <a:off x="0" y="0"/>
          <a:ext cx="0" cy="0"/>
          <a:chOff x="0" y="0"/>
          <a:chExt cx="0" cy="0"/>
        </a:xfrm>
      </p:grpSpPr>
      <p:sp>
        <p:nvSpPr>
          <p:cNvPr id="328" name="Google Shape;328;g27ab65eb91f_0_21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9" name="Google Shape;329;g27ab65eb91f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0"/>
        <p:cNvGrpSpPr/>
        <p:nvPr/>
      </p:nvGrpSpPr>
      <p:grpSpPr>
        <a:xfrm>
          <a:off x="0" y="0"/>
          <a:ext cx="0" cy="0"/>
          <a:chOff x="0" y="0"/>
          <a:chExt cx="0" cy="0"/>
        </a:xfrm>
      </p:grpSpPr>
      <p:sp>
        <p:nvSpPr>
          <p:cNvPr id="351" name="Google Shape;351;g243fc07e8fe_1_3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2" name="Google Shape;352;g243fc07e8fe_1_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200">
                <a:latin typeface="Open Sans"/>
                <a:ea typeface="Open Sans"/>
                <a:cs typeface="Open Sans"/>
                <a:sym typeface="Open Sans"/>
              </a:rPr>
              <a:t>Dans ce défi, les élèves expérimentent une IA simple et une IA générative d’image. </a:t>
            </a:r>
            <a:br>
              <a:rPr lang="fr-CA" sz="1200">
                <a:latin typeface="Open Sans"/>
                <a:ea typeface="Open Sans"/>
                <a:cs typeface="Open Sans"/>
                <a:sym typeface="Open Sans"/>
              </a:rPr>
            </a:br>
            <a:br>
              <a:rPr lang="fr-CA" sz="1200">
                <a:latin typeface="Open Sans"/>
                <a:ea typeface="Open Sans"/>
                <a:cs typeface="Open Sans"/>
                <a:sym typeface="Open Sans"/>
              </a:rPr>
            </a:br>
            <a:r>
              <a:rPr lang="fr-CA" sz="1200">
                <a:latin typeface="Open Sans"/>
                <a:ea typeface="Open Sans"/>
                <a:cs typeface="Open Sans"/>
                <a:sym typeface="Open Sans"/>
              </a:rPr>
              <a:t>On leur présente ensuite le concept de biais algorithmique et les limites de l’IA générative (biais, modération, hallucination et désinformation). </a:t>
            </a:r>
            <a:endParaRPr sz="1200">
              <a:latin typeface="Open Sans"/>
              <a:ea typeface="Open Sans"/>
              <a:cs typeface="Open Sans"/>
              <a:sym typeface="Open Sans"/>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Google Shape;364;g258821790a8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65" name="Google Shape;365;g258821790a8_0_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br>
              <a:rPr lang="fr-CA" b="0"/>
            </a:br>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5"/>
        <p:cNvGrpSpPr/>
        <p:nvPr/>
      </p:nvGrpSpPr>
      <p:grpSpPr>
        <a:xfrm>
          <a:off x="0" y="0"/>
          <a:ext cx="0" cy="0"/>
          <a:chOff x="0" y="0"/>
          <a:chExt cx="0" cy="0"/>
        </a:xfrm>
      </p:grpSpPr>
      <p:sp>
        <p:nvSpPr>
          <p:cNvPr id="386" name="Google Shape;386;g2440308458b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387" name="Google Shape;387;g2440308458b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br>
              <a:rPr lang="fr-CA" b="0"/>
            </a:br>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2"/>
        <p:cNvGrpSpPr/>
        <p:nvPr/>
      </p:nvGrpSpPr>
      <p:grpSpPr>
        <a:xfrm>
          <a:off x="0" y="0"/>
          <a:ext cx="0" cy="0"/>
          <a:chOff x="0" y="0"/>
          <a:chExt cx="0" cy="0"/>
        </a:xfrm>
      </p:grpSpPr>
      <p:sp>
        <p:nvSpPr>
          <p:cNvPr id="403" name="Google Shape;403;g2440308458b_0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04" name="Google Shape;404;g2440308458b_0_4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br>
              <a:rPr lang="fr-CA" b="0"/>
            </a:br>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7ab65eb91f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29" name="Google Shape;429;g27ab65eb91f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0"/>
        <p:cNvGrpSpPr/>
        <p:nvPr/>
      </p:nvGrpSpPr>
      <p:grpSpPr>
        <a:xfrm>
          <a:off x="0" y="0"/>
          <a:ext cx="0" cy="0"/>
          <a:chOff x="0" y="0"/>
          <a:chExt cx="0" cy="0"/>
        </a:xfrm>
      </p:grpSpPr>
      <p:sp>
        <p:nvSpPr>
          <p:cNvPr id="441" name="Google Shape;441;g2810001c8b1_0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42" name="Google Shape;442;g2810001c8b1_0_10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Vous pourriez aussi tester l’option « texte à image» de Canva si c’est un logiciel déjà connu et utilisé par vos élèves. </a:t>
            </a:r>
            <a:endParaRPr/>
          </a:p>
          <a:p>
            <a:pPr marL="0" lvl="0" indent="0" algn="l" rtl="0">
              <a:lnSpc>
                <a:spcPct val="100000"/>
              </a:lnSpc>
              <a:spcBef>
                <a:spcPts val="0"/>
              </a:spcBef>
              <a:spcAft>
                <a:spcPts val="0"/>
              </a:spcAft>
              <a:buSzPts val="1100"/>
              <a:buNone/>
            </a:pPr>
            <a:r>
              <a:rPr lang="fr-CA"/>
              <a:t>Il faut aussi considérer que s’il y a trop de personnes en même temps sur le serveur, celui-ci risque de ne pas fonctionner donc il peut être intéressant de séparer la classe et d’attribuer un outil différent par section. </a:t>
            </a: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9"/>
        <p:cNvGrpSpPr/>
        <p:nvPr/>
      </p:nvGrpSpPr>
      <p:grpSpPr>
        <a:xfrm>
          <a:off x="0" y="0"/>
          <a:ext cx="0" cy="0"/>
          <a:chOff x="0" y="0"/>
          <a:chExt cx="0" cy="0"/>
        </a:xfrm>
      </p:grpSpPr>
      <p:sp>
        <p:nvSpPr>
          <p:cNvPr id="460" name="Google Shape;460;g26861f87635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61" name="Google Shape;461;g26861f87635_0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Prévoir d’avance votre demande de compte pour Canva éducation si vous n’y avez pas déjà accès : </a:t>
            </a:r>
            <a:r>
              <a:rPr lang="fr-CA" u="sng">
                <a:solidFill>
                  <a:schemeClr val="hlink"/>
                </a:solidFill>
                <a:hlinkClick r:id="rId3"/>
              </a:rPr>
              <a:t>https://www.canva.com/education/eligibility-guidelines/</a:t>
            </a:r>
            <a:r>
              <a:rPr lang="fr-CA"/>
              <a:t>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
        <p:cNvGrpSpPr/>
        <p:nvPr/>
      </p:nvGrpSpPr>
      <p:grpSpPr>
        <a:xfrm>
          <a:off x="0" y="0"/>
          <a:ext cx="0" cy="0"/>
          <a:chOff x="0" y="0"/>
          <a:chExt cx="0" cy="0"/>
        </a:xfrm>
      </p:grpSpPr>
      <p:sp>
        <p:nvSpPr>
          <p:cNvPr id="81" name="Google Shape;81;g294527f2c29_0_5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 name="Google Shape;82;g294527f2c29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Title: Comment participer ?</a:t>
            </a:r>
            <a:endParaRPr/>
          </a:p>
          <a:p>
            <a:pPr marL="0" lvl="0" indent="0" algn="l" rtl="0">
              <a:spcBef>
                <a:spcPts val="0"/>
              </a:spcBef>
              <a:spcAft>
                <a:spcPts val="0"/>
              </a:spcAft>
              <a:buNone/>
            </a:pPr>
            <a:endParaRPr/>
          </a:p>
          <a:p>
            <a:pPr marL="0" lvl="0" indent="0" algn="l" rtl="0">
              <a:spcBef>
                <a:spcPts val="0"/>
              </a:spcBef>
              <a:spcAft>
                <a:spcPts val="0"/>
              </a:spcAft>
              <a:buNone/>
            </a:pPr>
            <a:r>
              <a:rPr lang="fr-CA"/>
              <a:t>https://app.wooclap.com/e</a:t>
            </a: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8"/>
        <p:cNvGrpSpPr/>
        <p:nvPr/>
      </p:nvGrpSpPr>
      <p:grpSpPr>
        <a:xfrm>
          <a:off x="0" y="0"/>
          <a:ext cx="0" cy="0"/>
          <a:chOff x="0" y="0"/>
          <a:chExt cx="0" cy="0"/>
        </a:xfrm>
      </p:grpSpPr>
      <p:sp>
        <p:nvSpPr>
          <p:cNvPr id="479" name="Google Shape;479;g2810001c8b1_0_1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80" name="Google Shape;480;g2810001c8b1_0_1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7"/>
        <p:cNvGrpSpPr/>
        <p:nvPr/>
      </p:nvGrpSpPr>
      <p:grpSpPr>
        <a:xfrm>
          <a:off x="0" y="0"/>
          <a:ext cx="0" cy="0"/>
          <a:chOff x="0" y="0"/>
          <a:chExt cx="0" cy="0"/>
        </a:xfrm>
      </p:grpSpPr>
      <p:sp>
        <p:nvSpPr>
          <p:cNvPr id="498" name="Google Shape;498;g2810001c8b1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99" name="Google Shape;499;g2810001c8b1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7"/>
        <p:cNvGrpSpPr/>
        <p:nvPr/>
      </p:nvGrpSpPr>
      <p:grpSpPr>
        <a:xfrm>
          <a:off x="0" y="0"/>
          <a:ext cx="0" cy="0"/>
          <a:chOff x="0" y="0"/>
          <a:chExt cx="0" cy="0"/>
        </a:xfrm>
      </p:grpSpPr>
      <p:sp>
        <p:nvSpPr>
          <p:cNvPr id="518" name="Google Shape;518;g31100e4b863_0_28: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9" name="Google Shape;519;g31100e4b863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2"/>
        <p:cNvGrpSpPr/>
        <p:nvPr/>
      </p:nvGrpSpPr>
      <p:grpSpPr>
        <a:xfrm>
          <a:off x="0" y="0"/>
          <a:ext cx="0" cy="0"/>
          <a:chOff x="0" y="0"/>
          <a:chExt cx="0" cy="0"/>
        </a:xfrm>
      </p:grpSpPr>
      <p:sp>
        <p:nvSpPr>
          <p:cNvPr id="523" name="Google Shape;523;g2810001c8b1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24" name="Google Shape;524;g2810001c8b1_0_22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27a425903e3_1_4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27a425903e3_1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4"/>
        <p:cNvGrpSpPr/>
        <p:nvPr/>
      </p:nvGrpSpPr>
      <p:grpSpPr>
        <a:xfrm>
          <a:off x="0" y="0"/>
          <a:ext cx="0" cy="0"/>
          <a:chOff x="0" y="0"/>
          <a:chExt cx="0" cy="0"/>
        </a:xfrm>
      </p:grpSpPr>
      <p:sp>
        <p:nvSpPr>
          <p:cNvPr id="565" name="Google Shape;565;g27ab65eb91f_0_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66" name="Google Shape;566;g27ab65eb91f_0_5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0"/>
        <p:cNvGrpSpPr/>
        <p:nvPr/>
      </p:nvGrpSpPr>
      <p:grpSpPr>
        <a:xfrm>
          <a:off x="0" y="0"/>
          <a:ext cx="0" cy="0"/>
          <a:chOff x="0" y="0"/>
          <a:chExt cx="0" cy="0"/>
        </a:xfrm>
      </p:grpSpPr>
      <p:sp>
        <p:nvSpPr>
          <p:cNvPr id="581" name="Google Shape;581;g25766681466_0_2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582" name="Google Shape;582;g25766681466_0_29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fr-CA" sz="1000" b="0" i="0" u="none" strike="noStrike">
                <a:solidFill>
                  <a:srgbClr val="000000"/>
                </a:solidFill>
                <a:latin typeface="Arial"/>
                <a:ea typeface="Arial"/>
                <a:cs typeface="Arial"/>
                <a:sym typeface="Arial"/>
              </a:rPr>
              <a:t>Le logiciel n’est pas secrètement raciste, mais</a:t>
            </a:r>
            <a:r>
              <a:rPr lang="fr-CA" sz="1000"/>
              <a:t> entraîné avec davantage de photos d’homme blanc étant donné que c’est ce qu’on retrouve principalement sur Internet. </a:t>
            </a:r>
            <a:endParaRPr sz="1000"/>
          </a:p>
          <a:p>
            <a:pPr marL="158750" lvl="0" indent="0" algn="l" rtl="0">
              <a:lnSpc>
                <a:spcPct val="100000"/>
              </a:lnSpc>
              <a:spcBef>
                <a:spcPts val="0"/>
              </a:spcBef>
              <a:spcAft>
                <a:spcPts val="0"/>
              </a:spcAft>
              <a:buSzPts val="1100"/>
              <a:buNone/>
            </a:pPr>
            <a:br>
              <a:rPr lang="fr-CA" sz="1000"/>
            </a:br>
            <a:r>
              <a:rPr lang="fr-CA" sz="1000" b="0" i="0" u="none" strike="noStrike">
                <a:solidFill>
                  <a:srgbClr val="000000"/>
                </a:solidFill>
                <a:latin typeface="Arial"/>
                <a:ea typeface="Arial"/>
                <a:cs typeface="Arial"/>
                <a:sym typeface="Arial"/>
              </a:rPr>
              <a:t>Chose à retenir ici: </a:t>
            </a:r>
            <a:endParaRPr sz="1000"/>
          </a:p>
          <a:p>
            <a:pPr marL="457200" lvl="0" indent="-292100" algn="l" rtl="0">
              <a:lnSpc>
                <a:spcPct val="100000"/>
              </a:lnSpc>
              <a:spcBef>
                <a:spcPts val="0"/>
              </a:spcBef>
              <a:spcAft>
                <a:spcPts val="0"/>
              </a:spcAft>
              <a:buSzPts val="1000"/>
              <a:buChar char="●"/>
            </a:pPr>
            <a:r>
              <a:rPr lang="fr-CA" sz="1000" b="0" i="0" u="none" strike="noStrike">
                <a:solidFill>
                  <a:srgbClr val="000000"/>
                </a:solidFill>
                <a:latin typeface="Arial"/>
                <a:ea typeface="Arial"/>
                <a:cs typeface="Arial"/>
                <a:sym typeface="Arial"/>
              </a:rPr>
              <a:t>Source principale: </a:t>
            </a:r>
            <a:r>
              <a:rPr lang="fr-CA" sz="1000" b="0" i="0" u="sng" strike="noStrike">
                <a:solidFill>
                  <a:srgbClr val="2200CC"/>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https://www.nytimes.com/2018/02/09/technology/facial-recognition-race-artificial-intelligence.html</a:t>
            </a:r>
            <a:endParaRPr sz="1000" b="0"/>
          </a:p>
          <a:p>
            <a:pPr marL="457200" lvl="0" indent="-292100" algn="l" rtl="0">
              <a:lnSpc>
                <a:spcPct val="100000"/>
              </a:lnSpc>
              <a:spcBef>
                <a:spcPts val="0"/>
              </a:spcBef>
              <a:spcAft>
                <a:spcPts val="0"/>
              </a:spcAft>
              <a:buSzPts val="1000"/>
              <a:buChar char="●"/>
            </a:pPr>
            <a:r>
              <a:rPr lang="fr-CA" sz="1000" b="0" i="0" u="none" strike="noStrike">
                <a:solidFill>
                  <a:srgbClr val="000000"/>
                </a:solidFill>
                <a:latin typeface="Arial"/>
                <a:ea typeface="Arial"/>
                <a:cs typeface="Arial"/>
                <a:sym typeface="Arial"/>
              </a:rPr>
              <a:t>Autres textes sur le sujet: </a:t>
            </a:r>
            <a:r>
              <a:rPr lang="fr-CA" sz="1000" b="0" i="0" u="sng" strike="noStrike">
                <a:solidFill>
                  <a:srgbClr val="2200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https://www.khanacademy.org/computing/ap-computer-science-principles/data-analysis-101/x2d2f703b37b450a3:machine-learning-and-bias/a/bias-in-facial-recognition</a:t>
            </a:r>
            <a:endParaRPr sz="1000" b="0"/>
          </a:p>
          <a:p>
            <a:pPr marL="457200" lvl="0" indent="-292100" algn="l" rtl="0">
              <a:lnSpc>
                <a:spcPct val="100000"/>
              </a:lnSpc>
              <a:spcBef>
                <a:spcPts val="0"/>
              </a:spcBef>
              <a:spcAft>
                <a:spcPts val="0"/>
              </a:spcAft>
              <a:buSzPts val="1000"/>
              <a:buChar char="●"/>
            </a:pPr>
            <a:r>
              <a:rPr lang="fr-CA" sz="1000" b="0" i="0" u="sng" strike="noStrike">
                <a:solidFill>
                  <a:srgbClr val="2200CC"/>
                </a:solidFill>
                <a:latin typeface="Arial"/>
                <a:ea typeface="Arial"/>
                <a:cs typeface="Arial"/>
                <a:sym typeface="Arial"/>
                <a:hlinkClick r:id="rId5">
                  <a:extLst>
                    <a:ext uri="{A12FA001-AC4F-418D-AE19-62706E023703}">
                      <ahyp:hlinkClr xmlns:ahyp="http://schemas.microsoft.com/office/drawing/2018/hyperlinkcolor" val="tx"/>
                    </a:ext>
                  </a:extLst>
                </a:hlinkClick>
              </a:rPr>
              <a:t>http://proceedings.mlr.press/v81/buolamwini18a/buolamwini18a.pdf</a:t>
            </a:r>
            <a:endParaRPr sz="1000" b="0"/>
          </a:p>
          <a:p>
            <a:pPr marL="457200" lvl="0" indent="-292100" algn="l" rtl="0">
              <a:lnSpc>
                <a:spcPct val="100000"/>
              </a:lnSpc>
              <a:spcBef>
                <a:spcPts val="0"/>
              </a:spcBef>
              <a:spcAft>
                <a:spcPts val="0"/>
              </a:spcAft>
              <a:buSzPts val="1000"/>
              <a:buChar char="●"/>
            </a:pPr>
            <a:r>
              <a:rPr lang="fr-CA" sz="1000" b="0" i="0" u="sng" strike="noStrike">
                <a:solidFill>
                  <a:srgbClr val="2200CC"/>
                </a:solidFill>
                <a:latin typeface="Arial"/>
                <a:ea typeface="Arial"/>
                <a:cs typeface="Arial"/>
                <a:sym typeface="Arial"/>
                <a:hlinkClick r:id="rId6">
                  <a:extLst>
                    <a:ext uri="{A12FA001-AC4F-418D-AE19-62706E023703}">
                      <ahyp:hlinkClr xmlns:ahyp="http://schemas.microsoft.com/office/drawing/2018/hyperlinkcolor" val="tx"/>
                    </a:ext>
                  </a:extLst>
                </a:hlinkClick>
              </a:rPr>
              <a:t>https://sitn.hms.harvard.edu/flash/2020/racial-discrimination-in-face-recognition-technology/</a:t>
            </a:r>
            <a:endParaRPr sz="1000" b="0"/>
          </a:p>
          <a:p>
            <a:pPr marL="457200" lvl="0" indent="-292100" algn="l" rtl="0">
              <a:lnSpc>
                <a:spcPct val="100000"/>
              </a:lnSpc>
              <a:spcBef>
                <a:spcPts val="0"/>
              </a:spcBef>
              <a:spcAft>
                <a:spcPts val="0"/>
              </a:spcAft>
              <a:buSzPts val="1000"/>
              <a:buChar char="●"/>
            </a:pPr>
            <a:r>
              <a:rPr lang="fr-CA" sz="1000" b="0" i="0" u="sng" strike="noStrike">
                <a:solidFill>
                  <a:srgbClr val="2200CC"/>
                </a:solidFill>
                <a:latin typeface="Arial"/>
                <a:ea typeface="Arial"/>
                <a:cs typeface="Arial"/>
                <a:sym typeface="Arial"/>
                <a:hlinkClick r:id="rId7">
                  <a:extLst>
                    <a:ext uri="{A12FA001-AC4F-418D-AE19-62706E023703}">
                      <ahyp:hlinkClr xmlns:ahyp="http://schemas.microsoft.com/office/drawing/2018/hyperlinkcolor" val="tx"/>
                    </a:ext>
                  </a:extLst>
                </a:hlinkClick>
              </a:rPr>
              <a:t>https://nvlpubs.nist.gov/nistpubs/ir/2019/NIST.IR.8280.pdf#page=4</a:t>
            </a:r>
            <a:endParaRPr sz="1000" b="0"/>
          </a:p>
          <a:p>
            <a:pPr marL="457200" lvl="0" indent="-292100" algn="l" rtl="0">
              <a:lnSpc>
                <a:spcPct val="100000"/>
              </a:lnSpc>
              <a:spcBef>
                <a:spcPts val="0"/>
              </a:spcBef>
              <a:spcAft>
                <a:spcPts val="0"/>
              </a:spcAft>
              <a:buSzPts val="1000"/>
              <a:buChar char="●"/>
            </a:pPr>
            <a:r>
              <a:rPr lang="fr-CA" sz="1000" b="0" i="0" u="sng" strike="noStrike">
                <a:solidFill>
                  <a:srgbClr val="2200CC"/>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https://www.theregreview.org/2021/03/20/saturday-seminar-facing-bias-in-facial-recognition-technology/#:~:text=According%20to%20the%20researchers%2C%20facial,than%20they%20did%20white%20faces</a:t>
            </a:r>
            <a:r>
              <a:rPr lang="fr-CA" sz="1000" b="0" i="0" u="none" strike="noStrike">
                <a:solidFill>
                  <a:srgbClr val="000000"/>
                </a:solidFill>
                <a:latin typeface="Arial"/>
                <a:ea typeface="Arial"/>
                <a:cs typeface="Arial"/>
                <a:sym typeface="Arial"/>
              </a:rPr>
              <a:t>.</a:t>
            </a:r>
            <a:endParaRPr sz="1000" b="0"/>
          </a:p>
          <a:p>
            <a:pPr marL="158750" lvl="0" indent="0" algn="l" rtl="0">
              <a:lnSpc>
                <a:spcPct val="100000"/>
              </a:lnSpc>
              <a:spcBef>
                <a:spcPts val="0"/>
              </a:spcBef>
              <a:spcAft>
                <a:spcPts val="0"/>
              </a:spcAft>
              <a:buSzPts val="1100"/>
              <a:buNone/>
            </a:pPr>
            <a:br>
              <a:rPr lang="fr-CA" sz="1000" b="0"/>
            </a:br>
            <a:br>
              <a:rPr lang="fr-CA" sz="1000" b="0"/>
            </a:br>
            <a:br>
              <a:rPr lang="fr-CA" b="0"/>
            </a:b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2"/>
        <p:cNvGrpSpPr/>
        <p:nvPr/>
      </p:nvGrpSpPr>
      <p:grpSpPr>
        <a:xfrm>
          <a:off x="0" y="0"/>
          <a:ext cx="0" cy="0"/>
          <a:chOff x="0" y="0"/>
          <a:chExt cx="0" cy="0"/>
        </a:xfrm>
      </p:grpSpPr>
      <p:sp>
        <p:nvSpPr>
          <p:cNvPr id="603" name="Google Shape;603;g31100e4b863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4" name="Google Shape;604;g31100e4b863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0"/>
        <p:cNvGrpSpPr/>
        <p:nvPr/>
      </p:nvGrpSpPr>
      <p:grpSpPr>
        <a:xfrm>
          <a:off x="0" y="0"/>
          <a:ext cx="0" cy="0"/>
          <a:chOff x="0" y="0"/>
          <a:chExt cx="0" cy="0"/>
        </a:xfrm>
      </p:grpSpPr>
      <p:sp>
        <p:nvSpPr>
          <p:cNvPr id="611" name="Google Shape;611;g31100e4b863_0_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2" name="Google Shape;612;g31100e4b863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g31100e4b863_0_1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0" name="Google Shape;620;g31100e4b863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243ec7cc586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243ec7cc586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9900" lvl="0" indent="0" algn="l" rtl="0">
              <a:spcBef>
                <a:spcPts val="300"/>
              </a:spcBef>
              <a:spcAft>
                <a:spcPts val="300"/>
              </a:spcAft>
              <a:buClr>
                <a:schemeClr val="dk1"/>
              </a:buClr>
              <a:buSzPts val="1100"/>
              <a:buFont typeface="Arial"/>
              <a:buNone/>
            </a:pPr>
            <a:r>
              <a:rPr lang="fr-CA" sz="1200">
                <a:solidFill>
                  <a:schemeClr val="dk1"/>
                </a:solidFill>
                <a:latin typeface="Open Sans"/>
                <a:ea typeface="Open Sans"/>
                <a:cs typeface="Open Sans"/>
                <a:sym typeface="Open Sans"/>
              </a:rPr>
              <a:t>Les élèves prennent connaissance des conceptions initiales d’élèves de partout dans le monde à partir de quelques réponses rassemblées par l’UNICEF. </a:t>
            </a:r>
            <a:br>
              <a:rPr lang="fr-CA" sz="1200">
                <a:solidFill>
                  <a:schemeClr val="dk1"/>
                </a:solidFill>
                <a:latin typeface="Open Sans"/>
                <a:ea typeface="Open Sans"/>
                <a:cs typeface="Open Sans"/>
                <a:sym typeface="Open Sans"/>
              </a:rPr>
            </a:br>
            <a:endParaRPr sz="1200">
              <a:latin typeface="Open Sans"/>
              <a:ea typeface="Open Sans"/>
              <a:cs typeface="Open Sans"/>
              <a:sym typeface="Open Sans"/>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6"/>
        <p:cNvGrpSpPr/>
        <p:nvPr/>
      </p:nvGrpSpPr>
      <p:grpSpPr>
        <a:xfrm>
          <a:off x="0" y="0"/>
          <a:ext cx="0" cy="0"/>
          <a:chOff x="0" y="0"/>
          <a:chExt cx="0" cy="0"/>
        </a:xfrm>
      </p:grpSpPr>
      <p:sp>
        <p:nvSpPr>
          <p:cNvPr id="627" name="Google Shape;627;g31100e4b863_0_2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8" name="Google Shape;628;g31100e4b863_0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2"/>
        <p:cNvGrpSpPr/>
        <p:nvPr/>
      </p:nvGrpSpPr>
      <p:grpSpPr>
        <a:xfrm>
          <a:off x="0" y="0"/>
          <a:ext cx="0" cy="0"/>
          <a:chOff x="0" y="0"/>
          <a:chExt cx="0" cy="0"/>
        </a:xfrm>
      </p:grpSpPr>
      <p:sp>
        <p:nvSpPr>
          <p:cNvPr id="633" name="Google Shape;633;g27a425903e3_1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34" name="Google Shape;634;g27a425903e3_1_5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Le logiciel n’est pas secrètement raciste, mais</a:t>
            </a:r>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Imaginez si ce m’était pas réglé pour débloquer apple</a:t>
            </a:r>
            <a:endParaRPr sz="1800" b="0" i="0" u="none" strike="noStrik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Maintenant qu’on sait c’est quoi IA et biais de l’IA, on peut continuer</a:t>
            </a:r>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Chose à retenir ici: </a:t>
            </a:r>
            <a:endParaRPr/>
          </a:p>
          <a:p>
            <a:pPr marL="457200" lvl="0" indent="-298450" algn="l" rtl="0">
              <a:lnSpc>
                <a:spcPct val="100000"/>
              </a:lnSpc>
              <a:spcBef>
                <a:spcPts val="0"/>
              </a:spcBef>
              <a:spcAft>
                <a:spcPts val="0"/>
              </a:spcAft>
              <a:buSzPts val="1100"/>
              <a:buChar char="●"/>
            </a:pPr>
            <a:r>
              <a:rPr lang="fr-CA" sz="1800" b="0" i="0" u="none" strike="noStrike">
                <a:solidFill>
                  <a:srgbClr val="000000"/>
                </a:solidFill>
                <a:latin typeface="Arial"/>
                <a:ea typeface="Arial"/>
                <a:cs typeface="Arial"/>
                <a:sym typeface="Arial"/>
              </a:rPr>
              <a:t>Source principale: </a:t>
            </a:r>
            <a:r>
              <a:rPr lang="fr-CA" sz="1800" b="0" i="0" u="sng" strike="noStrike">
                <a:solidFill>
                  <a:srgbClr val="2200CC"/>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https://www.nytimes.com/2018/02/09/technology/facial-recognition-race-artificial-intelligence.html</a:t>
            </a:r>
            <a:endParaRPr b="0"/>
          </a:p>
          <a:p>
            <a:pPr marL="457200" lvl="0" indent="-298450" algn="l" rtl="0">
              <a:lnSpc>
                <a:spcPct val="100000"/>
              </a:lnSpc>
              <a:spcBef>
                <a:spcPts val="0"/>
              </a:spcBef>
              <a:spcAft>
                <a:spcPts val="0"/>
              </a:spcAft>
              <a:buSzPts val="1100"/>
              <a:buChar char="●"/>
            </a:pPr>
            <a:r>
              <a:rPr lang="fr-CA" sz="1800" b="0" i="0" u="none" strike="noStrike">
                <a:solidFill>
                  <a:srgbClr val="000000"/>
                </a:solidFill>
                <a:latin typeface="Arial"/>
                <a:ea typeface="Arial"/>
                <a:cs typeface="Arial"/>
                <a:sym typeface="Arial"/>
              </a:rPr>
              <a:t>Autres textes sur le sujet: </a:t>
            </a:r>
            <a:r>
              <a:rPr lang="fr-CA" sz="1800" b="0" i="0" u="sng" strike="noStrike">
                <a:solidFill>
                  <a:srgbClr val="2200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https://www.khanacademy.org/computing/ap-computer-science-principles/data-analysis-101/x2d2f703b37b450a3:machine-learning-and-bias/a/bias-in-facial-recognition</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5">
                  <a:extLst>
                    <a:ext uri="{A12FA001-AC4F-418D-AE19-62706E023703}">
                      <ahyp:hlinkClr xmlns:ahyp="http://schemas.microsoft.com/office/drawing/2018/hyperlinkcolor" val="tx"/>
                    </a:ext>
                  </a:extLst>
                </a:hlinkClick>
              </a:rPr>
              <a:t>http://proceedings.mlr.press/v81/buolamwini18a/buolamwini18a.pdf</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6">
                  <a:extLst>
                    <a:ext uri="{A12FA001-AC4F-418D-AE19-62706E023703}">
                      <ahyp:hlinkClr xmlns:ahyp="http://schemas.microsoft.com/office/drawing/2018/hyperlinkcolor" val="tx"/>
                    </a:ext>
                  </a:extLst>
                </a:hlinkClick>
              </a:rPr>
              <a:t>https://sitn.hms.harvard.edu/flash/2020/racial-discrimination-in-face-recognition-technology/</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7">
                  <a:extLst>
                    <a:ext uri="{A12FA001-AC4F-418D-AE19-62706E023703}">
                      <ahyp:hlinkClr xmlns:ahyp="http://schemas.microsoft.com/office/drawing/2018/hyperlinkcolor" val="tx"/>
                    </a:ext>
                  </a:extLst>
                </a:hlinkClick>
              </a:rPr>
              <a:t>https://nvlpubs.nist.gov/nistpubs/ir/2019/NIST.IR.8280.pdf#page=4</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https://www.theregreview.org/2021/03/20/saturday-seminar-facing-bias-in-facial-recognition-technology/#:~:text=According%20to%20the%20researchers%2C%20facial,than%20they%20did%20white%20faces</a:t>
            </a:r>
            <a:r>
              <a:rPr lang="fr-CA" sz="1800" b="0" i="0" u="none" strike="noStrike">
                <a:solidFill>
                  <a:srgbClr val="000000"/>
                </a:solidFill>
                <a:latin typeface="Arial"/>
                <a:ea typeface="Arial"/>
                <a:cs typeface="Arial"/>
                <a:sym typeface="Arial"/>
              </a:rPr>
              <a:t>.</a:t>
            </a:r>
            <a:endParaRPr b="0"/>
          </a:p>
          <a:p>
            <a:pPr marL="158750" lvl="0" indent="0" algn="l" rtl="0">
              <a:lnSpc>
                <a:spcPct val="100000"/>
              </a:lnSpc>
              <a:spcBef>
                <a:spcPts val="0"/>
              </a:spcBef>
              <a:spcAft>
                <a:spcPts val="0"/>
              </a:spcAft>
              <a:buSzPts val="1100"/>
              <a:buNone/>
            </a:pPr>
            <a:br>
              <a:rPr lang="fr-CA" b="0"/>
            </a:br>
            <a:br>
              <a:rPr lang="fr-CA" b="0"/>
            </a:br>
            <a:br>
              <a:rPr lang="fr-CA" b="0"/>
            </a:b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5"/>
        <p:cNvGrpSpPr/>
        <p:nvPr/>
      </p:nvGrpSpPr>
      <p:grpSpPr>
        <a:xfrm>
          <a:off x="0" y="0"/>
          <a:ext cx="0" cy="0"/>
          <a:chOff x="0" y="0"/>
          <a:chExt cx="0" cy="0"/>
        </a:xfrm>
      </p:grpSpPr>
      <p:sp>
        <p:nvSpPr>
          <p:cNvPr id="646" name="Google Shape;646;g2810001c8b1_0_2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47" name="Google Shape;647;g2810001c8b1_0_27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Le logiciel n’est pas secrètement raciste, mais</a:t>
            </a:r>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Imaginez si ce m’était pas réglé pour débloquer apple</a:t>
            </a:r>
            <a:endParaRPr sz="1800" b="0" i="0" u="none" strike="noStrik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Maintenant qu’on sait c’est quoi IA et biais de l’IA, on peut continuer</a:t>
            </a:r>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Chose à retenir ici: </a:t>
            </a:r>
            <a:endParaRPr/>
          </a:p>
          <a:p>
            <a:pPr marL="457200" lvl="0" indent="-298450" algn="l" rtl="0">
              <a:lnSpc>
                <a:spcPct val="100000"/>
              </a:lnSpc>
              <a:spcBef>
                <a:spcPts val="0"/>
              </a:spcBef>
              <a:spcAft>
                <a:spcPts val="0"/>
              </a:spcAft>
              <a:buSzPts val="1100"/>
              <a:buChar char="●"/>
            </a:pPr>
            <a:r>
              <a:rPr lang="fr-CA" sz="1800" b="0" i="0" u="none" strike="noStrike">
                <a:solidFill>
                  <a:srgbClr val="000000"/>
                </a:solidFill>
                <a:latin typeface="Arial"/>
                <a:ea typeface="Arial"/>
                <a:cs typeface="Arial"/>
                <a:sym typeface="Arial"/>
              </a:rPr>
              <a:t>Source principale: </a:t>
            </a:r>
            <a:r>
              <a:rPr lang="fr-CA" sz="1800" b="0" i="0" u="sng" strike="noStrike">
                <a:solidFill>
                  <a:srgbClr val="2200CC"/>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https://www.nytimes.com/2018/02/09/technology/facial-recognition-race-artificial-intelligence.html</a:t>
            </a:r>
            <a:endParaRPr b="0"/>
          </a:p>
          <a:p>
            <a:pPr marL="457200" lvl="0" indent="-298450" algn="l" rtl="0">
              <a:lnSpc>
                <a:spcPct val="100000"/>
              </a:lnSpc>
              <a:spcBef>
                <a:spcPts val="0"/>
              </a:spcBef>
              <a:spcAft>
                <a:spcPts val="0"/>
              </a:spcAft>
              <a:buSzPts val="1100"/>
              <a:buChar char="●"/>
            </a:pPr>
            <a:r>
              <a:rPr lang="fr-CA" sz="1800" b="0" i="0" u="none" strike="noStrike">
                <a:solidFill>
                  <a:srgbClr val="000000"/>
                </a:solidFill>
                <a:latin typeface="Arial"/>
                <a:ea typeface="Arial"/>
                <a:cs typeface="Arial"/>
                <a:sym typeface="Arial"/>
              </a:rPr>
              <a:t>Autres textes sur le sujet: </a:t>
            </a:r>
            <a:r>
              <a:rPr lang="fr-CA" sz="1800" b="0" i="0" u="sng" strike="noStrike">
                <a:solidFill>
                  <a:srgbClr val="2200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https://www.khanacademy.org/computing/ap-computer-science-principles/data-analysis-101/x2d2f703b37b450a3:machine-learning-and-bias/a/bias-in-facial-recognition</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5">
                  <a:extLst>
                    <a:ext uri="{A12FA001-AC4F-418D-AE19-62706E023703}">
                      <ahyp:hlinkClr xmlns:ahyp="http://schemas.microsoft.com/office/drawing/2018/hyperlinkcolor" val="tx"/>
                    </a:ext>
                  </a:extLst>
                </a:hlinkClick>
              </a:rPr>
              <a:t>http://proceedings.mlr.press/v81/buolamwini18a/buolamwini18a.pdf</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6">
                  <a:extLst>
                    <a:ext uri="{A12FA001-AC4F-418D-AE19-62706E023703}">
                      <ahyp:hlinkClr xmlns:ahyp="http://schemas.microsoft.com/office/drawing/2018/hyperlinkcolor" val="tx"/>
                    </a:ext>
                  </a:extLst>
                </a:hlinkClick>
              </a:rPr>
              <a:t>https://sitn.hms.harvard.edu/flash/2020/racial-discrimination-in-face-recognition-technology/</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7">
                  <a:extLst>
                    <a:ext uri="{A12FA001-AC4F-418D-AE19-62706E023703}">
                      <ahyp:hlinkClr xmlns:ahyp="http://schemas.microsoft.com/office/drawing/2018/hyperlinkcolor" val="tx"/>
                    </a:ext>
                  </a:extLst>
                </a:hlinkClick>
              </a:rPr>
              <a:t>https://nvlpubs.nist.gov/nistpubs/ir/2019/NIST.IR.8280.pdf#page=4</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https://www.theregreview.org/2021/03/20/saturday-seminar-facing-bias-in-facial-recognition-technology/#:~:text=According%20to%20the%20researchers%2C%20facial,than%20they%20did%20white%20faces</a:t>
            </a:r>
            <a:r>
              <a:rPr lang="fr-CA" sz="1800" b="0" i="0" u="none" strike="noStrike">
                <a:solidFill>
                  <a:srgbClr val="000000"/>
                </a:solidFill>
                <a:latin typeface="Arial"/>
                <a:ea typeface="Arial"/>
                <a:cs typeface="Arial"/>
                <a:sym typeface="Arial"/>
              </a:rPr>
              <a:t>.</a:t>
            </a:r>
            <a:endParaRPr b="0"/>
          </a:p>
          <a:p>
            <a:pPr marL="158750" lvl="0" indent="0" algn="l" rtl="0">
              <a:lnSpc>
                <a:spcPct val="100000"/>
              </a:lnSpc>
              <a:spcBef>
                <a:spcPts val="0"/>
              </a:spcBef>
              <a:spcAft>
                <a:spcPts val="0"/>
              </a:spcAft>
              <a:buSzPts val="1100"/>
              <a:buNone/>
            </a:pPr>
            <a:br>
              <a:rPr lang="fr-CA" b="0"/>
            </a:br>
            <a:br>
              <a:rPr lang="fr-CA" b="0"/>
            </a:br>
            <a:br>
              <a:rPr lang="fr-CA" b="0"/>
            </a:b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9"/>
        <p:cNvGrpSpPr/>
        <p:nvPr/>
      </p:nvGrpSpPr>
      <p:grpSpPr>
        <a:xfrm>
          <a:off x="0" y="0"/>
          <a:ext cx="0" cy="0"/>
          <a:chOff x="0" y="0"/>
          <a:chExt cx="0" cy="0"/>
        </a:xfrm>
      </p:grpSpPr>
      <p:sp>
        <p:nvSpPr>
          <p:cNvPr id="660" name="Google Shape;660;g27a425903e3_1_7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61" name="Google Shape;661;g27a425903e3_1_7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1"/>
        <p:cNvGrpSpPr/>
        <p:nvPr/>
      </p:nvGrpSpPr>
      <p:grpSpPr>
        <a:xfrm>
          <a:off x="0" y="0"/>
          <a:ext cx="0" cy="0"/>
          <a:chOff x="0" y="0"/>
          <a:chExt cx="0" cy="0"/>
        </a:xfrm>
      </p:grpSpPr>
      <p:sp>
        <p:nvSpPr>
          <p:cNvPr id="672" name="Google Shape;672;g27a425903e3_1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73" name="Google Shape;673;g27a425903e3_1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Pourquoi ChatGPT a des biais? </a:t>
            </a:r>
            <a:endParaRPr/>
          </a:p>
          <a:p>
            <a:pPr marL="0" lvl="0" indent="0" algn="l" rtl="0">
              <a:lnSpc>
                <a:spcPct val="100000"/>
              </a:lnSpc>
              <a:spcBef>
                <a:spcPts val="0"/>
              </a:spcBef>
              <a:spcAft>
                <a:spcPts val="0"/>
              </a:spcAft>
              <a:buSzPts val="1100"/>
              <a:buNone/>
            </a:pPr>
            <a:r>
              <a:rPr lang="fr-CA"/>
              <a:t>Rappel: biais quand logiciel entraîné sur peu de données ou des données qui ne sont pas neutres. </a:t>
            </a:r>
            <a:endParaRPr/>
          </a:p>
          <a:p>
            <a:pPr marL="0" lvl="0" indent="0" algn="l" rtl="0">
              <a:lnSpc>
                <a:spcPct val="100000"/>
              </a:lnSpc>
              <a:spcBef>
                <a:spcPts val="0"/>
              </a:spcBef>
              <a:spcAft>
                <a:spcPts val="0"/>
              </a:spcAft>
              <a:buSzPts val="1100"/>
              <a:buNone/>
            </a:pPr>
            <a:r>
              <a:rPr lang="fr-CA"/>
              <a:t>Entraîné sur des données qui remontent de certaines années: certaines plus vieilles peuvent avoir des biais. Mais textes du présent aussi: parfois gros biais, parfois faible biais</a:t>
            </a:r>
            <a:endParaRPr/>
          </a:p>
          <a:p>
            <a:pPr marL="0" lvl="0" indent="0" algn="l" rtl="0">
              <a:lnSpc>
                <a:spcPct val="100000"/>
              </a:lnSpc>
              <a:spcBef>
                <a:spcPts val="0"/>
              </a:spcBef>
              <a:spcAft>
                <a:spcPts val="0"/>
              </a:spcAft>
              <a:buSzPts val="1100"/>
              <a:buNone/>
            </a:pPr>
            <a:r>
              <a:rPr lang="fr-CA"/>
              <a:t>Malheureusement peut renforcer stéréotypes déjà présents. </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7"/>
        <p:cNvGrpSpPr/>
        <p:nvPr/>
      </p:nvGrpSpPr>
      <p:grpSpPr>
        <a:xfrm>
          <a:off x="0" y="0"/>
          <a:ext cx="0" cy="0"/>
          <a:chOff x="0" y="0"/>
          <a:chExt cx="0" cy="0"/>
        </a:xfrm>
      </p:grpSpPr>
      <p:sp>
        <p:nvSpPr>
          <p:cNvPr id="688" name="Google Shape;688;g2879e12596a_0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689" name="Google Shape;689;g2879e12596a_0_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Pourquoi ChatGPT a des biais? </a:t>
            </a:r>
            <a:endParaRPr/>
          </a:p>
          <a:p>
            <a:pPr marL="0" lvl="0" indent="0" algn="l" rtl="0">
              <a:lnSpc>
                <a:spcPct val="100000"/>
              </a:lnSpc>
              <a:spcBef>
                <a:spcPts val="0"/>
              </a:spcBef>
              <a:spcAft>
                <a:spcPts val="0"/>
              </a:spcAft>
              <a:buSzPts val="1100"/>
              <a:buNone/>
            </a:pPr>
            <a:r>
              <a:rPr lang="fr-CA"/>
              <a:t>Rappel: biais quand logiciel entraîné sur peu de données ou des données qui ne sont pas neutres. </a:t>
            </a:r>
            <a:endParaRPr/>
          </a:p>
          <a:p>
            <a:pPr marL="0" lvl="0" indent="0" algn="l" rtl="0">
              <a:lnSpc>
                <a:spcPct val="100000"/>
              </a:lnSpc>
              <a:spcBef>
                <a:spcPts val="0"/>
              </a:spcBef>
              <a:spcAft>
                <a:spcPts val="0"/>
              </a:spcAft>
              <a:buSzPts val="1100"/>
              <a:buNone/>
            </a:pPr>
            <a:r>
              <a:rPr lang="fr-CA"/>
              <a:t>Entraîné sur des données qui remontent de certaines années: certaines plus vieilles peuvent avoir des biais. Mais textes du présent aussi: parfois gros biais, parfois faible biais</a:t>
            </a:r>
            <a:endParaRPr/>
          </a:p>
          <a:p>
            <a:pPr marL="0" lvl="0" indent="0" algn="l" rtl="0">
              <a:lnSpc>
                <a:spcPct val="100000"/>
              </a:lnSpc>
              <a:spcBef>
                <a:spcPts val="0"/>
              </a:spcBef>
              <a:spcAft>
                <a:spcPts val="0"/>
              </a:spcAft>
              <a:buSzPts val="1100"/>
              <a:buNone/>
            </a:pPr>
            <a:r>
              <a:rPr lang="fr-CA"/>
              <a:t>Malheureusement peut renforcer stéréotypes déjà présents. </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1"/>
        <p:cNvGrpSpPr/>
        <p:nvPr/>
      </p:nvGrpSpPr>
      <p:grpSpPr>
        <a:xfrm>
          <a:off x="0" y="0"/>
          <a:ext cx="0" cy="0"/>
          <a:chOff x="0" y="0"/>
          <a:chExt cx="0" cy="0"/>
        </a:xfrm>
      </p:grpSpPr>
      <p:sp>
        <p:nvSpPr>
          <p:cNvPr id="702" name="Google Shape;702;g27a425903e3_1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03" name="Google Shape;703;g27a425903e3_1_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Le logiciel n’est pas secrètement raciste, mais</a:t>
            </a:r>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Imaginez si ce m’était pas réglé pour débloquer apple</a:t>
            </a:r>
            <a:endParaRPr sz="1800" b="0" i="0" u="none" strike="noStrik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Maintenant qu’on sait c’est quoi IA et biais de l’IA, on peut continuer</a:t>
            </a:r>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Chose à retenir ici: </a:t>
            </a:r>
            <a:endParaRPr/>
          </a:p>
          <a:p>
            <a:pPr marL="457200" lvl="0" indent="-298450" algn="l" rtl="0">
              <a:lnSpc>
                <a:spcPct val="100000"/>
              </a:lnSpc>
              <a:spcBef>
                <a:spcPts val="0"/>
              </a:spcBef>
              <a:spcAft>
                <a:spcPts val="0"/>
              </a:spcAft>
              <a:buSzPts val="1100"/>
              <a:buChar char="●"/>
            </a:pPr>
            <a:r>
              <a:rPr lang="fr-CA" sz="1800" b="0" i="0" u="none" strike="noStrike">
                <a:solidFill>
                  <a:srgbClr val="000000"/>
                </a:solidFill>
                <a:latin typeface="Arial"/>
                <a:ea typeface="Arial"/>
                <a:cs typeface="Arial"/>
                <a:sym typeface="Arial"/>
              </a:rPr>
              <a:t>Source principale: </a:t>
            </a:r>
            <a:r>
              <a:rPr lang="fr-CA" sz="1800" b="0" i="0" u="sng" strike="noStrike">
                <a:solidFill>
                  <a:srgbClr val="2200CC"/>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https://www.nytimes.com/2018/02/09/technology/facial-recognition-race-artificial-intelligence.html</a:t>
            </a:r>
            <a:endParaRPr b="0"/>
          </a:p>
          <a:p>
            <a:pPr marL="457200" lvl="0" indent="-298450" algn="l" rtl="0">
              <a:lnSpc>
                <a:spcPct val="100000"/>
              </a:lnSpc>
              <a:spcBef>
                <a:spcPts val="0"/>
              </a:spcBef>
              <a:spcAft>
                <a:spcPts val="0"/>
              </a:spcAft>
              <a:buSzPts val="1100"/>
              <a:buChar char="●"/>
            </a:pPr>
            <a:r>
              <a:rPr lang="fr-CA" sz="1800" b="0" i="0" u="none" strike="noStrike">
                <a:solidFill>
                  <a:srgbClr val="000000"/>
                </a:solidFill>
                <a:latin typeface="Arial"/>
                <a:ea typeface="Arial"/>
                <a:cs typeface="Arial"/>
                <a:sym typeface="Arial"/>
              </a:rPr>
              <a:t>Autres textes sur le sujet: </a:t>
            </a:r>
            <a:r>
              <a:rPr lang="fr-CA" sz="1800" b="0" i="0" u="sng" strike="noStrike">
                <a:solidFill>
                  <a:srgbClr val="2200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https://www.khanacademy.org/computing/ap-computer-science-principles/data-analysis-101/x2d2f703b37b450a3:machine-learning-and-bias/a/bias-in-facial-recognition</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5">
                  <a:extLst>
                    <a:ext uri="{A12FA001-AC4F-418D-AE19-62706E023703}">
                      <ahyp:hlinkClr xmlns:ahyp="http://schemas.microsoft.com/office/drawing/2018/hyperlinkcolor" val="tx"/>
                    </a:ext>
                  </a:extLst>
                </a:hlinkClick>
              </a:rPr>
              <a:t>http://proceedings.mlr.press/v81/buolamwini18a/buolamwini18a.pdf</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6">
                  <a:extLst>
                    <a:ext uri="{A12FA001-AC4F-418D-AE19-62706E023703}">
                      <ahyp:hlinkClr xmlns:ahyp="http://schemas.microsoft.com/office/drawing/2018/hyperlinkcolor" val="tx"/>
                    </a:ext>
                  </a:extLst>
                </a:hlinkClick>
              </a:rPr>
              <a:t>https://sitn.hms.harvard.edu/flash/2020/racial-discrimination-in-face-recognition-technology/</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7">
                  <a:extLst>
                    <a:ext uri="{A12FA001-AC4F-418D-AE19-62706E023703}">
                      <ahyp:hlinkClr xmlns:ahyp="http://schemas.microsoft.com/office/drawing/2018/hyperlinkcolor" val="tx"/>
                    </a:ext>
                  </a:extLst>
                </a:hlinkClick>
              </a:rPr>
              <a:t>https://nvlpubs.nist.gov/nistpubs/ir/2019/NIST.IR.8280.pdf#page=4</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https://www.theregreview.org/2021/03/20/saturday-seminar-facing-bias-in-facial-recognition-technology/#:~:text=According%20to%20the%20researchers%2C%20facial,than%20they%20did%20white%20faces</a:t>
            </a:r>
            <a:r>
              <a:rPr lang="fr-CA" sz="1800" b="0" i="0" u="none" strike="noStrike">
                <a:solidFill>
                  <a:srgbClr val="000000"/>
                </a:solidFill>
                <a:latin typeface="Arial"/>
                <a:ea typeface="Arial"/>
                <a:cs typeface="Arial"/>
                <a:sym typeface="Arial"/>
              </a:rPr>
              <a:t>.</a:t>
            </a:r>
            <a:endParaRPr b="0"/>
          </a:p>
          <a:p>
            <a:pPr marL="158750" lvl="0" indent="0" algn="l" rtl="0">
              <a:lnSpc>
                <a:spcPct val="100000"/>
              </a:lnSpc>
              <a:spcBef>
                <a:spcPts val="0"/>
              </a:spcBef>
              <a:spcAft>
                <a:spcPts val="0"/>
              </a:spcAft>
              <a:buSzPts val="1100"/>
              <a:buNone/>
            </a:pPr>
            <a:br>
              <a:rPr lang="fr-CA" b="0"/>
            </a:br>
            <a:br>
              <a:rPr lang="fr-CA" b="0"/>
            </a:br>
            <a:br>
              <a:rPr lang="fr-CA" b="0"/>
            </a:br>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5"/>
        <p:cNvGrpSpPr/>
        <p:nvPr/>
      </p:nvGrpSpPr>
      <p:grpSpPr>
        <a:xfrm>
          <a:off x="0" y="0"/>
          <a:ext cx="0" cy="0"/>
          <a:chOff x="0" y="0"/>
          <a:chExt cx="0" cy="0"/>
        </a:xfrm>
      </p:grpSpPr>
      <p:sp>
        <p:nvSpPr>
          <p:cNvPr id="716" name="Google Shape;716;g27c612d77b5_1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17" name="Google Shape;717;g27c612d77b5_1_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Pourquoi ChatGPT a des biais? </a:t>
            </a:r>
            <a:endParaRPr/>
          </a:p>
          <a:p>
            <a:pPr marL="0" lvl="0" indent="0" algn="l" rtl="0">
              <a:lnSpc>
                <a:spcPct val="100000"/>
              </a:lnSpc>
              <a:spcBef>
                <a:spcPts val="0"/>
              </a:spcBef>
              <a:spcAft>
                <a:spcPts val="0"/>
              </a:spcAft>
              <a:buSzPts val="1100"/>
              <a:buNone/>
            </a:pPr>
            <a:r>
              <a:rPr lang="fr-CA"/>
              <a:t>Rappel: biais quand logiciel entraîné sur peu de données ou des données qui ne sont pas neutres. </a:t>
            </a:r>
            <a:endParaRPr/>
          </a:p>
          <a:p>
            <a:pPr marL="0" lvl="0" indent="0" algn="l" rtl="0">
              <a:lnSpc>
                <a:spcPct val="100000"/>
              </a:lnSpc>
              <a:spcBef>
                <a:spcPts val="0"/>
              </a:spcBef>
              <a:spcAft>
                <a:spcPts val="0"/>
              </a:spcAft>
              <a:buSzPts val="1100"/>
              <a:buNone/>
            </a:pPr>
            <a:r>
              <a:rPr lang="fr-CA"/>
              <a:t>Entraîné sur des données qui remontent de certaines années: certaines plus vieilles peuvent avoir des biais. Mais textes du présent aussi: parfois gros biais, parfois faible biais</a:t>
            </a:r>
            <a:endParaRPr/>
          </a:p>
          <a:p>
            <a:pPr marL="0" lvl="0" indent="0" algn="l" rtl="0">
              <a:lnSpc>
                <a:spcPct val="100000"/>
              </a:lnSpc>
              <a:spcBef>
                <a:spcPts val="0"/>
              </a:spcBef>
              <a:spcAft>
                <a:spcPts val="0"/>
              </a:spcAft>
              <a:buSzPts val="1100"/>
              <a:buNone/>
            </a:pPr>
            <a:r>
              <a:rPr lang="fr-CA"/>
              <a:t>Malheureusement peut renforcer stéréotypes déjà présents. </a:t>
            </a:r>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27a425903e3_1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32" name="Google Shape;732;g27a425903e3_1_1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9"/>
        <p:cNvGrpSpPr/>
        <p:nvPr/>
      </p:nvGrpSpPr>
      <p:grpSpPr>
        <a:xfrm>
          <a:off x="0" y="0"/>
          <a:ext cx="0" cy="0"/>
          <a:chOff x="0" y="0"/>
          <a:chExt cx="0" cy="0"/>
        </a:xfrm>
      </p:grpSpPr>
      <p:sp>
        <p:nvSpPr>
          <p:cNvPr id="740" name="Google Shape;740;g27a425903e3_1_2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41" name="Google Shape;741;g27a425903e3_1_2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4"/>
        <p:cNvGrpSpPr/>
        <p:nvPr/>
      </p:nvGrpSpPr>
      <p:grpSpPr>
        <a:xfrm>
          <a:off x="0" y="0"/>
          <a:ext cx="0" cy="0"/>
          <a:chOff x="0" y="0"/>
          <a:chExt cx="0" cy="0"/>
        </a:xfrm>
      </p:grpSpPr>
      <p:sp>
        <p:nvSpPr>
          <p:cNvPr id="115" name="Google Shape;115;g25766681466_0_4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 name="Google Shape;116;g25766681466_0_4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9900" lvl="0" indent="0" algn="l" rtl="0">
              <a:spcBef>
                <a:spcPts val="300"/>
              </a:spcBef>
              <a:spcAft>
                <a:spcPts val="0"/>
              </a:spcAft>
              <a:buClr>
                <a:schemeClr val="dk1"/>
              </a:buClr>
              <a:buSzPts val="1100"/>
              <a:buFont typeface="Arial"/>
              <a:buNone/>
            </a:pPr>
            <a:r>
              <a:rPr lang="fr-CA" sz="1200">
                <a:solidFill>
                  <a:schemeClr val="dk1"/>
                </a:solidFill>
                <a:latin typeface="Open Sans"/>
                <a:ea typeface="Open Sans"/>
                <a:cs typeface="Open Sans"/>
                <a:sym typeface="Open Sans"/>
              </a:rPr>
              <a:t>L’UNICEF a développé des ressources pour aborder l’IA avec des adolescents et défini ainsi l’intelligence artificielle : </a:t>
            </a:r>
            <a:br>
              <a:rPr lang="fr-CA" sz="1200">
                <a:solidFill>
                  <a:schemeClr val="dk1"/>
                </a:solidFill>
                <a:latin typeface="Open Sans"/>
                <a:ea typeface="Open Sans"/>
                <a:cs typeface="Open Sans"/>
                <a:sym typeface="Open Sans"/>
              </a:rPr>
            </a:br>
            <a:br>
              <a:rPr lang="fr-CA" sz="1200">
                <a:solidFill>
                  <a:schemeClr val="dk1"/>
                </a:solidFill>
                <a:latin typeface="Open Sans"/>
                <a:ea typeface="Open Sans"/>
                <a:cs typeface="Open Sans"/>
                <a:sym typeface="Open Sans"/>
              </a:rPr>
            </a:br>
            <a:r>
              <a:rPr lang="fr-CA" sz="1200">
                <a:solidFill>
                  <a:schemeClr val="dk1"/>
                </a:solidFill>
                <a:latin typeface="Open Sans"/>
                <a:ea typeface="Open Sans"/>
                <a:cs typeface="Open Sans"/>
                <a:sym typeface="Open Sans"/>
              </a:rPr>
              <a:t>« </a:t>
            </a:r>
            <a:r>
              <a:rPr lang="fr-CA" sz="1200" b="1">
                <a:solidFill>
                  <a:schemeClr val="dk1"/>
                </a:solidFill>
                <a:latin typeface="Open Sans"/>
                <a:ea typeface="Open Sans"/>
                <a:cs typeface="Open Sans"/>
                <a:sym typeface="Open Sans"/>
              </a:rPr>
              <a:t>La technologie de l’IA fait référence aux ordinateurs ou aux dispositifs programmés pour effectuer des tâches que nous pensons normalement réservées aux êtres humains.</a:t>
            </a:r>
            <a:r>
              <a:rPr lang="fr-CA" sz="1200">
                <a:solidFill>
                  <a:schemeClr val="dk1"/>
                </a:solidFill>
                <a:latin typeface="Open Sans"/>
                <a:ea typeface="Open Sans"/>
                <a:cs typeface="Open Sans"/>
                <a:sym typeface="Open Sans"/>
              </a:rPr>
              <a:t> » </a:t>
            </a:r>
            <a:r>
              <a:rPr lang="fr-CA" sz="1200">
                <a:solidFill>
                  <a:schemeClr val="dk1"/>
                </a:solidFill>
                <a:uFill>
                  <a:noFill/>
                </a:u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UNICEF</a:t>
            </a:r>
            <a:r>
              <a:rPr lang="fr-CA" sz="1200">
                <a:solidFill>
                  <a:schemeClr val="dk1"/>
                </a:solidFill>
                <a:latin typeface="Open Sans"/>
                <a:ea typeface="Open Sans"/>
                <a:cs typeface="Open Sans"/>
                <a:sym typeface="Open Sans"/>
              </a:rPr>
              <a:t>, Guide sur l’IA à l’intention des adolescents, 2021. </a:t>
            </a:r>
            <a:endParaRPr sz="1200">
              <a:solidFill>
                <a:schemeClr val="dk1"/>
              </a:solidFill>
              <a:latin typeface="Open Sans"/>
              <a:ea typeface="Open Sans"/>
              <a:cs typeface="Open Sans"/>
              <a:sym typeface="Open Sans"/>
            </a:endParaRPr>
          </a:p>
          <a:p>
            <a:pPr marL="0" lvl="0" indent="0" algn="l" rtl="0">
              <a:spcBef>
                <a:spcPts val="300"/>
              </a:spcBef>
              <a:spcAft>
                <a:spcPts val="0"/>
              </a:spcAft>
              <a:buNone/>
            </a:pPr>
            <a:endParaRPr sz="1200">
              <a:latin typeface="Open Sans"/>
              <a:ea typeface="Open Sans"/>
              <a:cs typeface="Open Sans"/>
              <a:sym typeface="Open Sans"/>
            </a:endParaRP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9"/>
        <p:cNvGrpSpPr/>
        <p:nvPr/>
      </p:nvGrpSpPr>
      <p:grpSpPr>
        <a:xfrm>
          <a:off x="0" y="0"/>
          <a:ext cx="0" cy="0"/>
          <a:chOff x="0" y="0"/>
          <a:chExt cx="0" cy="0"/>
        </a:xfrm>
      </p:grpSpPr>
      <p:sp>
        <p:nvSpPr>
          <p:cNvPr id="760" name="Google Shape;760;g31100e4b863_0_3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1" name="Google Shape;761;g31100e4b863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5"/>
        <p:cNvGrpSpPr/>
        <p:nvPr/>
      </p:nvGrpSpPr>
      <p:grpSpPr>
        <a:xfrm>
          <a:off x="0" y="0"/>
          <a:ext cx="0" cy="0"/>
          <a:chOff x="0" y="0"/>
          <a:chExt cx="0" cy="0"/>
        </a:xfrm>
      </p:grpSpPr>
      <p:sp>
        <p:nvSpPr>
          <p:cNvPr id="766" name="Google Shape;766;g27a425903e3_1_1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67" name="Google Shape;767;g27a425903e3_1_12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6"/>
        <p:cNvGrpSpPr/>
        <p:nvPr/>
      </p:nvGrpSpPr>
      <p:grpSpPr>
        <a:xfrm>
          <a:off x="0" y="0"/>
          <a:ext cx="0" cy="0"/>
          <a:chOff x="0" y="0"/>
          <a:chExt cx="0" cy="0"/>
        </a:xfrm>
      </p:grpSpPr>
      <p:sp>
        <p:nvSpPr>
          <p:cNvPr id="777" name="Google Shape;777;g2810001c8b1_0_4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778" name="Google Shape;778;g2810001c8b1_0_42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Le logiciel n’est pas secrètement raciste, mais</a:t>
            </a:r>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Imaginez si ce m’était pas réglé pour débloquer apple</a:t>
            </a:r>
            <a:endParaRPr sz="1800" b="0" i="0" u="none" strike="noStrike">
              <a:solidFill>
                <a:srgbClr val="000000"/>
              </a:solidFill>
              <a:latin typeface="Arial"/>
              <a:ea typeface="Arial"/>
              <a:cs typeface="Arial"/>
              <a:sym typeface="Arial"/>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Maintenant qu’on sait c’est quoi IA et biais de l’IA, on peut continuer</a:t>
            </a:r>
            <a:endParaRPr/>
          </a:p>
          <a:p>
            <a:pPr marL="158750" lvl="0" indent="0" algn="l" rtl="0">
              <a:lnSpc>
                <a:spcPct val="100000"/>
              </a:lnSpc>
              <a:spcBef>
                <a:spcPts val="0"/>
              </a:spcBef>
              <a:spcAft>
                <a:spcPts val="0"/>
              </a:spcAft>
              <a:buSzPts val="1100"/>
              <a:buNone/>
            </a:pPr>
            <a:r>
              <a:rPr lang="fr-CA" sz="1800" b="0" i="0" u="none" strike="noStrike">
                <a:solidFill>
                  <a:srgbClr val="000000"/>
                </a:solidFill>
                <a:latin typeface="Arial"/>
                <a:ea typeface="Arial"/>
                <a:cs typeface="Arial"/>
                <a:sym typeface="Arial"/>
              </a:rPr>
              <a:t>Chose à retenir ici: </a:t>
            </a:r>
            <a:endParaRPr/>
          </a:p>
          <a:p>
            <a:pPr marL="457200" lvl="0" indent="-298450" algn="l" rtl="0">
              <a:lnSpc>
                <a:spcPct val="100000"/>
              </a:lnSpc>
              <a:spcBef>
                <a:spcPts val="0"/>
              </a:spcBef>
              <a:spcAft>
                <a:spcPts val="0"/>
              </a:spcAft>
              <a:buSzPts val="1100"/>
              <a:buChar char="●"/>
            </a:pPr>
            <a:r>
              <a:rPr lang="fr-CA" sz="1800" b="0" i="0" u="none" strike="noStrike">
                <a:solidFill>
                  <a:srgbClr val="000000"/>
                </a:solidFill>
                <a:latin typeface="Arial"/>
                <a:ea typeface="Arial"/>
                <a:cs typeface="Arial"/>
                <a:sym typeface="Arial"/>
              </a:rPr>
              <a:t>Source principale: </a:t>
            </a:r>
            <a:r>
              <a:rPr lang="fr-CA" sz="1800" b="0" i="0" u="sng" strike="noStrike">
                <a:solidFill>
                  <a:srgbClr val="2200CC"/>
                </a:solidFill>
                <a:latin typeface="Arial"/>
                <a:ea typeface="Arial"/>
                <a:cs typeface="Arial"/>
                <a:sym typeface="Arial"/>
                <a:hlinkClick r:id="rId3">
                  <a:extLst>
                    <a:ext uri="{A12FA001-AC4F-418D-AE19-62706E023703}">
                      <ahyp:hlinkClr xmlns:ahyp="http://schemas.microsoft.com/office/drawing/2018/hyperlinkcolor" val="tx"/>
                    </a:ext>
                  </a:extLst>
                </a:hlinkClick>
              </a:rPr>
              <a:t>https://www.nytimes.com/2018/02/09/technology/facial-recognition-race-artificial-intelligence.html</a:t>
            </a:r>
            <a:endParaRPr b="0"/>
          </a:p>
          <a:p>
            <a:pPr marL="457200" lvl="0" indent="-298450" algn="l" rtl="0">
              <a:lnSpc>
                <a:spcPct val="100000"/>
              </a:lnSpc>
              <a:spcBef>
                <a:spcPts val="0"/>
              </a:spcBef>
              <a:spcAft>
                <a:spcPts val="0"/>
              </a:spcAft>
              <a:buSzPts val="1100"/>
              <a:buChar char="●"/>
            </a:pPr>
            <a:r>
              <a:rPr lang="fr-CA" sz="1800" b="0" i="0" u="none" strike="noStrike">
                <a:solidFill>
                  <a:srgbClr val="000000"/>
                </a:solidFill>
                <a:latin typeface="Arial"/>
                <a:ea typeface="Arial"/>
                <a:cs typeface="Arial"/>
                <a:sym typeface="Arial"/>
              </a:rPr>
              <a:t>Autres textes sur le sujet: </a:t>
            </a:r>
            <a:r>
              <a:rPr lang="fr-CA" sz="1800" b="0" i="0" u="sng" strike="noStrike">
                <a:solidFill>
                  <a:srgbClr val="2200CC"/>
                </a:solidFill>
                <a:latin typeface="Arial"/>
                <a:ea typeface="Arial"/>
                <a:cs typeface="Arial"/>
                <a:sym typeface="Arial"/>
                <a:hlinkClick r:id="rId4">
                  <a:extLst>
                    <a:ext uri="{A12FA001-AC4F-418D-AE19-62706E023703}">
                      <ahyp:hlinkClr xmlns:ahyp="http://schemas.microsoft.com/office/drawing/2018/hyperlinkcolor" val="tx"/>
                    </a:ext>
                  </a:extLst>
                </a:hlinkClick>
              </a:rPr>
              <a:t>https://www.khanacademy.org/computing/ap-computer-science-principles/data-analysis-101/x2d2f703b37b450a3:machine-learning-and-bias/a/bias-in-facial-recognition</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5">
                  <a:extLst>
                    <a:ext uri="{A12FA001-AC4F-418D-AE19-62706E023703}">
                      <ahyp:hlinkClr xmlns:ahyp="http://schemas.microsoft.com/office/drawing/2018/hyperlinkcolor" val="tx"/>
                    </a:ext>
                  </a:extLst>
                </a:hlinkClick>
              </a:rPr>
              <a:t>http://proceedings.mlr.press/v81/buolamwini18a/buolamwini18a.pdf</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6">
                  <a:extLst>
                    <a:ext uri="{A12FA001-AC4F-418D-AE19-62706E023703}">
                      <ahyp:hlinkClr xmlns:ahyp="http://schemas.microsoft.com/office/drawing/2018/hyperlinkcolor" val="tx"/>
                    </a:ext>
                  </a:extLst>
                </a:hlinkClick>
              </a:rPr>
              <a:t>https://sitn.hms.harvard.edu/flash/2020/racial-discrimination-in-face-recognition-technology/</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7">
                  <a:extLst>
                    <a:ext uri="{A12FA001-AC4F-418D-AE19-62706E023703}">
                      <ahyp:hlinkClr xmlns:ahyp="http://schemas.microsoft.com/office/drawing/2018/hyperlinkcolor" val="tx"/>
                    </a:ext>
                  </a:extLst>
                </a:hlinkClick>
              </a:rPr>
              <a:t>https://nvlpubs.nist.gov/nistpubs/ir/2019/NIST.IR.8280.pdf#page=4</a:t>
            </a:r>
            <a:endParaRPr b="0"/>
          </a:p>
          <a:p>
            <a:pPr marL="457200" lvl="0" indent="-298450" algn="l" rtl="0">
              <a:lnSpc>
                <a:spcPct val="100000"/>
              </a:lnSpc>
              <a:spcBef>
                <a:spcPts val="0"/>
              </a:spcBef>
              <a:spcAft>
                <a:spcPts val="0"/>
              </a:spcAft>
              <a:buSzPts val="1100"/>
              <a:buChar char="●"/>
            </a:pPr>
            <a:r>
              <a:rPr lang="fr-CA" sz="1800" b="0" i="0" u="sng" strike="noStrike">
                <a:solidFill>
                  <a:srgbClr val="2200CC"/>
                </a:solidFill>
                <a:latin typeface="Arial"/>
                <a:ea typeface="Arial"/>
                <a:cs typeface="Arial"/>
                <a:sym typeface="Arial"/>
                <a:hlinkClick r:id="rId8">
                  <a:extLst>
                    <a:ext uri="{A12FA001-AC4F-418D-AE19-62706E023703}">
                      <ahyp:hlinkClr xmlns:ahyp="http://schemas.microsoft.com/office/drawing/2018/hyperlinkcolor" val="tx"/>
                    </a:ext>
                  </a:extLst>
                </a:hlinkClick>
              </a:rPr>
              <a:t>https://www.theregreview.org/2021/03/20/saturday-seminar-facing-bias-in-facial-recognition-technology/#:~:text=According%20to%20the%20researchers%2C%20facial,than%20they%20did%20white%20faces</a:t>
            </a:r>
            <a:r>
              <a:rPr lang="fr-CA" sz="1800" b="0" i="0" u="none" strike="noStrike">
                <a:solidFill>
                  <a:srgbClr val="000000"/>
                </a:solidFill>
                <a:latin typeface="Arial"/>
                <a:ea typeface="Arial"/>
                <a:cs typeface="Arial"/>
                <a:sym typeface="Arial"/>
              </a:rPr>
              <a:t>.</a:t>
            </a:r>
            <a:endParaRPr b="0"/>
          </a:p>
          <a:p>
            <a:pPr marL="158750" lvl="0" indent="0" algn="l" rtl="0">
              <a:lnSpc>
                <a:spcPct val="100000"/>
              </a:lnSpc>
              <a:spcBef>
                <a:spcPts val="0"/>
              </a:spcBef>
              <a:spcAft>
                <a:spcPts val="0"/>
              </a:spcAft>
              <a:buSzPts val="1100"/>
              <a:buNone/>
            </a:pPr>
            <a:br>
              <a:rPr lang="fr-CA" b="0"/>
            </a:br>
            <a:br>
              <a:rPr lang="fr-CA" b="0"/>
            </a:br>
            <a:br>
              <a:rPr lang="fr-CA" b="0"/>
            </a:br>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5"/>
        <p:cNvGrpSpPr/>
        <p:nvPr/>
      </p:nvGrpSpPr>
      <p:grpSpPr>
        <a:xfrm>
          <a:off x="0" y="0"/>
          <a:ext cx="0" cy="0"/>
          <a:chOff x="0" y="0"/>
          <a:chExt cx="0" cy="0"/>
        </a:xfrm>
      </p:grpSpPr>
      <p:sp>
        <p:nvSpPr>
          <p:cNvPr id="796" name="Google Shape;796;g27a425903e3_1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797" name="Google Shape;797;g27a425903e3_1_1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6"/>
        <p:cNvGrpSpPr/>
        <p:nvPr/>
      </p:nvGrpSpPr>
      <p:grpSpPr>
        <a:xfrm>
          <a:off x="0" y="0"/>
          <a:ext cx="0" cy="0"/>
          <a:chOff x="0" y="0"/>
          <a:chExt cx="0" cy="0"/>
        </a:xfrm>
      </p:grpSpPr>
      <p:sp>
        <p:nvSpPr>
          <p:cNvPr id="807" name="Google Shape;807;g27a425903e3_1_14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08" name="Google Shape;808;g27a425903e3_1_14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r>
              <a:rPr lang="fr-CA"/>
              <a:t>Vieille version de ChatGPT</a:t>
            </a:r>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7"/>
        <p:cNvGrpSpPr/>
        <p:nvPr/>
      </p:nvGrpSpPr>
      <p:grpSpPr>
        <a:xfrm>
          <a:off x="0" y="0"/>
          <a:ext cx="0" cy="0"/>
          <a:chOff x="0" y="0"/>
          <a:chExt cx="0" cy="0"/>
        </a:xfrm>
      </p:grpSpPr>
      <p:sp>
        <p:nvSpPr>
          <p:cNvPr id="818" name="Google Shape;818;g27a425903e3_1_1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19" name="Google Shape;819;g27a425903e3_1_15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8"/>
        <p:cNvGrpSpPr/>
        <p:nvPr/>
      </p:nvGrpSpPr>
      <p:grpSpPr>
        <a:xfrm>
          <a:off x="0" y="0"/>
          <a:ext cx="0" cy="0"/>
          <a:chOff x="0" y="0"/>
          <a:chExt cx="0" cy="0"/>
        </a:xfrm>
      </p:grpSpPr>
      <p:sp>
        <p:nvSpPr>
          <p:cNvPr id="829" name="Google Shape;829;g27a425903e3_1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30" name="Google Shape;830;g27a425903e3_1_15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27a425903e3_1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
        <p:nvSpPr>
          <p:cNvPr id="841" name="Google Shape;841;g27a425903e3_1_1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0"/>
        <p:cNvGrpSpPr/>
        <p:nvPr/>
      </p:nvGrpSpPr>
      <p:grpSpPr>
        <a:xfrm>
          <a:off x="0" y="0"/>
          <a:ext cx="0" cy="0"/>
          <a:chOff x="0" y="0"/>
          <a:chExt cx="0" cy="0"/>
        </a:xfrm>
      </p:grpSpPr>
      <p:sp>
        <p:nvSpPr>
          <p:cNvPr id="851" name="Google Shape;851;g27a425903e3_1_1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52" name="Google Shape;852;g27a425903e3_1_1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9"/>
        <p:cNvGrpSpPr/>
        <p:nvPr/>
      </p:nvGrpSpPr>
      <p:grpSpPr>
        <a:xfrm>
          <a:off x="0" y="0"/>
          <a:ext cx="0" cy="0"/>
          <a:chOff x="0" y="0"/>
          <a:chExt cx="0" cy="0"/>
        </a:xfrm>
      </p:grpSpPr>
      <p:sp>
        <p:nvSpPr>
          <p:cNvPr id="860" name="Google Shape;860;g27a425903e3_1_26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61" name="Google Shape;861;g27a425903e3_1_26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
        <p:cNvGrpSpPr/>
        <p:nvPr/>
      </p:nvGrpSpPr>
      <p:grpSpPr>
        <a:xfrm>
          <a:off x="0" y="0"/>
          <a:ext cx="0" cy="0"/>
          <a:chOff x="0" y="0"/>
          <a:chExt cx="0" cy="0"/>
        </a:xfrm>
      </p:grpSpPr>
      <p:sp>
        <p:nvSpPr>
          <p:cNvPr id="130" name="Google Shape;130;g243ec7cc586_0_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 name="Google Shape;131;g243ec7cc586_0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9900" lvl="0" indent="0" algn="l" rtl="0">
              <a:spcBef>
                <a:spcPts val="300"/>
              </a:spcBef>
              <a:spcAft>
                <a:spcPts val="0"/>
              </a:spcAft>
              <a:buClr>
                <a:schemeClr val="dk1"/>
              </a:buClr>
              <a:buSzPts val="1100"/>
              <a:buFont typeface="Arial"/>
              <a:buNone/>
            </a:pPr>
            <a:r>
              <a:rPr lang="fr-CA" sz="1200">
                <a:solidFill>
                  <a:schemeClr val="dk1"/>
                </a:solidFill>
                <a:latin typeface="Open Sans"/>
                <a:ea typeface="Open Sans"/>
                <a:cs typeface="Open Sans"/>
                <a:sym typeface="Open Sans"/>
              </a:rPr>
              <a:t>À l’aide de la présentation, les élèves notent qu’il y a actuellement deux formes d’IA. </a:t>
            </a:r>
            <a:endParaRPr sz="1200">
              <a:solidFill>
                <a:schemeClr val="dk1"/>
              </a:solidFill>
              <a:latin typeface="Open Sans"/>
              <a:ea typeface="Open Sans"/>
              <a:cs typeface="Open Sans"/>
              <a:sym typeface="Open Sans"/>
            </a:endParaRPr>
          </a:p>
          <a:p>
            <a:pPr marL="457200" marR="159900" lvl="0" indent="-304800" algn="l" rtl="0">
              <a:spcBef>
                <a:spcPts val="30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L’IA faible qui exécute une tâche précise. </a:t>
            </a:r>
            <a:endParaRPr sz="1200">
              <a:solidFill>
                <a:schemeClr val="dk1"/>
              </a:solidFill>
              <a:latin typeface="Open Sans"/>
              <a:ea typeface="Open Sans"/>
              <a:cs typeface="Open Sans"/>
              <a:sym typeface="Open Sans"/>
            </a:endParaRPr>
          </a:p>
          <a:p>
            <a:pPr marL="457200" marR="159900" lvl="0"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L’IA générative qui est en mesure de générer du contenu (comme Chat GPT). </a:t>
            </a:r>
            <a:endParaRPr sz="1200">
              <a:solidFill>
                <a:schemeClr val="dk1"/>
              </a:solidFill>
              <a:latin typeface="Open Sans"/>
              <a:ea typeface="Open Sans"/>
              <a:cs typeface="Open Sans"/>
              <a:sym typeface="Open Sans"/>
            </a:endParaRPr>
          </a:p>
          <a:p>
            <a:pPr marL="457200" marR="159900" lvl="0"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On voit parfois dans les films de science-fiction des robots dotés de conscience. Dans ce cas, on parle d’intelligence artificielle générale, mais celle-ci appartient à la science-fiction. </a:t>
            </a:r>
            <a:endParaRPr sz="1200">
              <a:solidFill>
                <a:schemeClr val="dk1"/>
              </a:solidFill>
              <a:latin typeface="Open Sans"/>
              <a:ea typeface="Open Sans"/>
              <a:cs typeface="Open Sans"/>
              <a:sym typeface="Open Sans"/>
            </a:endParaRPr>
          </a:p>
          <a:p>
            <a:pPr marL="0" lvl="0" indent="0" algn="l" rtl="0">
              <a:spcBef>
                <a:spcPts val="300"/>
              </a:spcBef>
              <a:spcAft>
                <a:spcPts val="0"/>
              </a:spcAft>
              <a:buNone/>
            </a:pPr>
            <a:endParaRPr sz="1200">
              <a:latin typeface="Open Sans"/>
              <a:ea typeface="Open Sans"/>
              <a:cs typeface="Open Sans"/>
              <a:sym typeface="Open Sans"/>
            </a:endParaRPr>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4"/>
        <p:cNvGrpSpPr/>
        <p:nvPr/>
      </p:nvGrpSpPr>
      <p:grpSpPr>
        <a:xfrm>
          <a:off x="0" y="0"/>
          <a:ext cx="0" cy="0"/>
          <a:chOff x="0" y="0"/>
          <a:chExt cx="0" cy="0"/>
        </a:xfrm>
      </p:grpSpPr>
      <p:sp>
        <p:nvSpPr>
          <p:cNvPr id="875" name="Google Shape;875;g27a425903e3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76" name="Google Shape;876;g27a425903e3_1_17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0"/>
        <p:cNvGrpSpPr/>
        <p:nvPr/>
      </p:nvGrpSpPr>
      <p:grpSpPr>
        <a:xfrm>
          <a:off x="0" y="0"/>
          <a:ext cx="0" cy="0"/>
          <a:chOff x="0" y="0"/>
          <a:chExt cx="0" cy="0"/>
        </a:xfrm>
      </p:grpSpPr>
      <p:sp>
        <p:nvSpPr>
          <p:cNvPr id="881" name="Google Shape;881;g27a425903e3_1_3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882" name="Google Shape;882;g27a425903e3_1_32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92"/>
        <p:cNvGrpSpPr/>
        <p:nvPr/>
      </p:nvGrpSpPr>
      <p:grpSpPr>
        <a:xfrm>
          <a:off x="0" y="0"/>
          <a:ext cx="0" cy="0"/>
          <a:chOff x="0" y="0"/>
          <a:chExt cx="0" cy="0"/>
        </a:xfrm>
      </p:grpSpPr>
      <p:sp>
        <p:nvSpPr>
          <p:cNvPr id="893" name="Google Shape;893;g27ab65eb91f_0_10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94" name="Google Shape;894;g27ab65eb91f_0_10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Chat GPT a associé des noms de personnes innocentes à des crimes très grave. Comment réagiriez-vous si votre nom sortait à tort dans les médias? </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0"/>
        <p:cNvGrpSpPr/>
        <p:nvPr/>
      </p:nvGrpSpPr>
      <p:grpSpPr>
        <a:xfrm>
          <a:off x="0" y="0"/>
          <a:ext cx="0" cy="0"/>
          <a:chOff x="0" y="0"/>
          <a:chExt cx="0" cy="0"/>
        </a:xfrm>
      </p:grpSpPr>
      <p:sp>
        <p:nvSpPr>
          <p:cNvPr id="901" name="Google Shape;901;g27a425903e3_1_3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02" name="Google Shape;902;g27a425903e3_1_33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3"/>
        <p:cNvGrpSpPr/>
        <p:nvPr/>
      </p:nvGrpSpPr>
      <p:grpSpPr>
        <a:xfrm>
          <a:off x="0" y="0"/>
          <a:ext cx="0" cy="0"/>
          <a:chOff x="0" y="0"/>
          <a:chExt cx="0" cy="0"/>
        </a:xfrm>
      </p:grpSpPr>
      <p:sp>
        <p:nvSpPr>
          <p:cNvPr id="914" name="Google Shape;914;p4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15" name="Google Shape;915;p4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Source: https://twitter.com/AfpFactuel/status/1641429963785003010/photo/1</a:t>
            </a:r>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21"/>
        <p:cNvGrpSpPr/>
        <p:nvPr/>
      </p:nvGrpSpPr>
      <p:grpSpPr>
        <a:xfrm>
          <a:off x="0" y="0"/>
          <a:ext cx="0" cy="0"/>
          <a:chOff x="0" y="0"/>
          <a:chExt cx="0" cy="0"/>
        </a:xfrm>
      </p:grpSpPr>
      <p:sp>
        <p:nvSpPr>
          <p:cNvPr id="922" name="Google Shape;922;p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23" name="Google Shape;923;p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a:t>En se laissant prendre par les émotions, on pourrait facilement augmenter la colère envers l’État et les agents de la paix. </a:t>
            </a: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31"/>
        <p:cNvGrpSpPr/>
        <p:nvPr/>
      </p:nvGrpSpPr>
      <p:grpSpPr>
        <a:xfrm>
          <a:off x="0" y="0"/>
          <a:ext cx="0" cy="0"/>
          <a:chOff x="0" y="0"/>
          <a:chExt cx="0" cy="0"/>
        </a:xfrm>
      </p:grpSpPr>
      <p:sp>
        <p:nvSpPr>
          <p:cNvPr id="932" name="Google Shape;932;p5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33" name="Google Shape;933;p5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457200" lvl="0" indent="-298450" algn="l" rtl="0">
              <a:lnSpc>
                <a:spcPct val="100000"/>
              </a:lnSpc>
              <a:spcBef>
                <a:spcPts val="0"/>
              </a:spcBef>
              <a:spcAft>
                <a:spcPts val="0"/>
              </a:spcAft>
              <a:buSzPts val="1100"/>
              <a:buChar char="●"/>
            </a:pPr>
            <a:r>
              <a:rPr lang="fr-CA"/>
              <a:t>Réponse: Oui, c’est une vraie photo, accusée d’avoir été une fausse photo, mais ce n’est pas un enfant. C’est une femme qui sous cet angle parrait bien jeune. </a:t>
            </a:r>
            <a:endParaRPr/>
          </a:p>
          <a:p>
            <a:pPr marL="457200" lvl="0" indent="-298450" algn="l" rtl="0">
              <a:lnSpc>
                <a:spcPct val="100000"/>
              </a:lnSpc>
              <a:spcBef>
                <a:spcPts val="0"/>
              </a:spcBef>
              <a:spcAft>
                <a:spcPts val="0"/>
              </a:spcAft>
              <a:buSzPts val="1100"/>
              <a:buChar char="●"/>
            </a:pPr>
            <a:r>
              <a:rPr lang="fr-CA"/>
              <a:t>Lien: https://observers.france24.com/fr/europe/20230331-soup%C3%A7onn%C3%A9e-d-avoir-%C3%A9t%C3%A9-g%C3%A9n%C3%A9r%C3%A9e-par-une-intelligence-artificielle-cette-photo-est-bien-authentique-son-auteur-raconte-ia-manifestations-28-mars-retraite </a:t>
            </a: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44"/>
        <p:cNvGrpSpPr/>
        <p:nvPr/>
      </p:nvGrpSpPr>
      <p:grpSpPr>
        <a:xfrm>
          <a:off x="0" y="0"/>
          <a:ext cx="0" cy="0"/>
          <a:chOff x="0" y="0"/>
          <a:chExt cx="0" cy="0"/>
        </a:xfrm>
      </p:grpSpPr>
      <p:sp>
        <p:nvSpPr>
          <p:cNvPr id="945" name="Google Shape;945;p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46" name="Google Shape;946;p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spcBef>
                <a:spcPts val="0"/>
              </a:spcBef>
              <a:spcAft>
                <a:spcPts val="0"/>
              </a:spcAft>
              <a:buClr>
                <a:schemeClr val="dk1"/>
              </a:buClr>
              <a:buSzPts val="1100"/>
              <a:buFont typeface="Arial"/>
              <a:buNone/>
            </a:pPr>
            <a:r>
              <a:rPr lang="fr-CA">
                <a:solidFill>
                  <a:schemeClr val="dk1"/>
                </a:solidFill>
              </a:rPr>
              <a:t>La désinformation par le texte: existait déjà. C’est simplement maintenant plus facile d’en produire rapidement et avec une allure de texte crédible.</a:t>
            </a:r>
            <a:endParaRPr>
              <a:solidFill>
                <a:schemeClr val="dk1"/>
              </a:solidFill>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50"/>
        <p:cNvGrpSpPr/>
        <p:nvPr/>
      </p:nvGrpSpPr>
      <p:grpSpPr>
        <a:xfrm>
          <a:off x="0" y="0"/>
          <a:ext cx="0" cy="0"/>
          <a:chOff x="0" y="0"/>
          <a:chExt cx="0" cy="0"/>
        </a:xfrm>
      </p:grpSpPr>
      <p:sp>
        <p:nvSpPr>
          <p:cNvPr id="951" name="Google Shape;951;g2b5456dbca8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52" name="Google Shape;952;g2b5456dbca8_0_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158750" lvl="0" indent="0" algn="l" rtl="0">
              <a:spcBef>
                <a:spcPts val="0"/>
              </a:spcBef>
              <a:spcAft>
                <a:spcPts val="0"/>
              </a:spcAft>
              <a:buClr>
                <a:schemeClr val="dk1"/>
              </a:buClr>
              <a:buSzPts val="1100"/>
              <a:buFont typeface="Arial"/>
              <a:buNone/>
            </a:pPr>
            <a:r>
              <a:rPr lang="fr-CA">
                <a:solidFill>
                  <a:schemeClr val="dk1"/>
                </a:solidFill>
              </a:rPr>
              <a:t>La désinformation par le texte: existait déjà. C’est simplement maintenant plus facile d’en produire rapidement et avec une allure de texte crédible.</a:t>
            </a:r>
            <a:endParaRPr>
              <a:solidFill>
                <a:schemeClr val="dk1"/>
              </a:solidFill>
            </a:endParaRPr>
          </a:p>
          <a:p>
            <a:pPr marL="158750" lvl="0" indent="0" algn="l" rtl="0">
              <a:lnSpc>
                <a:spcPct val="100000"/>
              </a:lnSpc>
              <a:spcBef>
                <a:spcPts val="0"/>
              </a:spcBef>
              <a:spcAft>
                <a:spcPts val="0"/>
              </a:spcAft>
              <a:buSzPts val="1100"/>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61"/>
        <p:cNvGrpSpPr/>
        <p:nvPr/>
      </p:nvGrpSpPr>
      <p:grpSpPr>
        <a:xfrm>
          <a:off x="0" y="0"/>
          <a:ext cx="0" cy="0"/>
          <a:chOff x="0" y="0"/>
          <a:chExt cx="0" cy="0"/>
        </a:xfrm>
      </p:grpSpPr>
      <p:sp>
        <p:nvSpPr>
          <p:cNvPr id="962" name="Google Shape;962;g2810001c8b1_0_5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63" name="Google Shape;963;g2810001c8b1_0_538: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8"/>
        <p:cNvGrpSpPr/>
        <p:nvPr/>
      </p:nvGrpSpPr>
      <p:grpSpPr>
        <a:xfrm>
          <a:off x="0" y="0"/>
          <a:ext cx="0" cy="0"/>
          <a:chOff x="0" y="0"/>
          <a:chExt cx="0" cy="0"/>
        </a:xfrm>
      </p:grpSpPr>
      <p:sp>
        <p:nvSpPr>
          <p:cNvPr id="159" name="Google Shape;159;g258a4e21cf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0" name="Google Shape;160;g258a4e21cf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9900" lvl="0" indent="0" algn="l" rtl="0">
              <a:spcBef>
                <a:spcPts val="300"/>
              </a:spcBef>
              <a:spcAft>
                <a:spcPts val="0"/>
              </a:spcAft>
              <a:buClr>
                <a:schemeClr val="dk1"/>
              </a:buClr>
              <a:buSzPts val="1100"/>
              <a:buFont typeface="Arial"/>
              <a:buNone/>
            </a:pPr>
            <a:r>
              <a:rPr lang="fr-CA" sz="1200">
                <a:solidFill>
                  <a:schemeClr val="dk1"/>
                </a:solidFill>
                <a:latin typeface="Open Sans"/>
                <a:ea typeface="Open Sans"/>
                <a:cs typeface="Open Sans"/>
                <a:sym typeface="Open Sans"/>
              </a:rPr>
              <a:t>Les élèves visionnent </a:t>
            </a:r>
            <a:r>
              <a:rPr lang="fr-CA" sz="1200" u="sng">
                <a:solidFill>
                  <a:srgbClr val="1155CC"/>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la vidéo de Curium</a:t>
            </a:r>
            <a:r>
              <a:rPr lang="fr-CA" sz="1200">
                <a:solidFill>
                  <a:schemeClr val="dk1"/>
                </a:solidFill>
                <a:latin typeface="Open Sans"/>
                <a:ea typeface="Open Sans"/>
                <a:cs typeface="Open Sans"/>
                <a:sym typeface="Open Sans"/>
              </a:rPr>
              <a:t> qui présente le point de vue d’un chercheur en Intelligence artificielle sur son métier. </a:t>
            </a:r>
            <a:endParaRPr sz="1200">
              <a:solidFill>
                <a:schemeClr val="dk1"/>
              </a:solidFill>
              <a:latin typeface="Open Sans"/>
              <a:ea typeface="Open Sans"/>
              <a:cs typeface="Open Sans"/>
              <a:sym typeface="Open Sans"/>
            </a:endParaRPr>
          </a:p>
          <a:p>
            <a:pPr marL="0" lvl="0" indent="0" algn="l" rtl="0">
              <a:spcBef>
                <a:spcPts val="300"/>
              </a:spcBef>
              <a:spcAft>
                <a:spcPts val="0"/>
              </a:spcAft>
              <a:buNone/>
            </a:pPr>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6"/>
        <p:cNvGrpSpPr/>
        <p:nvPr/>
      </p:nvGrpSpPr>
      <p:grpSpPr>
        <a:xfrm>
          <a:off x="0" y="0"/>
          <a:ext cx="0" cy="0"/>
          <a:chOff x="0" y="0"/>
          <a:chExt cx="0" cy="0"/>
        </a:xfrm>
      </p:grpSpPr>
      <p:sp>
        <p:nvSpPr>
          <p:cNvPr id="977" name="Google Shape;977;g27c612d77b5_1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978" name="Google Shape;978;g27c612d77b5_1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SzPts val="1100"/>
              <a:buNone/>
            </a:pPr>
            <a:r>
              <a:rPr lang="fr-CA" sz="1200"/>
              <a:t>Que la désinformation soit générée par une IA ou pas, ce sont les mêmes stratégies. </a:t>
            </a:r>
            <a:endParaRPr sz="1200"/>
          </a:p>
          <a:p>
            <a:pPr marL="0" lvl="0" indent="0" algn="l" rtl="0">
              <a:spcBef>
                <a:spcPts val="0"/>
              </a:spcBef>
              <a:spcAft>
                <a:spcPts val="0"/>
              </a:spcAft>
              <a:buNone/>
            </a:pPr>
            <a:r>
              <a:rPr lang="fr-CA" sz="1200">
                <a:solidFill>
                  <a:schemeClr val="dk1"/>
                </a:solidFill>
              </a:rPr>
              <a:t>Prendre temps d’arrêt, car la désinformation vient souvent chercher les émotions. (Trop impressionnant, trop triste, trop fâchant, trop incroyable)</a:t>
            </a:r>
            <a:endParaRPr sz="12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6"/>
        <p:cNvGrpSpPr/>
        <p:nvPr/>
      </p:nvGrpSpPr>
      <p:grpSpPr>
        <a:xfrm>
          <a:off x="0" y="0"/>
          <a:ext cx="0" cy="0"/>
          <a:chOff x="0" y="0"/>
          <a:chExt cx="0" cy="0"/>
        </a:xfrm>
      </p:grpSpPr>
      <p:sp>
        <p:nvSpPr>
          <p:cNvPr id="987" name="Google Shape;987;g284e70ff1bb_0_1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88" name="Google Shape;988;g284e70ff1bb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99"/>
        <p:cNvGrpSpPr/>
        <p:nvPr/>
      </p:nvGrpSpPr>
      <p:grpSpPr>
        <a:xfrm>
          <a:off x="0" y="0"/>
          <a:ext cx="0" cy="0"/>
          <a:chOff x="0" y="0"/>
          <a:chExt cx="0" cy="0"/>
        </a:xfrm>
      </p:grpSpPr>
      <p:sp>
        <p:nvSpPr>
          <p:cNvPr id="1000" name="Google Shape;1000;g284e70ff1bb_0_2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01" name="Google Shape;1001;g284e70ff1bb_0_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12"/>
        <p:cNvGrpSpPr/>
        <p:nvPr/>
      </p:nvGrpSpPr>
      <p:grpSpPr>
        <a:xfrm>
          <a:off x="0" y="0"/>
          <a:ext cx="0" cy="0"/>
          <a:chOff x="0" y="0"/>
          <a:chExt cx="0" cy="0"/>
        </a:xfrm>
      </p:grpSpPr>
      <p:sp>
        <p:nvSpPr>
          <p:cNvPr id="1013" name="Google Shape;1013;g284e70ff1bb_0_4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14" name="Google Shape;1014;g284e70ff1bb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25"/>
        <p:cNvGrpSpPr/>
        <p:nvPr/>
      </p:nvGrpSpPr>
      <p:grpSpPr>
        <a:xfrm>
          <a:off x="0" y="0"/>
          <a:ext cx="0" cy="0"/>
          <a:chOff x="0" y="0"/>
          <a:chExt cx="0" cy="0"/>
        </a:xfrm>
      </p:grpSpPr>
      <p:sp>
        <p:nvSpPr>
          <p:cNvPr id="1026" name="Google Shape;1026;g258a4e21cfb_0_4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7" name="Google Shape;1027;g258a4e21cfb_0_4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36"/>
        <p:cNvGrpSpPr/>
        <p:nvPr/>
      </p:nvGrpSpPr>
      <p:grpSpPr>
        <a:xfrm>
          <a:off x="0" y="0"/>
          <a:ext cx="0" cy="0"/>
          <a:chOff x="0" y="0"/>
          <a:chExt cx="0" cy="0"/>
        </a:xfrm>
      </p:grpSpPr>
      <p:sp>
        <p:nvSpPr>
          <p:cNvPr id="1037" name="Google Shape;1037;g2810001c8b1_0_56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38" name="Google Shape;1038;g2810001c8b1_0_5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9"/>
        <p:cNvGrpSpPr/>
        <p:nvPr/>
      </p:nvGrpSpPr>
      <p:grpSpPr>
        <a:xfrm>
          <a:off x="0" y="0"/>
          <a:ext cx="0" cy="0"/>
          <a:chOff x="0" y="0"/>
          <a:chExt cx="0" cy="0"/>
        </a:xfrm>
      </p:grpSpPr>
      <p:sp>
        <p:nvSpPr>
          <p:cNvPr id="1050" name="Google Shape;1050;g2810001c8b1_0_57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51" name="Google Shape;1051;g2810001c8b1_0_5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0"/>
        <p:cNvGrpSpPr/>
        <p:nvPr/>
      </p:nvGrpSpPr>
      <p:grpSpPr>
        <a:xfrm>
          <a:off x="0" y="0"/>
          <a:ext cx="0" cy="0"/>
          <a:chOff x="0" y="0"/>
          <a:chExt cx="0" cy="0"/>
        </a:xfrm>
      </p:grpSpPr>
      <p:sp>
        <p:nvSpPr>
          <p:cNvPr id="1061" name="Google Shape;1061;g258a4e21cfb_0_3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2" name="Google Shape;1062;g258a4e21cfb_0_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71"/>
        <p:cNvGrpSpPr/>
        <p:nvPr/>
      </p:nvGrpSpPr>
      <p:grpSpPr>
        <a:xfrm>
          <a:off x="0" y="0"/>
          <a:ext cx="0" cy="0"/>
          <a:chOff x="0" y="0"/>
          <a:chExt cx="0" cy="0"/>
        </a:xfrm>
      </p:grpSpPr>
      <p:sp>
        <p:nvSpPr>
          <p:cNvPr id="1072" name="Google Shape;1072;g258a4e21cfb_0_6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73" name="Google Shape;1073;g258a4e21cfb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83"/>
        <p:cNvGrpSpPr/>
        <p:nvPr/>
      </p:nvGrpSpPr>
      <p:grpSpPr>
        <a:xfrm>
          <a:off x="0" y="0"/>
          <a:ext cx="0" cy="0"/>
          <a:chOff x="0" y="0"/>
          <a:chExt cx="0" cy="0"/>
        </a:xfrm>
      </p:grpSpPr>
      <p:sp>
        <p:nvSpPr>
          <p:cNvPr id="1084" name="Google Shape;1084;g2810001c8b1_0_60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5" name="Google Shape;1085;g2810001c8b1_0_6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5766681466_0_48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25766681466_0_4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9900" lvl="0" indent="0" algn="l" rtl="0">
              <a:spcBef>
                <a:spcPts val="300"/>
              </a:spcBef>
              <a:spcAft>
                <a:spcPts val="0"/>
              </a:spcAft>
              <a:buNone/>
            </a:pPr>
            <a:r>
              <a:rPr lang="fr-CA" sz="1200" b="1">
                <a:solidFill>
                  <a:schemeClr val="lt1"/>
                </a:solidFill>
                <a:highlight>
                  <a:srgbClr val="FF67C4"/>
                </a:highlight>
                <a:latin typeface="Open Sans"/>
                <a:ea typeface="Open Sans"/>
                <a:cs typeface="Open Sans"/>
                <a:sym typeface="Open Sans"/>
              </a:rPr>
              <a:t>En préparation à l’animation de la tâche 1, l’enseignant.e peut visionner </a:t>
            </a:r>
            <a:r>
              <a:rPr lang="fr-CA" sz="1200" b="1" u="sng">
                <a:solidFill>
                  <a:schemeClr val="lt1"/>
                </a:solidFill>
                <a:highlight>
                  <a:srgbClr val="FF67C4"/>
                </a:highlight>
                <a:latin typeface="Open Sans"/>
                <a:ea typeface="Open Sans"/>
                <a:cs typeface="Open Sans"/>
                <a:sym typeface="Open Sans"/>
                <a:hlinkClick r:id="rId3">
                  <a:extLst>
                    <a:ext uri="{A12FA001-AC4F-418D-AE19-62706E023703}">
                      <ahyp:hlinkClr xmlns:ahyp="http://schemas.microsoft.com/office/drawing/2018/hyperlinkcolor" val="tx"/>
                    </a:ext>
                  </a:extLst>
                </a:hlinkClick>
              </a:rPr>
              <a:t>cette vidéo</a:t>
            </a:r>
            <a:r>
              <a:rPr lang="fr-CA" sz="1200" b="1">
                <a:solidFill>
                  <a:schemeClr val="lt1"/>
                </a:solidFill>
                <a:highlight>
                  <a:srgbClr val="FF67C4"/>
                </a:highlight>
                <a:latin typeface="Open Sans"/>
                <a:ea typeface="Open Sans"/>
                <a:cs typeface="Open Sans"/>
                <a:sym typeface="Open Sans"/>
              </a:rPr>
              <a:t> de Simon Duguay qui explique les notions de base en lien avec l’intelligence artificielle. </a:t>
            </a:r>
            <a:br>
              <a:rPr lang="fr-CA" sz="1200" b="1">
                <a:solidFill>
                  <a:schemeClr val="lt1"/>
                </a:solidFill>
                <a:highlight>
                  <a:srgbClr val="FF67C4"/>
                </a:highlight>
                <a:latin typeface="Open Sans"/>
                <a:ea typeface="Open Sans"/>
                <a:cs typeface="Open Sans"/>
                <a:sym typeface="Open Sans"/>
              </a:rPr>
            </a:br>
            <a:endParaRPr sz="1200" b="1">
              <a:solidFill>
                <a:schemeClr val="lt1"/>
              </a:solidFill>
              <a:highlight>
                <a:srgbClr val="FF67C4"/>
              </a:highlight>
              <a:latin typeface="Open Sans"/>
              <a:ea typeface="Open Sans"/>
              <a:cs typeface="Open Sans"/>
              <a:sym typeface="Open Sans"/>
            </a:endParaRPr>
          </a:p>
          <a:p>
            <a:pPr marL="0" marR="159900" lvl="0" indent="0" algn="l" rtl="0">
              <a:spcBef>
                <a:spcPts val="300"/>
              </a:spcBef>
              <a:spcAft>
                <a:spcPts val="0"/>
              </a:spcAft>
              <a:buClr>
                <a:schemeClr val="dk1"/>
              </a:buClr>
              <a:buSzPts val="1100"/>
              <a:buFont typeface="Arial"/>
              <a:buNone/>
            </a:pPr>
            <a:r>
              <a:rPr lang="fr-CA" sz="1200">
                <a:solidFill>
                  <a:schemeClr val="dk1"/>
                </a:solidFill>
                <a:latin typeface="Open Sans"/>
                <a:ea typeface="Open Sans"/>
                <a:cs typeface="Open Sans"/>
                <a:sym typeface="Open Sans"/>
              </a:rPr>
              <a:t>Les élèves nomment les fonctions de l’IA qu’ils connaissent déjà et portent un regard sur les exemples de l’IA dans leur quotidien. </a:t>
            </a:r>
            <a:endParaRPr sz="1200">
              <a:solidFill>
                <a:schemeClr val="dk1"/>
              </a:solidFill>
              <a:latin typeface="Open Sans"/>
              <a:ea typeface="Open Sans"/>
              <a:cs typeface="Open Sans"/>
              <a:sym typeface="Open Sans"/>
            </a:endParaRPr>
          </a:p>
          <a:p>
            <a:pPr marL="0" marR="159900" lvl="0" indent="0" algn="l" rtl="0">
              <a:spcBef>
                <a:spcPts val="300"/>
              </a:spcBef>
              <a:spcAft>
                <a:spcPts val="0"/>
              </a:spcAft>
              <a:buClr>
                <a:schemeClr val="dk1"/>
              </a:buClr>
              <a:buSzPts val="1100"/>
              <a:buFont typeface="Arial"/>
              <a:buNone/>
            </a:pPr>
            <a:endParaRPr sz="1200">
              <a:solidFill>
                <a:schemeClr val="dk1"/>
              </a:solidFill>
              <a:latin typeface="Open Sans"/>
              <a:ea typeface="Open Sans"/>
              <a:cs typeface="Open Sans"/>
              <a:sym typeface="Open Sans"/>
            </a:endParaRPr>
          </a:p>
          <a:p>
            <a:pPr marL="1371600" marR="159900" lvl="2" indent="-304800" algn="l" rtl="0">
              <a:spcBef>
                <a:spcPts val="30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Prédire</a:t>
            </a:r>
            <a:endParaRPr sz="1200">
              <a:solidFill>
                <a:schemeClr val="dk1"/>
              </a:solidFill>
              <a:latin typeface="Open Sans"/>
              <a:ea typeface="Open Sans"/>
              <a:cs typeface="Open Sans"/>
              <a:sym typeface="Open Sans"/>
            </a:endParaRPr>
          </a:p>
          <a:p>
            <a:pPr marL="1828800" marR="159900" lvl="3"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Les suggestions sur Spotify, Netflix, Youtube, le fil de Tik Tok, Instagram, etc.</a:t>
            </a:r>
            <a:endParaRPr sz="1200">
              <a:solidFill>
                <a:schemeClr val="dk1"/>
              </a:solidFill>
              <a:latin typeface="Open Sans"/>
              <a:ea typeface="Open Sans"/>
              <a:cs typeface="Open Sans"/>
              <a:sym typeface="Open Sans"/>
            </a:endParaRPr>
          </a:p>
          <a:p>
            <a:pPr marL="1371600" marR="159900" lvl="2"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Détecter</a:t>
            </a:r>
            <a:endParaRPr sz="1200">
              <a:solidFill>
                <a:schemeClr val="dk1"/>
              </a:solidFill>
              <a:latin typeface="Open Sans"/>
              <a:ea typeface="Open Sans"/>
              <a:cs typeface="Open Sans"/>
              <a:sym typeface="Open Sans"/>
            </a:endParaRPr>
          </a:p>
          <a:p>
            <a:pPr marL="1828800" marR="159900" lvl="3"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Filtres Snapchat, voiture intelligente (</a:t>
            </a:r>
            <a:r>
              <a:rPr lang="fr-CA" sz="1200" u="sng">
                <a:solidFill>
                  <a:srgbClr val="1155CC"/>
                </a:solidFill>
                <a:latin typeface="Open Sans"/>
                <a:ea typeface="Open Sans"/>
                <a:cs typeface="Open Sans"/>
                <a:sym typeface="Open Sans"/>
                <a:hlinkClick r:id="rId4">
                  <a:extLst>
                    <a:ext uri="{A12FA001-AC4F-418D-AE19-62706E023703}">
                      <ahyp:hlinkClr xmlns:ahyp="http://schemas.microsoft.com/office/drawing/2018/hyperlinkcolor" val="tx"/>
                    </a:ext>
                  </a:extLst>
                </a:hlinkClick>
              </a:rPr>
              <a:t>visionner en classe cet exemple de la Tesla à conduite autonome</a:t>
            </a:r>
            <a:r>
              <a:rPr lang="fr-CA" sz="1200">
                <a:solidFill>
                  <a:schemeClr val="dk1"/>
                </a:solidFill>
                <a:latin typeface="Open Sans"/>
                <a:ea typeface="Open Sans"/>
                <a:cs typeface="Open Sans"/>
                <a:sym typeface="Open Sans"/>
              </a:rPr>
              <a:t>), balayeuse intelligente, etc. </a:t>
            </a:r>
            <a:endParaRPr sz="1200">
              <a:solidFill>
                <a:schemeClr val="dk1"/>
              </a:solidFill>
              <a:latin typeface="Open Sans"/>
              <a:ea typeface="Open Sans"/>
              <a:cs typeface="Open Sans"/>
              <a:sym typeface="Open Sans"/>
            </a:endParaRPr>
          </a:p>
          <a:p>
            <a:pPr marL="1828800" marR="159900" lvl="3"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Pour aller plus loin, </a:t>
            </a:r>
            <a:r>
              <a:rPr lang="fr-CA" sz="1200" u="sng">
                <a:solidFill>
                  <a:srgbClr val="1155CC"/>
                </a:solidFill>
                <a:latin typeface="Open Sans"/>
                <a:ea typeface="Open Sans"/>
                <a:cs typeface="Open Sans"/>
                <a:sym typeface="Open Sans"/>
                <a:hlinkClick r:id="rId5">
                  <a:extLst>
                    <a:ext uri="{A12FA001-AC4F-418D-AE19-62706E023703}">
                      <ahyp:hlinkClr xmlns:ahyp="http://schemas.microsoft.com/office/drawing/2018/hyperlinkcolor" val="tx"/>
                    </a:ext>
                  </a:extLst>
                </a:hlinkClick>
              </a:rPr>
              <a:t>cette vidéo </a:t>
            </a:r>
            <a:r>
              <a:rPr lang="fr-CA" sz="1200">
                <a:solidFill>
                  <a:schemeClr val="dk1"/>
                </a:solidFill>
                <a:latin typeface="Open Sans"/>
                <a:ea typeface="Open Sans"/>
                <a:cs typeface="Open Sans"/>
                <a:sym typeface="Open Sans"/>
              </a:rPr>
              <a:t> (à partir de 0:15)  peut aider à comprendre la reconnaissance visuelle de l’IA qui permet de classer les objets. </a:t>
            </a:r>
            <a:endParaRPr sz="1200">
              <a:solidFill>
                <a:schemeClr val="dk1"/>
              </a:solidFill>
              <a:latin typeface="Open Sans"/>
              <a:ea typeface="Open Sans"/>
              <a:cs typeface="Open Sans"/>
              <a:sym typeface="Open Sans"/>
            </a:endParaRPr>
          </a:p>
          <a:p>
            <a:pPr marL="1828800" marR="159900" lvl="3"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Pistes de discussion : Seriez-vous à l’aise que vos parents vous envoient dans une automobile à conduite autonome pour aller à une pratique de sport ou d’art, sans conducteur? </a:t>
            </a:r>
            <a:endParaRPr sz="1200">
              <a:solidFill>
                <a:schemeClr val="dk1"/>
              </a:solidFill>
              <a:latin typeface="Open Sans"/>
              <a:ea typeface="Open Sans"/>
              <a:cs typeface="Open Sans"/>
              <a:sym typeface="Open Sans"/>
            </a:endParaRPr>
          </a:p>
          <a:p>
            <a:pPr marL="1828800" marR="159900" lvl="0" indent="0" algn="l" rtl="0">
              <a:spcBef>
                <a:spcPts val="300"/>
              </a:spcBef>
              <a:spcAft>
                <a:spcPts val="0"/>
              </a:spcAft>
              <a:buClr>
                <a:schemeClr val="dk1"/>
              </a:buClr>
              <a:buSzPts val="1100"/>
              <a:buFont typeface="Arial"/>
              <a:buNone/>
            </a:pPr>
            <a:r>
              <a:rPr lang="fr-CA" sz="1200">
                <a:solidFill>
                  <a:schemeClr val="dk1"/>
                </a:solidFill>
                <a:latin typeface="Open Sans"/>
                <a:ea typeface="Open Sans"/>
                <a:cs typeface="Open Sans"/>
                <a:sym typeface="Open Sans"/>
              </a:rPr>
              <a:t>Comme les automobiles à conduite autonome ne peuvent faire d’accidents à cause de l’alcool, de distractions ou de la fatigue (les principales causes d’accidents), est-ce qu’un jour conduire une automobile soi-même ne sera plus permis? </a:t>
            </a:r>
            <a:endParaRPr sz="1200">
              <a:solidFill>
                <a:schemeClr val="dk1"/>
              </a:solidFill>
              <a:latin typeface="Open Sans"/>
              <a:ea typeface="Open Sans"/>
              <a:cs typeface="Open Sans"/>
              <a:sym typeface="Open Sans"/>
            </a:endParaRPr>
          </a:p>
          <a:p>
            <a:pPr marL="1371600" marR="159900" lvl="2" indent="-304800" algn="l" rtl="0">
              <a:spcBef>
                <a:spcPts val="30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Identifier</a:t>
            </a:r>
            <a:endParaRPr sz="1200">
              <a:solidFill>
                <a:schemeClr val="dk1"/>
              </a:solidFill>
              <a:latin typeface="Open Sans"/>
              <a:ea typeface="Open Sans"/>
              <a:cs typeface="Open Sans"/>
              <a:sym typeface="Open Sans"/>
            </a:endParaRPr>
          </a:p>
          <a:p>
            <a:pPr marL="1828800" marR="159900" lvl="3"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Siri, Google assistant, etc. </a:t>
            </a:r>
            <a:endParaRPr sz="1200">
              <a:solidFill>
                <a:schemeClr val="dk1"/>
              </a:solidFill>
              <a:latin typeface="Open Sans"/>
              <a:ea typeface="Open Sans"/>
              <a:cs typeface="Open Sans"/>
              <a:sym typeface="Open Sans"/>
            </a:endParaRPr>
          </a:p>
          <a:p>
            <a:pPr marL="1371600" marR="159900" lvl="2"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Générer du contenu</a:t>
            </a:r>
            <a:endParaRPr sz="1200">
              <a:solidFill>
                <a:schemeClr val="dk1"/>
              </a:solidFill>
              <a:latin typeface="Open Sans"/>
              <a:ea typeface="Open Sans"/>
              <a:cs typeface="Open Sans"/>
              <a:sym typeface="Open Sans"/>
            </a:endParaRPr>
          </a:p>
          <a:p>
            <a:pPr marL="1828800" marR="159900" lvl="3"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Générateur d’images, Chat GPT, etc.</a:t>
            </a:r>
            <a:endParaRPr sz="1200">
              <a:solidFill>
                <a:schemeClr val="dk1"/>
              </a:solidFill>
              <a:latin typeface="Open Sans"/>
              <a:ea typeface="Open Sans"/>
              <a:cs typeface="Open Sans"/>
              <a:sym typeface="Open Sans"/>
            </a:endParaRPr>
          </a:p>
          <a:p>
            <a:pPr marL="1371600" marR="159900" lvl="2"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Planifier et prendre des décisions</a:t>
            </a:r>
            <a:endParaRPr sz="1200">
              <a:solidFill>
                <a:schemeClr val="dk1"/>
              </a:solidFill>
              <a:latin typeface="Open Sans"/>
              <a:ea typeface="Open Sans"/>
              <a:cs typeface="Open Sans"/>
              <a:sym typeface="Open Sans"/>
            </a:endParaRPr>
          </a:p>
          <a:p>
            <a:pPr marL="1828800" marR="159900" lvl="3" indent="-304800" algn="l" rtl="0">
              <a:spcBef>
                <a:spcPts val="0"/>
              </a:spcBef>
              <a:spcAft>
                <a:spcPts val="0"/>
              </a:spcAft>
              <a:buClr>
                <a:schemeClr val="dk1"/>
              </a:buClr>
              <a:buSzPts val="1200"/>
              <a:buFont typeface="Open Sans"/>
              <a:buChar char="●"/>
            </a:pPr>
            <a:r>
              <a:rPr lang="fr-CA" sz="1200">
                <a:solidFill>
                  <a:schemeClr val="dk1"/>
                </a:solidFill>
                <a:latin typeface="Open Sans"/>
                <a:ea typeface="Open Sans"/>
                <a:cs typeface="Open Sans"/>
                <a:sym typeface="Open Sans"/>
              </a:rPr>
              <a:t>Application de carte et d’itinéraire, etc.</a:t>
            </a:r>
            <a:br>
              <a:rPr lang="fr-CA" sz="1200">
                <a:solidFill>
                  <a:schemeClr val="dk1"/>
                </a:solidFill>
                <a:latin typeface="Open Sans"/>
                <a:ea typeface="Open Sans"/>
                <a:cs typeface="Open Sans"/>
                <a:sym typeface="Open Sans"/>
              </a:rPr>
            </a:br>
            <a:endParaRPr sz="1400"/>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94"/>
        <p:cNvGrpSpPr/>
        <p:nvPr/>
      </p:nvGrpSpPr>
      <p:grpSpPr>
        <a:xfrm>
          <a:off x="0" y="0"/>
          <a:ext cx="0" cy="0"/>
          <a:chOff x="0" y="0"/>
          <a:chExt cx="0" cy="0"/>
        </a:xfrm>
      </p:grpSpPr>
      <p:sp>
        <p:nvSpPr>
          <p:cNvPr id="1095" name="Google Shape;1095;g284e70ff1bb_0_20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96" name="Google Shape;1096;g284e70ff1bb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Title: Comment participer ?</a:t>
            </a:r>
            <a:endParaRPr/>
          </a:p>
          <a:p>
            <a:pPr marL="0" lvl="0" indent="0" algn="l" rtl="0">
              <a:spcBef>
                <a:spcPts val="0"/>
              </a:spcBef>
              <a:spcAft>
                <a:spcPts val="0"/>
              </a:spcAft>
              <a:buNone/>
            </a:pPr>
            <a:endParaRPr/>
          </a:p>
          <a:p>
            <a:pPr marL="0" lvl="0" indent="0" algn="l" rtl="0">
              <a:spcBef>
                <a:spcPts val="0"/>
              </a:spcBef>
              <a:spcAft>
                <a:spcPts val="0"/>
              </a:spcAft>
              <a:buNone/>
            </a:pPr>
            <a:r>
              <a:rPr lang="fr-CA"/>
              <a:t>https://app.wooclap.com/e</a:t>
            </a:r>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05"/>
        <p:cNvGrpSpPr/>
        <p:nvPr/>
      </p:nvGrpSpPr>
      <p:grpSpPr>
        <a:xfrm>
          <a:off x="0" y="0"/>
          <a:ext cx="0" cy="0"/>
          <a:chOff x="0" y="0"/>
          <a:chExt cx="0" cy="0"/>
        </a:xfrm>
      </p:grpSpPr>
      <p:sp>
        <p:nvSpPr>
          <p:cNvPr id="1106" name="Google Shape;1106;g258a4e21cfb_0_10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07" name="Google Shape;1107;g258a4e21cfb_0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20"/>
        <p:cNvGrpSpPr/>
        <p:nvPr/>
      </p:nvGrpSpPr>
      <p:grpSpPr>
        <a:xfrm>
          <a:off x="0" y="0"/>
          <a:ext cx="0" cy="0"/>
          <a:chOff x="0" y="0"/>
          <a:chExt cx="0" cy="0"/>
        </a:xfrm>
      </p:grpSpPr>
      <p:sp>
        <p:nvSpPr>
          <p:cNvPr id="1121" name="Google Shape;1121;g284bf41441c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22" name="Google Shape;1122;g284bf41441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5"/>
        <p:cNvGrpSpPr/>
        <p:nvPr/>
      </p:nvGrpSpPr>
      <p:grpSpPr>
        <a:xfrm>
          <a:off x="0" y="0"/>
          <a:ext cx="0" cy="0"/>
          <a:chOff x="0" y="0"/>
          <a:chExt cx="0" cy="0"/>
        </a:xfrm>
      </p:grpSpPr>
      <p:sp>
        <p:nvSpPr>
          <p:cNvPr id="1136" name="Google Shape;1136;g258a4e21cfb_0_127: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7" name="Google Shape;1137;g258a4e21cfb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61"/>
        <p:cNvGrpSpPr/>
        <p:nvPr/>
      </p:nvGrpSpPr>
      <p:grpSpPr>
        <a:xfrm>
          <a:off x="0" y="0"/>
          <a:ext cx="0" cy="0"/>
          <a:chOff x="0" y="0"/>
          <a:chExt cx="0" cy="0"/>
        </a:xfrm>
      </p:grpSpPr>
      <p:sp>
        <p:nvSpPr>
          <p:cNvPr id="1162" name="Google Shape;1162;g284e70ff1bb_0_52:notes"/>
          <p:cNvSpPr>
            <a:spLocks noGrp="1" noRot="1" noChangeAspect="1"/>
          </p:cNvSpPr>
          <p:nvPr>
            <p:ph type="sldImg" idx="2"/>
          </p:nvPr>
        </p:nvSpPr>
        <p:spPr>
          <a:xfrm>
            <a:off x="381287"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63" name="Google Shape;1163;g284e70ff1bb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93"/>
        <p:cNvGrpSpPr/>
        <p:nvPr/>
      </p:nvGrpSpPr>
      <p:grpSpPr>
        <a:xfrm>
          <a:off x="0" y="0"/>
          <a:ext cx="0" cy="0"/>
          <a:chOff x="0" y="0"/>
          <a:chExt cx="0" cy="0"/>
        </a:xfrm>
      </p:grpSpPr>
      <p:sp>
        <p:nvSpPr>
          <p:cNvPr id="1194" name="Google Shape;1194;g258a4e21cfb_0_194:notes"/>
          <p:cNvSpPr>
            <a:spLocks noGrp="1" noRot="1" noChangeAspect="1"/>
          </p:cNvSpPr>
          <p:nvPr>
            <p:ph type="sldImg" idx="2"/>
          </p:nvPr>
        </p:nvSpPr>
        <p:spPr>
          <a:xfrm>
            <a:off x="381287"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95" name="Google Shape;1195;g258a4e21cfb_0_1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5"/>
        <p:cNvGrpSpPr/>
        <p:nvPr/>
      </p:nvGrpSpPr>
      <p:grpSpPr>
        <a:xfrm>
          <a:off x="0" y="0"/>
          <a:ext cx="0" cy="0"/>
          <a:chOff x="0" y="0"/>
          <a:chExt cx="0" cy="0"/>
        </a:xfrm>
      </p:grpSpPr>
      <p:sp>
        <p:nvSpPr>
          <p:cNvPr id="1216" name="Google Shape;1216;g284e70ff1bb_0_25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17" name="Google Shape;1217;g284e70ff1bb_0_2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29"/>
        <p:cNvGrpSpPr/>
        <p:nvPr/>
      </p:nvGrpSpPr>
      <p:grpSpPr>
        <a:xfrm>
          <a:off x="0" y="0"/>
          <a:ext cx="0" cy="0"/>
          <a:chOff x="0" y="0"/>
          <a:chExt cx="0" cy="0"/>
        </a:xfrm>
      </p:grpSpPr>
      <p:sp>
        <p:nvSpPr>
          <p:cNvPr id="1230" name="Google Shape;1230;g284e70ff1bb_0_26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31" name="Google Shape;1231;g284e70ff1bb_0_26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43"/>
        <p:cNvGrpSpPr/>
        <p:nvPr/>
      </p:nvGrpSpPr>
      <p:grpSpPr>
        <a:xfrm>
          <a:off x="0" y="0"/>
          <a:ext cx="0" cy="0"/>
          <a:chOff x="0" y="0"/>
          <a:chExt cx="0" cy="0"/>
        </a:xfrm>
      </p:grpSpPr>
      <p:sp>
        <p:nvSpPr>
          <p:cNvPr id="1244" name="Google Shape;1244;g284e70ff1bb_0_292: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45" name="Google Shape;1245;g284e70ff1bb_0_2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7"/>
        <p:cNvGrpSpPr/>
        <p:nvPr/>
      </p:nvGrpSpPr>
      <p:grpSpPr>
        <a:xfrm>
          <a:off x="0" y="0"/>
          <a:ext cx="0" cy="0"/>
          <a:chOff x="0" y="0"/>
          <a:chExt cx="0" cy="0"/>
        </a:xfrm>
      </p:grpSpPr>
      <p:sp>
        <p:nvSpPr>
          <p:cNvPr id="1258" name="Google Shape;1258;g1e8394ddf0c_1_1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59" name="Google Shape;1259;g1e8394ddf0c_1_1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243fc07e8fe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243fc07e8fe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159900" lvl="0" indent="0" algn="l" rtl="0">
              <a:spcBef>
                <a:spcPts val="300"/>
              </a:spcBef>
              <a:spcAft>
                <a:spcPts val="0"/>
              </a:spcAft>
              <a:buNone/>
            </a:pPr>
            <a:r>
              <a:rPr lang="fr-CA" sz="1200">
                <a:solidFill>
                  <a:schemeClr val="dk1"/>
                </a:solidFill>
                <a:latin typeface="Open Sans"/>
                <a:ea typeface="Open Sans"/>
                <a:cs typeface="Open Sans"/>
                <a:sym typeface="Open Sans"/>
              </a:rPr>
              <a:t>Maintenant qu’une vision commune de l’IA a été développée, les élèves pourront comprendre son fonctionnement à la tâche suivante. </a:t>
            </a:r>
            <a:br>
              <a:rPr lang="fr-CA" sz="1200">
                <a:solidFill>
                  <a:schemeClr val="dk1"/>
                </a:solidFill>
                <a:latin typeface="Open Sans"/>
                <a:ea typeface="Open Sans"/>
                <a:cs typeface="Open Sans"/>
                <a:sym typeface="Open Sans"/>
              </a:rPr>
            </a:br>
            <a:endParaRPr sz="1200">
              <a:latin typeface="Open Sans"/>
              <a:ea typeface="Open Sans"/>
              <a:cs typeface="Open Sans"/>
              <a:sym typeface="Open Sans"/>
            </a:endParaRPr>
          </a:p>
          <a:p>
            <a:pPr marL="0" marR="159900" lvl="0" indent="0" algn="l" rtl="0">
              <a:spcBef>
                <a:spcPts val="300"/>
              </a:spcBef>
              <a:spcAft>
                <a:spcPts val="0"/>
              </a:spcAft>
              <a:buClr>
                <a:schemeClr val="dk1"/>
              </a:buClr>
              <a:buSzPts val="1100"/>
              <a:buFont typeface="Arial"/>
              <a:buNone/>
            </a:pPr>
            <a:endParaRPr sz="1200">
              <a:solidFill>
                <a:schemeClr val="dk1"/>
              </a:solidFill>
              <a:latin typeface="Open Sans"/>
              <a:ea typeface="Open Sans"/>
              <a:cs typeface="Open Sans"/>
              <a:sym typeface="Open Sans"/>
            </a:endParaRPr>
          </a:p>
          <a:p>
            <a:pPr marL="0" lvl="0" indent="0" algn="l" rtl="0">
              <a:spcBef>
                <a:spcPts val="300"/>
              </a:spcBef>
              <a:spcAft>
                <a:spcPts val="0"/>
              </a:spcAft>
              <a:buNone/>
            </a:pPr>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70"/>
        <p:cNvGrpSpPr/>
        <p:nvPr/>
      </p:nvGrpSpPr>
      <p:grpSpPr>
        <a:xfrm>
          <a:off x="0" y="0"/>
          <a:ext cx="0" cy="0"/>
          <a:chOff x="0" y="0"/>
          <a:chExt cx="0" cy="0"/>
        </a:xfrm>
      </p:grpSpPr>
      <p:sp>
        <p:nvSpPr>
          <p:cNvPr id="1271" name="Google Shape;1271;g284e70ff1bb_0_233: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2" name="Google Shape;1272;g284e70ff1bb_0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83"/>
        <p:cNvGrpSpPr/>
        <p:nvPr/>
      </p:nvGrpSpPr>
      <p:grpSpPr>
        <a:xfrm>
          <a:off x="0" y="0"/>
          <a:ext cx="0" cy="0"/>
          <a:chOff x="0" y="0"/>
          <a:chExt cx="0" cy="0"/>
        </a:xfrm>
      </p:grpSpPr>
      <p:sp>
        <p:nvSpPr>
          <p:cNvPr id="1284" name="Google Shape;1284;g1e8394ddf0c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85" name="Google Shape;1285;g1e8394ddf0c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99"/>
        <p:cNvGrpSpPr/>
        <p:nvPr/>
      </p:nvGrpSpPr>
      <p:grpSpPr>
        <a:xfrm>
          <a:off x="0" y="0"/>
          <a:ext cx="0" cy="0"/>
          <a:chOff x="0" y="0"/>
          <a:chExt cx="0" cy="0"/>
        </a:xfrm>
      </p:grpSpPr>
      <p:sp>
        <p:nvSpPr>
          <p:cNvPr id="1300" name="Google Shape;1300;g1e8394ddf0c_1_31: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01" name="Google Shape;1301;g1e8394ddf0c_1_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0"/>
        <p:cNvGrpSpPr/>
        <p:nvPr/>
      </p:nvGrpSpPr>
      <p:grpSpPr>
        <a:xfrm>
          <a:off x="0" y="0"/>
          <a:ext cx="0" cy="0"/>
          <a:chOff x="0" y="0"/>
          <a:chExt cx="0" cy="0"/>
        </a:xfrm>
      </p:grpSpPr>
      <p:sp>
        <p:nvSpPr>
          <p:cNvPr id="1311" name="Google Shape;1311;g284e70ff1bb_0_24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12" name="Google Shape;1312;g284e70ff1bb_0_2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18"/>
        <p:cNvGrpSpPr/>
        <p:nvPr/>
      </p:nvGrpSpPr>
      <p:grpSpPr>
        <a:xfrm>
          <a:off x="0" y="0"/>
          <a:ext cx="0" cy="0"/>
          <a:chOff x="0" y="0"/>
          <a:chExt cx="0" cy="0"/>
        </a:xfrm>
      </p:grpSpPr>
      <p:sp>
        <p:nvSpPr>
          <p:cNvPr id="1319" name="Google Shape;1319;g2879e12596a_0_39: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20" name="Google Shape;1320;g2879e12596a_0_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pic>
        <p:nvPicPr>
          <p:cNvPr id="9" name="Google Shape;9;p2"/>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0" name="Google Shape;10;p2"/>
          <p:cNvSpPr txBox="1">
            <a:spLocks noGrp="1"/>
          </p:cNvSpPr>
          <p:nvPr>
            <p:ph type="ctrTitle"/>
          </p:nvPr>
        </p:nvSpPr>
        <p:spPr>
          <a:xfrm>
            <a:off x="4139149" y="928938"/>
            <a:ext cx="4291500" cy="2961000"/>
          </a:xfrm>
          <a:prstGeom prst="rect">
            <a:avLst/>
          </a:prstGeom>
          <a:noFill/>
          <a:ln>
            <a:noFill/>
          </a:ln>
        </p:spPr>
        <p:txBody>
          <a:bodyPr spcFirstLastPara="1" wrap="square" lIns="91425" tIns="91425" rIns="91425" bIns="91425" anchor="b" anchorCtr="0">
            <a:noAutofit/>
          </a:bodyPr>
          <a:lstStyle>
            <a:lvl1pPr lvl="0" algn="l" rtl="0">
              <a:lnSpc>
                <a:spcPct val="100000"/>
              </a:lnSpc>
              <a:spcBef>
                <a:spcPts val="0"/>
              </a:spcBef>
              <a:spcAft>
                <a:spcPts val="0"/>
              </a:spcAft>
              <a:buSzPts val="5200"/>
              <a:buNone/>
              <a:defRPr sz="7200"/>
            </a:lvl1pPr>
            <a:lvl2pPr lvl="1" algn="ctr" rtl="0">
              <a:lnSpc>
                <a:spcPct val="100000"/>
              </a:lnSpc>
              <a:spcBef>
                <a:spcPts val="0"/>
              </a:spcBef>
              <a:spcAft>
                <a:spcPts val="0"/>
              </a:spcAft>
              <a:buSzPts val="5200"/>
              <a:buNone/>
              <a:defRPr sz="5200"/>
            </a:lvl2pPr>
            <a:lvl3pPr lvl="2" algn="ctr" rtl="0">
              <a:lnSpc>
                <a:spcPct val="100000"/>
              </a:lnSpc>
              <a:spcBef>
                <a:spcPts val="0"/>
              </a:spcBef>
              <a:spcAft>
                <a:spcPts val="0"/>
              </a:spcAft>
              <a:buSzPts val="5200"/>
              <a:buNone/>
              <a:defRPr sz="5200"/>
            </a:lvl3pPr>
            <a:lvl4pPr lvl="3" algn="ctr" rtl="0">
              <a:lnSpc>
                <a:spcPct val="100000"/>
              </a:lnSpc>
              <a:spcBef>
                <a:spcPts val="0"/>
              </a:spcBef>
              <a:spcAft>
                <a:spcPts val="0"/>
              </a:spcAft>
              <a:buSzPts val="5200"/>
              <a:buNone/>
              <a:defRPr sz="5200"/>
            </a:lvl4pPr>
            <a:lvl5pPr lvl="4" algn="ctr" rtl="0">
              <a:lnSpc>
                <a:spcPct val="100000"/>
              </a:lnSpc>
              <a:spcBef>
                <a:spcPts val="0"/>
              </a:spcBef>
              <a:spcAft>
                <a:spcPts val="0"/>
              </a:spcAft>
              <a:buSzPts val="5200"/>
              <a:buNone/>
              <a:defRPr sz="5200"/>
            </a:lvl5pPr>
            <a:lvl6pPr lvl="5" algn="ctr" rtl="0">
              <a:lnSpc>
                <a:spcPct val="100000"/>
              </a:lnSpc>
              <a:spcBef>
                <a:spcPts val="0"/>
              </a:spcBef>
              <a:spcAft>
                <a:spcPts val="0"/>
              </a:spcAft>
              <a:buSzPts val="5200"/>
              <a:buNone/>
              <a:defRPr sz="5200"/>
            </a:lvl6pPr>
            <a:lvl7pPr lvl="6" algn="ctr" rtl="0">
              <a:lnSpc>
                <a:spcPct val="100000"/>
              </a:lnSpc>
              <a:spcBef>
                <a:spcPts val="0"/>
              </a:spcBef>
              <a:spcAft>
                <a:spcPts val="0"/>
              </a:spcAft>
              <a:buSzPts val="5200"/>
              <a:buNone/>
              <a:defRPr sz="5200"/>
            </a:lvl7pPr>
            <a:lvl8pPr lvl="7" algn="ctr" rtl="0">
              <a:lnSpc>
                <a:spcPct val="100000"/>
              </a:lnSpc>
              <a:spcBef>
                <a:spcPts val="0"/>
              </a:spcBef>
              <a:spcAft>
                <a:spcPts val="0"/>
              </a:spcAft>
              <a:buSzPts val="5200"/>
              <a:buNone/>
              <a:defRPr sz="5200"/>
            </a:lvl8pPr>
            <a:lvl9pPr lvl="8" algn="ctr" rtl="0">
              <a:lnSpc>
                <a:spcPct val="100000"/>
              </a:lnSpc>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4139125" y="3848863"/>
            <a:ext cx="4291500" cy="365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Caption">
  <p:cSld name="CAPTION_ONLY">
    <p:bg>
      <p:bgPr>
        <a:solidFill>
          <a:schemeClr val="dk1"/>
        </a:solidFill>
        <a:effectLst/>
      </p:bgPr>
    </p:bg>
    <p:spTree>
      <p:nvGrpSpPr>
        <p:cNvPr id="1" name="Shape 45"/>
        <p:cNvGrpSpPr/>
        <p:nvPr/>
      </p:nvGrpSpPr>
      <p:grpSpPr>
        <a:xfrm>
          <a:off x="0" y="0"/>
          <a:ext cx="0" cy="0"/>
          <a:chOff x="0" y="0"/>
          <a:chExt cx="0" cy="0"/>
        </a:xfrm>
      </p:grpSpPr>
      <p:pic>
        <p:nvPicPr>
          <p:cNvPr id="46" name="Google Shape;46;p11"/>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7" name="Google Shape;47;p11"/>
          <p:cNvSpPr txBox="1">
            <a:spLocks noGrp="1"/>
          </p:cNvSpPr>
          <p:nvPr>
            <p:ph type="title"/>
          </p:nvPr>
        </p:nvSpPr>
        <p:spPr>
          <a:xfrm>
            <a:off x="720100" y="1706850"/>
            <a:ext cx="2759700" cy="1729800"/>
          </a:xfrm>
          <a:prstGeom prst="rect">
            <a:avLst/>
          </a:prstGeom>
          <a:noFill/>
          <a:ln>
            <a:noFill/>
          </a:ln>
        </p:spPr>
        <p:txBody>
          <a:bodyPr spcFirstLastPara="1" wrap="square" lIns="91425" tIns="91425" rIns="91425" bIns="91425" anchor="t" anchorCtr="0">
            <a:noAutofit/>
          </a:bodyPr>
          <a:lstStyle>
            <a:lvl1pPr lvl="0" algn="r" rtl="0">
              <a:lnSpc>
                <a:spcPct val="100000"/>
              </a:lnSpc>
              <a:spcBef>
                <a:spcPts val="0"/>
              </a:spcBef>
              <a:spcAft>
                <a:spcPts val="0"/>
              </a:spcAft>
              <a:buSzPts val="1800"/>
              <a:buNone/>
              <a:defRPr sz="45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48"/>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2"/>
        <p:cNvGrpSpPr/>
        <p:nvPr/>
      </p:nvGrpSpPr>
      <p:grpSpPr>
        <a:xfrm>
          <a:off x="0" y="0"/>
          <a:ext cx="0" cy="0"/>
          <a:chOff x="0" y="0"/>
          <a:chExt cx="0" cy="0"/>
        </a:xfrm>
      </p:grpSpPr>
      <p:pic>
        <p:nvPicPr>
          <p:cNvPr id="13" name="Google Shape;13;p3"/>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4" name="Google Shape;14;p3"/>
          <p:cNvSpPr txBox="1">
            <a:spLocks noGrp="1"/>
          </p:cNvSpPr>
          <p:nvPr>
            <p:ph type="title"/>
          </p:nvPr>
        </p:nvSpPr>
        <p:spPr>
          <a:xfrm>
            <a:off x="720100" y="539500"/>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5"/>
        <p:cNvGrpSpPr/>
        <p:nvPr/>
      </p:nvGrpSpPr>
      <p:grpSpPr>
        <a:xfrm>
          <a:off x="0" y="0"/>
          <a:ext cx="0" cy="0"/>
          <a:chOff x="0" y="0"/>
          <a:chExt cx="0" cy="0"/>
        </a:xfrm>
      </p:grpSpPr>
      <p:pic>
        <p:nvPicPr>
          <p:cNvPr id="16" name="Google Shape;16;p4"/>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17" name="Google Shape;17;p4"/>
          <p:cNvSpPr txBox="1">
            <a:spLocks noGrp="1"/>
          </p:cNvSpPr>
          <p:nvPr>
            <p:ph type="body" idx="1"/>
          </p:nvPr>
        </p:nvSpPr>
        <p:spPr>
          <a:xfrm>
            <a:off x="1115100" y="1152475"/>
            <a:ext cx="6913800" cy="3456000"/>
          </a:xfrm>
          <a:prstGeom prst="rect">
            <a:avLst/>
          </a:prstGeom>
          <a:solidFill>
            <a:schemeClr val="dk1">
              <a:alpha val="56470"/>
            </a:schemeClr>
          </a:solidFill>
          <a:ln>
            <a:noFill/>
          </a:ln>
        </p:spPr>
        <p:txBody>
          <a:bodyPr spcFirstLastPara="1" wrap="square" lIns="91425" tIns="91425" rIns="91425" bIns="91425" anchor="t" anchorCtr="0">
            <a:noAutofit/>
          </a:bodyPr>
          <a:lstStyle>
            <a:lvl1pPr marL="457200" lvl="0" indent="-317500" algn="l" rtl="0">
              <a:lnSpc>
                <a:spcPct val="100000"/>
              </a:lnSpc>
              <a:spcBef>
                <a:spcPts val="0"/>
              </a:spcBef>
              <a:spcAft>
                <a:spcPts val="0"/>
              </a:spcAft>
              <a:buClr>
                <a:srgbClr val="191919"/>
              </a:buClr>
              <a:buSzPts val="1400"/>
              <a:buFont typeface="Anaheim"/>
              <a:buChar char="●"/>
              <a:defRPr sz="1400">
                <a:solidFill>
                  <a:srgbClr val="F3F3F3"/>
                </a:solidFill>
                <a:latin typeface="Fira Sans Condensed"/>
                <a:ea typeface="Fira Sans Condensed"/>
                <a:cs typeface="Fira Sans Condensed"/>
                <a:sym typeface="Fira Sans Condensed"/>
              </a:defRPr>
            </a:lvl1pPr>
            <a:lvl2pPr marL="914400" lvl="1" indent="-317500" algn="l" rtl="0">
              <a:lnSpc>
                <a:spcPct val="100000"/>
              </a:lnSpc>
              <a:spcBef>
                <a:spcPts val="0"/>
              </a:spcBef>
              <a:spcAft>
                <a:spcPts val="0"/>
              </a:spcAft>
              <a:buClr>
                <a:srgbClr val="191919"/>
              </a:buClr>
              <a:buSzPts val="1400"/>
              <a:buFont typeface="Roboto Condensed Light"/>
              <a:buChar char="○"/>
              <a:defRPr sz="1400">
                <a:latin typeface="Fira Sans Condensed"/>
                <a:ea typeface="Fira Sans Condensed"/>
                <a:cs typeface="Fira Sans Condensed"/>
                <a:sym typeface="Fira Sans Condensed"/>
              </a:defRPr>
            </a:lvl2pPr>
            <a:lvl3pPr marL="1371600" lvl="2" indent="-317500" algn="l" rtl="0">
              <a:lnSpc>
                <a:spcPct val="100000"/>
              </a:lnSpc>
              <a:spcBef>
                <a:spcPts val="0"/>
              </a:spcBef>
              <a:spcAft>
                <a:spcPts val="0"/>
              </a:spcAft>
              <a:buClr>
                <a:srgbClr val="191919"/>
              </a:buClr>
              <a:buSzPts val="1400"/>
              <a:buFont typeface="Roboto Condensed Light"/>
              <a:buChar char="■"/>
              <a:defRPr sz="1200"/>
            </a:lvl3pPr>
            <a:lvl4pPr marL="1828800" lvl="3" indent="-317500" algn="l" rtl="0">
              <a:lnSpc>
                <a:spcPct val="100000"/>
              </a:lnSpc>
              <a:spcBef>
                <a:spcPts val="0"/>
              </a:spcBef>
              <a:spcAft>
                <a:spcPts val="0"/>
              </a:spcAft>
              <a:buClr>
                <a:srgbClr val="191919"/>
              </a:buClr>
              <a:buSzPts val="1400"/>
              <a:buFont typeface="Roboto Condensed Light"/>
              <a:buChar char="●"/>
              <a:defRPr sz="1200"/>
            </a:lvl4pPr>
            <a:lvl5pPr marL="2286000" lvl="4" indent="-317500" algn="l" rtl="0">
              <a:lnSpc>
                <a:spcPct val="100000"/>
              </a:lnSpc>
              <a:spcBef>
                <a:spcPts val="0"/>
              </a:spcBef>
              <a:spcAft>
                <a:spcPts val="0"/>
              </a:spcAft>
              <a:buClr>
                <a:srgbClr val="191919"/>
              </a:buClr>
              <a:buSzPts val="1400"/>
              <a:buFont typeface="Roboto Condensed Light"/>
              <a:buChar char="○"/>
              <a:defRPr sz="1200"/>
            </a:lvl5pPr>
            <a:lvl6pPr marL="2743200" lvl="5" indent="-317500" algn="l" rtl="0">
              <a:lnSpc>
                <a:spcPct val="100000"/>
              </a:lnSpc>
              <a:spcBef>
                <a:spcPts val="0"/>
              </a:spcBef>
              <a:spcAft>
                <a:spcPts val="0"/>
              </a:spcAft>
              <a:buClr>
                <a:srgbClr val="191919"/>
              </a:buClr>
              <a:buSzPts val="1400"/>
              <a:buFont typeface="Roboto Condensed Light"/>
              <a:buChar char="■"/>
              <a:defRPr sz="1200"/>
            </a:lvl6pPr>
            <a:lvl7pPr marL="3200400" lvl="6" indent="-317500" algn="l" rtl="0">
              <a:lnSpc>
                <a:spcPct val="100000"/>
              </a:lnSpc>
              <a:spcBef>
                <a:spcPts val="0"/>
              </a:spcBef>
              <a:spcAft>
                <a:spcPts val="0"/>
              </a:spcAft>
              <a:buClr>
                <a:srgbClr val="191919"/>
              </a:buClr>
              <a:buSzPts val="1400"/>
              <a:buFont typeface="Roboto Condensed Light"/>
              <a:buChar char="●"/>
              <a:defRPr sz="1200"/>
            </a:lvl7pPr>
            <a:lvl8pPr marL="3657600" lvl="7" indent="-317500" algn="l" rtl="0">
              <a:lnSpc>
                <a:spcPct val="100000"/>
              </a:lnSpc>
              <a:spcBef>
                <a:spcPts val="0"/>
              </a:spcBef>
              <a:spcAft>
                <a:spcPts val="0"/>
              </a:spcAft>
              <a:buClr>
                <a:srgbClr val="191919"/>
              </a:buClr>
              <a:buSzPts val="1400"/>
              <a:buFont typeface="Roboto Condensed Light"/>
              <a:buChar char="○"/>
              <a:defRPr sz="1200"/>
            </a:lvl8pPr>
            <a:lvl9pPr marL="4114800" lvl="8" indent="-317500" algn="l" rtl="0">
              <a:lnSpc>
                <a:spcPct val="100000"/>
              </a:lnSpc>
              <a:spcBef>
                <a:spcPts val="0"/>
              </a:spcBef>
              <a:spcAft>
                <a:spcPts val="0"/>
              </a:spcAft>
              <a:buClr>
                <a:srgbClr val="191919"/>
              </a:buClr>
              <a:buSzPts val="1400"/>
              <a:buFont typeface="Roboto Condensed Light"/>
              <a:buChar char="■"/>
              <a:defRPr sz="1200"/>
            </a:lvl9pPr>
          </a:lstStyle>
          <a:p>
            <a:endParaRPr/>
          </a:p>
        </p:txBody>
      </p:sp>
      <p:sp>
        <p:nvSpPr>
          <p:cNvPr id="18" name="Google Shape;18;p4"/>
          <p:cNvSpPr txBox="1">
            <a:spLocks noGrp="1"/>
          </p:cNvSpPr>
          <p:nvPr>
            <p:ph type="title"/>
          </p:nvPr>
        </p:nvSpPr>
        <p:spPr>
          <a:xfrm>
            <a:off x="720100" y="539500"/>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solidFill>
          <a:schemeClr val="dk1"/>
        </a:solidFill>
        <a:effectLst/>
      </p:bgPr>
    </p:bg>
    <p:spTree>
      <p:nvGrpSpPr>
        <p:cNvPr id="1" name="Shape 19"/>
        <p:cNvGrpSpPr/>
        <p:nvPr/>
      </p:nvGrpSpPr>
      <p:grpSpPr>
        <a:xfrm>
          <a:off x="0" y="0"/>
          <a:ext cx="0" cy="0"/>
          <a:chOff x="0" y="0"/>
          <a:chExt cx="0" cy="0"/>
        </a:xfrm>
      </p:grpSpPr>
      <p:pic>
        <p:nvPicPr>
          <p:cNvPr id="20" name="Google Shape;20;p5"/>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1" name="Google Shape;21;p5"/>
          <p:cNvSpPr txBox="1">
            <a:spLocks noGrp="1"/>
          </p:cNvSpPr>
          <p:nvPr>
            <p:ph type="title"/>
          </p:nvPr>
        </p:nvSpPr>
        <p:spPr>
          <a:xfrm>
            <a:off x="4634135" y="1434600"/>
            <a:ext cx="3532800" cy="2274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48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bg>
      <p:bgPr>
        <a:solidFill>
          <a:schemeClr val="dk1"/>
        </a:solidFill>
        <a:effectLst/>
      </p:bgPr>
    </p:bg>
    <p:spTree>
      <p:nvGrpSpPr>
        <p:cNvPr id="1" name="Shape 22"/>
        <p:cNvGrpSpPr/>
        <p:nvPr/>
      </p:nvGrpSpPr>
      <p:grpSpPr>
        <a:xfrm>
          <a:off x="0" y="0"/>
          <a:ext cx="0" cy="0"/>
          <a:chOff x="0" y="0"/>
          <a:chExt cx="0" cy="0"/>
        </a:xfrm>
      </p:grpSpPr>
      <p:pic>
        <p:nvPicPr>
          <p:cNvPr id="23" name="Google Shape;23;p6"/>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24" name="Google Shape;24;p6"/>
          <p:cNvSpPr txBox="1">
            <a:spLocks noGrp="1"/>
          </p:cNvSpPr>
          <p:nvPr>
            <p:ph type="subTitle" idx="1"/>
          </p:nvPr>
        </p:nvSpPr>
        <p:spPr>
          <a:xfrm flipH="1">
            <a:off x="5584135" y="2904500"/>
            <a:ext cx="1701300" cy="445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5" name="Google Shape;25;p6"/>
          <p:cNvSpPr txBox="1">
            <a:spLocks noGrp="1"/>
          </p:cNvSpPr>
          <p:nvPr>
            <p:ph type="subTitle" idx="2"/>
          </p:nvPr>
        </p:nvSpPr>
        <p:spPr>
          <a:xfrm flipH="1">
            <a:off x="5079300" y="3229525"/>
            <a:ext cx="2711100" cy="73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6" name="Google Shape;26;p6"/>
          <p:cNvSpPr txBox="1">
            <a:spLocks noGrp="1"/>
          </p:cNvSpPr>
          <p:nvPr>
            <p:ph type="subTitle" idx="3"/>
          </p:nvPr>
        </p:nvSpPr>
        <p:spPr>
          <a:xfrm flipH="1">
            <a:off x="1858635" y="2904500"/>
            <a:ext cx="1701300" cy="445500"/>
          </a:xfrm>
          <a:prstGeom prst="rect">
            <a:avLst/>
          </a:prstGeom>
          <a:noFill/>
          <a:ln>
            <a:noFill/>
          </a:ln>
        </p:spPr>
        <p:txBody>
          <a:bodyPr spcFirstLastPara="1" wrap="square" lIns="91425" tIns="91425" rIns="91425" bIns="91425" anchor="b" anchorCtr="0">
            <a:noAutofit/>
          </a:bodyPr>
          <a:lstStyle>
            <a:lvl1pPr lvl="0" algn="ctr" rtl="0">
              <a:lnSpc>
                <a:spcPct val="100000"/>
              </a:lnSpc>
              <a:spcBef>
                <a:spcPts val="0"/>
              </a:spcBef>
              <a:spcAft>
                <a:spcPts val="0"/>
              </a:spcAft>
              <a:buSzPts val="1400"/>
              <a:buFont typeface="Rajdhani"/>
              <a:buNone/>
              <a:defRPr sz="1800" b="1">
                <a:latin typeface="Rajdhani"/>
                <a:ea typeface="Rajdhani"/>
                <a:cs typeface="Rajdhani"/>
                <a:sym typeface="Rajdhani"/>
              </a:defRPr>
            </a:lvl1pPr>
            <a:lvl2pPr lvl="1" algn="ctr" rtl="0">
              <a:lnSpc>
                <a:spcPct val="100000"/>
              </a:lnSpc>
              <a:spcBef>
                <a:spcPts val="0"/>
              </a:spcBef>
              <a:spcAft>
                <a:spcPts val="0"/>
              </a:spcAft>
              <a:buSzPts val="1400"/>
              <a:buFont typeface="Rajdhani"/>
              <a:buNone/>
              <a:defRPr sz="1400" b="1">
                <a:latin typeface="Rajdhani"/>
                <a:ea typeface="Rajdhani"/>
                <a:cs typeface="Rajdhani"/>
                <a:sym typeface="Rajdhani"/>
              </a:defRPr>
            </a:lvl2pPr>
            <a:lvl3pPr lvl="2" algn="ctr" rtl="0">
              <a:lnSpc>
                <a:spcPct val="100000"/>
              </a:lnSpc>
              <a:spcBef>
                <a:spcPts val="0"/>
              </a:spcBef>
              <a:spcAft>
                <a:spcPts val="0"/>
              </a:spcAft>
              <a:buSzPts val="1400"/>
              <a:buFont typeface="Rajdhani"/>
              <a:buNone/>
              <a:defRPr sz="1400" b="1">
                <a:latin typeface="Rajdhani"/>
                <a:ea typeface="Rajdhani"/>
                <a:cs typeface="Rajdhani"/>
                <a:sym typeface="Rajdhani"/>
              </a:defRPr>
            </a:lvl3pPr>
            <a:lvl4pPr lvl="3" algn="ctr" rtl="0">
              <a:lnSpc>
                <a:spcPct val="100000"/>
              </a:lnSpc>
              <a:spcBef>
                <a:spcPts val="0"/>
              </a:spcBef>
              <a:spcAft>
                <a:spcPts val="0"/>
              </a:spcAft>
              <a:buSzPts val="1400"/>
              <a:buFont typeface="Rajdhani"/>
              <a:buNone/>
              <a:defRPr sz="1400" b="1">
                <a:latin typeface="Rajdhani"/>
                <a:ea typeface="Rajdhani"/>
                <a:cs typeface="Rajdhani"/>
                <a:sym typeface="Rajdhani"/>
              </a:defRPr>
            </a:lvl4pPr>
            <a:lvl5pPr lvl="4" algn="ctr" rtl="0">
              <a:lnSpc>
                <a:spcPct val="100000"/>
              </a:lnSpc>
              <a:spcBef>
                <a:spcPts val="0"/>
              </a:spcBef>
              <a:spcAft>
                <a:spcPts val="0"/>
              </a:spcAft>
              <a:buSzPts val="1400"/>
              <a:buFont typeface="Rajdhani"/>
              <a:buNone/>
              <a:defRPr sz="1400" b="1">
                <a:latin typeface="Rajdhani"/>
                <a:ea typeface="Rajdhani"/>
                <a:cs typeface="Rajdhani"/>
                <a:sym typeface="Rajdhani"/>
              </a:defRPr>
            </a:lvl5pPr>
            <a:lvl6pPr lvl="5" algn="ctr" rtl="0">
              <a:lnSpc>
                <a:spcPct val="100000"/>
              </a:lnSpc>
              <a:spcBef>
                <a:spcPts val="0"/>
              </a:spcBef>
              <a:spcAft>
                <a:spcPts val="0"/>
              </a:spcAft>
              <a:buSzPts val="1400"/>
              <a:buFont typeface="Rajdhani"/>
              <a:buNone/>
              <a:defRPr sz="1400" b="1">
                <a:latin typeface="Rajdhani"/>
                <a:ea typeface="Rajdhani"/>
                <a:cs typeface="Rajdhani"/>
                <a:sym typeface="Rajdhani"/>
              </a:defRPr>
            </a:lvl6pPr>
            <a:lvl7pPr lvl="6" algn="ctr" rtl="0">
              <a:lnSpc>
                <a:spcPct val="100000"/>
              </a:lnSpc>
              <a:spcBef>
                <a:spcPts val="0"/>
              </a:spcBef>
              <a:spcAft>
                <a:spcPts val="0"/>
              </a:spcAft>
              <a:buSzPts val="1400"/>
              <a:buFont typeface="Rajdhani"/>
              <a:buNone/>
              <a:defRPr sz="1400" b="1">
                <a:latin typeface="Rajdhani"/>
                <a:ea typeface="Rajdhani"/>
                <a:cs typeface="Rajdhani"/>
                <a:sym typeface="Rajdhani"/>
              </a:defRPr>
            </a:lvl7pPr>
            <a:lvl8pPr lvl="7" algn="ctr" rtl="0">
              <a:lnSpc>
                <a:spcPct val="100000"/>
              </a:lnSpc>
              <a:spcBef>
                <a:spcPts val="0"/>
              </a:spcBef>
              <a:spcAft>
                <a:spcPts val="0"/>
              </a:spcAft>
              <a:buSzPts val="1400"/>
              <a:buFont typeface="Rajdhani"/>
              <a:buNone/>
              <a:defRPr sz="1400" b="1">
                <a:latin typeface="Rajdhani"/>
                <a:ea typeface="Rajdhani"/>
                <a:cs typeface="Rajdhani"/>
                <a:sym typeface="Rajdhani"/>
              </a:defRPr>
            </a:lvl8pPr>
            <a:lvl9pPr lvl="8" algn="ctr" rtl="0">
              <a:lnSpc>
                <a:spcPct val="100000"/>
              </a:lnSpc>
              <a:spcBef>
                <a:spcPts val="0"/>
              </a:spcBef>
              <a:spcAft>
                <a:spcPts val="0"/>
              </a:spcAft>
              <a:buSzPts val="1400"/>
              <a:buFont typeface="Rajdhani"/>
              <a:buNone/>
              <a:defRPr sz="1400" b="1">
                <a:latin typeface="Rajdhani"/>
                <a:ea typeface="Rajdhani"/>
                <a:cs typeface="Rajdhani"/>
                <a:sym typeface="Rajdhani"/>
              </a:defRPr>
            </a:lvl9pPr>
          </a:lstStyle>
          <a:p>
            <a:endParaRPr/>
          </a:p>
        </p:txBody>
      </p:sp>
      <p:sp>
        <p:nvSpPr>
          <p:cNvPr id="27" name="Google Shape;27;p6"/>
          <p:cNvSpPr txBox="1">
            <a:spLocks noGrp="1"/>
          </p:cNvSpPr>
          <p:nvPr>
            <p:ph type="subTitle" idx="4"/>
          </p:nvPr>
        </p:nvSpPr>
        <p:spPr>
          <a:xfrm flipH="1">
            <a:off x="1353800" y="3229525"/>
            <a:ext cx="2711100" cy="7392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11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1100"/>
              <a:buFont typeface="Fira Sans Condensed"/>
              <a:buNone/>
              <a:defRPr sz="1100">
                <a:latin typeface="Fira Sans Condensed"/>
                <a:ea typeface="Fira Sans Condensed"/>
                <a:cs typeface="Fira Sans Condensed"/>
                <a:sym typeface="Fira Sans Condensed"/>
              </a:defRPr>
            </a:lvl9pPr>
          </a:lstStyle>
          <a:p>
            <a:endParaRPr/>
          </a:p>
        </p:txBody>
      </p:sp>
      <p:sp>
        <p:nvSpPr>
          <p:cNvPr id="28" name="Google Shape;28;p6"/>
          <p:cNvSpPr txBox="1">
            <a:spLocks noGrp="1"/>
          </p:cNvSpPr>
          <p:nvPr>
            <p:ph type="title"/>
          </p:nvPr>
        </p:nvSpPr>
        <p:spPr>
          <a:xfrm>
            <a:off x="720100" y="539500"/>
            <a:ext cx="7704000" cy="572700"/>
          </a:xfrm>
          <a:prstGeom prst="rect">
            <a:avLst/>
          </a:prstGeom>
          <a:noFill/>
          <a:ln>
            <a:noFill/>
          </a:ln>
        </p:spPr>
        <p:txBody>
          <a:bodyPr spcFirstLastPara="1" wrap="square" lIns="91425" tIns="91425" rIns="91425" bIns="91425" anchor="t" anchorCtr="0">
            <a:noAutofit/>
          </a:bodyPr>
          <a:lstStyle>
            <a:lvl1pPr lvl="0" algn="ctr" rtl="0">
              <a:lnSpc>
                <a:spcPct val="100000"/>
              </a:lnSpc>
              <a:spcBef>
                <a:spcPts val="0"/>
              </a:spcBef>
              <a:spcAft>
                <a:spcPts val="0"/>
              </a:spcAft>
              <a:buSzPts val="3000"/>
              <a:buNone/>
              <a:defRPr sz="3000"/>
            </a:lvl1pPr>
            <a:lvl2pPr lvl="1" algn="ctr" rtl="0">
              <a:lnSpc>
                <a:spcPct val="100000"/>
              </a:lnSpc>
              <a:spcBef>
                <a:spcPts val="0"/>
              </a:spcBef>
              <a:spcAft>
                <a:spcPts val="0"/>
              </a:spcAft>
              <a:buSzPts val="3000"/>
              <a:buNone/>
              <a:defRPr sz="3000"/>
            </a:lvl2pPr>
            <a:lvl3pPr lvl="2" algn="ctr" rtl="0">
              <a:lnSpc>
                <a:spcPct val="100000"/>
              </a:lnSpc>
              <a:spcBef>
                <a:spcPts val="0"/>
              </a:spcBef>
              <a:spcAft>
                <a:spcPts val="0"/>
              </a:spcAft>
              <a:buSzPts val="3000"/>
              <a:buNone/>
              <a:defRPr sz="3000"/>
            </a:lvl3pPr>
            <a:lvl4pPr lvl="3" algn="ctr" rtl="0">
              <a:lnSpc>
                <a:spcPct val="100000"/>
              </a:lnSpc>
              <a:spcBef>
                <a:spcPts val="0"/>
              </a:spcBef>
              <a:spcAft>
                <a:spcPts val="0"/>
              </a:spcAft>
              <a:buSzPts val="3000"/>
              <a:buNone/>
              <a:defRPr sz="3000"/>
            </a:lvl4pPr>
            <a:lvl5pPr lvl="4" algn="ctr" rtl="0">
              <a:lnSpc>
                <a:spcPct val="100000"/>
              </a:lnSpc>
              <a:spcBef>
                <a:spcPts val="0"/>
              </a:spcBef>
              <a:spcAft>
                <a:spcPts val="0"/>
              </a:spcAft>
              <a:buSzPts val="3000"/>
              <a:buNone/>
              <a:defRPr sz="3000"/>
            </a:lvl5pPr>
            <a:lvl6pPr lvl="5" algn="ctr" rtl="0">
              <a:lnSpc>
                <a:spcPct val="100000"/>
              </a:lnSpc>
              <a:spcBef>
                <a:spcPts val="0"/>
              </a:spcBef>
              <a:spcAft>
                <a:spcPts val="0"/>
              </a:spcAft>
              <a:buSzPts val="3000"/>
              <a:buNone/>
              <a:defRPr sz="3000"/>
            </a:lvl6pPr>
            <a:lvl7pPr lvl="6" algn="ctr" rtl="0">
              <a:lnSpc>
                <a:spcPct val="100000"/>
              </a:lnSpc>
              <a:spcBef>
                <a:spcPts val="0"/>
              </a:spcBef>
              <a:spcAft>
                <a:spcPts val="0"/>
              </a:spcAft>
              <a:buSzPts val="3000"/>
              <a:buNone/>
              <a:defRPr sz="3000"/>
            </a:lvl7pPr>
            <a:lvl8pPr lvl="7" algn="ctr" rtl="0">
              <a:lnSpc>
                <a:spcPct val="100000"/>
              </a:lnSpc>
              <a:spcBef>
                <a:spcPts val="0"/>
              </a:spcBef>
              <a:spcAft>
                <a:spcPts val="0"/>
              </a:spcAft>
              <a:buSzPts val="3000"/>
              <a:buNone/>
              <a:defRPr sz="3000"/>
            </a:lvl8pPr>
            <a:lvl9pPr lvl="8" algn="ctr" rtl="0">
              <a:lnSpc>
                <a:spcPct val="100000"/>
              </a:lnSpc>
              <a:spcBef>
                <a:spcPts val="0"/>
              </a:spcBef>
              <a:spcAft>
                <a:spcPts val="0"/>
              </a:spcAft>
              <a:buSzPts val="3000"/>
              <a:buNone/>
              <a:defRPr sz="30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29"/>
        <p:cNvGrpSpPr/>
        <p:nvPr/>
      </p:nvGrpSpPr>
      <p:grpSpPr>
        <a:xfrm>
          <a:off x="0" y="0"/>
          <a:ext cx="0" cy="0"/>
          <a:chOff x="0" y="0"/>
          <a:chExt cx="0" cy="0"/>
        </a:xfrm>
      </p:grpSpPr>
      <p:pic>
        <p:nvPicPr>
          <p:cNvPr id="30" name="Google Shape;30;p7"/>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1" name="Google Shape;31;p7"/>
          <p:cNvSpPr txBox="1">
            <a:spLocks noGrp="1"/>
          </p:cNvSpPr>
          <p:nvPr>
            <p:ph type="title" hasCustomPrompt="1"/>
          </p:nvPr>
        </p:nvSpPr>
        <p:spPr>
          <a:xfrm>
            <a:off x="311700" y="2062500"/>
            <a:ext cx="8520600" cy="11106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12000"/>
              <a:buNone/>
              <a:defRPr sz="72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r>
              <a:t>xx%</a:t>
            </a:r>
          </a:p>
        </p:txBody>
      </p:sp>
      <p:sp>
        <p:nvSpPr>
          <p:cNvPr id="32" name="Google Shape;32;p7"/>
          <p:cNvSpPr txBox="1">
            <a:spLocks noGrp="1"/>
          </p:cNvSpPr>
          <p:nvPr>
            <p:ph type="body" idx="1"/>
          </p:nvPr>
        </p:nvSpPr>
        <p:spPr>
          <a:xfrm>
            <a:off x="311700" y="3255700"/>
            <a:ext cx="8520600" cy="515400"/>
          </a:xfrm>
          <a:prstGeom prst="rect">
            <a:avLst/>
          </a:prstGeom>
          <a:noFill/>
          <a:ln>
            <a:noFill/>
          </a:ln>
        </p:spPr>
        <p:txBody>
          <a:bodyPr spcFirstLastPara="1" wrap="square" lIns="91425" tIns="91425" rIns="91425" bIns="91425" anchor="t" anchorCtr="0">
            <a:noAutofit/>
          </a:bodyPr>
          <a:lstStyle>
            <a:lvl1pPr marL="457200" lvl="0" indent="-304800" algn="ctr" rtl="0">
              <a:lnSpc>
                <a:spcPct val="100000"/>
              </a:lnSpc>
              <a:spcBef>
                <a:spcPts val="0"/>
              </a:spcBef>
              <a:spcAft>
                <a:spcPts val="0"/>
              </a:spcAft>
              <a:buSzPts val="1200"/>
              <a:buFont typeface="Fira Sans Condensed"/>
              <a:buChar char="●"/>
              <a:defRPr sz="1400">
                <a:latin typeface="Fira Sans Condensed"/>
                <a:ea typeface="Fira Sans Condensed"/>
                <a:cs typeface="Fira Sans Condensed"/>
                <a:sym typeface="Fira Sans Condensed"/>
              </a:defRPr>
            </a:lvl1pPr>
            <a:lvl2pPr marL="914400" lvl="1" indent="-304800" algn="ctr" rtl="0">
              <a:lnSpc>
                <a:spcPct val="100000"/>
              </a:lnSpc>
              <a:spcBef>
                <a:spcPts val="0"/>
              </a:spcBef>
              <a:spcAft>
                <a:spcPts val="0"/>
              </a:spcAft>
              <a:buSzPts val="1200"/>
              <a:buFont typeface="Fira Sans Condensed"/>
              <a:buChar char="○"/>
              <a:defRPr>
                <a:latin typeface="Fira Sans Condensed"/>
                <a:ea typeface="Fira Sans Condensed"/>
                <a:cs typeface="Fira Sans Condensed"/>
                <a:sym typeface="Fira Sans Condensed"/>
              </a:defRPr>
            </a:lvl2pPr>
            <a:lvl3pPr marL="1371600" lvl="2" indent="-304800" algn="ctr" rtl="0">
              <a:lnSpc>
                <a:spcPct val="100000"/>
              </a:lnSpc>
              <a:spcBef>
                <a:spcPts val="0"/>
              </a:spcBef>
              <a:spcAft>
                <a:spcPts val="0"/>
              </a:spcAft>
              <a:buSzPts val="1200"/>
              <a:buFont typeface="Fira Sans Condensed"/>
              <a:buChar char="■"/>
              <a:defRPr>
                <a:latin typeface="Fira Sans Condensed"/>
                <a:ea typeface="Fira Sans Condensed"/>
                <a:cs typeface="Fira Sans Condensed"/>
                <a:sym typeface="Fira Sans Condensed"/>
              </a:defRPr>
            </a:lvl3pPr>
            <a:lvl4pPr marL="1828800" lvl="3" indent="-304800" algn="ctr" rtl="0">
              <a:lnSpc>
                <a:spcPct val="100000"/>
              </a:lnSpc>
              <a:spcBef>
                <a:spcPts val="0"/>
              </a:spcBef>
              <a:spcAft>
                <a:spcPts val="0"/>
              </a:spcAft>
              <a:buSzPts val="1200"/>
              <a:buFont typeface="Fira Sans Condensed"/>
              <a:buChar char="●"/>
              <a:defRPr>
                <a:latin typeface="Fira Sans Condensed"/>
                <a:ea typeface="Fira Sans Condensed"/>
                <a:cs typeface="Fira Sans Condensed"/>
                <a:sym typeface="Fira Sans Condensed"/>
              </a:defRPr>
            </a:lvl4pPr>
            <a:lvl5pPr marL="2286000" lvl="4" indent="-304800" algn="ctr" rtl="0">
              <a:lnSpc>
                <a:spcPct val="100000"/>
              </a:lnSpc>
              <a:spcBef>
                <a:spcPts val="0"/>
              </a:spcBef>
              <a:spcAft>
                <a:spcPts val="0"/>
              </a:spcAft>
              <a:buSzPts val="1200"/>
              <a:buFont typeface="Fira Sans Condensed"/>
              <a:buChar char="○"/>
              <a:defRPr>
                <a:latin typeface="Fira Sans Condensed"/>
                <a:ea typeface="Fira Sans Condensed"/>
                <a:cs typeface="Fira Sans Condensed"/>
                <a:sym typeface="Fira Sans Condensed"/>
              </a:defRPr>
            </a:lvl5pPr>
            <a:lvl6pPr marL="2743200" lvl="5" indent="-304800" algn="ctr" rtl="0">
              <a:lnSpc>
                <a:spcPct val="100000"/>
              </a:lnSpc>
              <a:spcBef>
                <a:spcPts val="0"/>
              </a:spcBef>
              <a:spcAft>
                <a:spcPts val="0"/>
              </a:spcAft>
              <a:buSzPts val="1200"/>
              <a:buFont typeface="Fira Sans Condensed"/>
              <a:buChar char="■"/>
              <a:defRPr>
                <a:latin typeface="Fira Sans Condensed"/>
                <a:ea typeface="Fira Sans Condensed"/>
                <a:cs typeface="Fira Sans Condensed"/>
                <a:sym typeface="Fira Sans Condensed"/>
              </a:defRPr>
            </a:lvl6pPr>
            <a:lvl7pPr marL="3200400" lvl="6" indent="-304800" algn="ctr" rtl="0">
              <a:lnSpc>
                <a:spcPct val="100000"/>
              </a:lnSpc>
              <a:spcBef>
                <a:spcPts val="0"/>
              </a:spcBef>
              <a:spcAft>
                <a:spcPts val="0"/>
              </a:spcAft>
              <a:buSzPts val="1200"/>
              <a:buFont typeface="Fira Sans Condensed"/>
              <a:buChar char="●"/>
              <a:defRPr>
                <a:latin typeface="Fira Sans Condensed"/>
                <a:ea typeface="Fira Sans Condensed"/>
                <a:cs typeface="Fira Sans Condensed"/>
                <a:sym typeface="Fira Sans Condensed"/>
              </a:defRPr>
            </a:lvl7pPr>
            <a:lvl8pPr marL="3657600" lvl="7" indent="-304800" algn="ctr" rtl="0">
              <a:lnSpc>
                <a:spcPct val="100000"/>
              </a:lnSpc>
              <a:spcBef>
                <a:spcPts val="0"/>
              </a:spcBef>
              <a:spcAft>
                <a:spcPts val="0"/>
              </a:spcAft>
              <a:buSzPts val="1200"/>
              <a:buFont typeface="Fira Sans Condensed"/>
              <a:buChar char="○"/>
              <a:defRPr>
                <a:latin typeface="Fira Sans Condensed"/>
                <a:ea typeface="Fira Sans Condensed"/>
                <a:cs typeface="Fira Sans Condensed"/>
                <a:sym typeface="Fira Sans Condensed"/>
              </a:defRPr>
            </a:lvl8pPr>
            <a:lvl9pPr marL="4114800" lvl="8" indent="-304800" algn="ctr" rtl="0">
              <a:lnSpc>
                <a:spcPct val="100000"/>
              </a:lnSpc>
              <a:spcBef>
                <a:spcPts val="0"/>
              </a:spcBef>
              <a:spcAft>
                <a:spcPts val="0"/>
              </a:spcAft>
              <a:buSzPts val="1200"/>
              <a:buFont typeface="Fira Sans Condensed"/>
              <a:buChar char="■"/>
              <a:defRPr>
                <a:latin typeface="Fira Sans Condensed"/>
                <a:ea typeface="Fira Sans Condensed"/>
                <a:cs typeface="Fira Sans Condensed"/>
                <a:sym typeface="Fira Sans Condensed"/>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One column text">
  <p:cSld name="ONE_COLUMN_TEXT">
    <p:bg>
      <p:bgPr>
        <a:solidFill>
          <a:schemeClr val="dk1"/>
        </a:solidFill>
        <a:effectLst/>
      </p:bgPr>
    </p:bg>
    <p:spTree>
      <p:nvGrpSpPr>
        <p:cNvPr id="1" name="Shape 33"/>
        <p:cNvGrpSpPr/>
        <p:nvPr/>
      </p:nvGrpSpPr>
      <p:grpSpPr>
        <a:xfrm>
          <a:off x="0" y="0"/>
          <a:ext cx="0" cy="0"/>
          <a:chOff x="0" y="0"/>
          <a:chExt cx="0" cy="0"/>
        </a:xfrm>
      </p:grpSpPr>
      <p:pic>
        <p:nvPicPr>
          <p:cNvPr id="34" name="Google Shape;34;p8"/>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5" name="Google Shape;35;p8"/>
          <p:cNvSpPr txBox="1">
            <a:spLocks noGrp="1"/>
          </p:cNvSpPr>
          <p:nvPr>
            <p:ph type="subTitle" idx="1"/>
          </p:nvPr>
        </p:nvSpPr>
        <p:spPr>
          <a:xfrm>
            <a:off x="2487163" y="1434600"/>
            <a:ext cx="3367800" cy="22743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2800"/>
              <a:buFont typeface="Fira Sans Condensed"/>
              <a:buNone/>
              <a:defRPr sz="1400">
                <a:latin typeface="Fira Sans Condensed"/>
                <a:ea typeface="Fira Sans Condensed"/>
                <a:cs typeface="Fira Sans Condensed"/>
                <a:sym typeface="Fira Sans Condensed"/>
              </a:defRPr>
            </a:lvl1pPr>
            <a:lvl2pPr lvl="1"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2pPr>
            <a:lvl3pPr lvl="2"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3pPr>
            <a:lvl4pPr lvl="3"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4pPr>
            <a:lvl5pPr lvl="4"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5pPr>
            <a:lvl6pPr lvl="5"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6pPr>
            <a:lvl7pPr lvl="6"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7pPr>
            <a:lvl8pPr lvl="7"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8pPr>
            <a:lvl9pPr lvl="8" algn="ctr" rtl="0">
              <a:lnSpc>
                <a:spcPct val="100000"/>
              </a:lnSpc>
              <a:spcBef>
                <a:spcPts val="0"/>
              </a:spcBef>
              <a:spcAft>
                <a:spcPts val="0"/>
              </a:spcAft>
              <a:buSzPts val="2800"/>
              <a:buFont typeface="Fira Sans Condensed"/>
              <a:buNone/>
              <a:defRPr sz="2800">
                <a:latin typeface="Fira Sans Condensed"/>
                <a:ea typeface="Fira Sans Condensed"/>
                <a:cs typeface="Fira Sans Condensed"/>
                <a:sym typeface="Fira Sans Condensed"/>
              </a:defRPr>
            </a:lvl9pPr>
          </a:lstStyle>
          <a:p>
            <a:endParaRPr/>
          </a:p>
        </p:txBody>
      </p:sp>
      <p:sp>
        <p:nvSpPr>
          <p:cNvPr id="36" name="Google Shape;36;p8"/>
          <p:cNvSpPr txBox="1">
            <a:spLocks noGrp="1"/>
          </p:cNvSpPr>
          <p:nvPr>
            <p:ph type="title"/>
          </p:nvPr>
        </p:nvSpPr>
        <p:spPr>
          <a:xfrm>
            <a:off x="6530228" y="1434600"/>
            <a:ext cx="1967100" cy="2274300"/>
          </a:xfrm>
          <a:prstGeom prst="rect">
            <a:avLst/>
          </a:prstGeom>
          <a:noFill/>
          <a:ln>
            <a:noFill/>
          </a:ln>
        </p:spPr>
        <p:txBody>
          <a:bodyPr spcFirstLastPara="1" wrap="square" lIns="91425" tIns="91425" rIns="91425" bIns="91425" anchor="ctr" anchorCtr="0">
            <a:noAutofit/>
          </a:bodyPr>
          <a:lstStyle>
            <a:lvl1pPr lvl="0" algn="l" rtl="0">
              <a:lnSpc>
                <a:spcPct val="100000"/>
              </a:lnSpc>
              <a:spcBef>
                <a:spcPts val="0"/>
              </a:spcBef>
              <a:spcAft>
                <a:spcPts val="0"/>
              </a:spcAft>
              <a:buSzPts val="1400"/>
              <a:buNone/>
              <a:defRPr sz="4800"/>
            </a:lvl1pPr>
            <a:lvl2pPr lvl="1" algn="l" rtl="0">
              <a:lnSpc>
                <a:spcPct val="100000"/>
              </a:lnSpc>
              <a:spcBef>
                <a:spcPts val="0"/>
              </a:spcBef>
              <a:spcAft>
                <a:spcPts val="0"/>
              </a:spcAft>
              <a:buSzPts val="1400"/>
              <a:buNone/>
              <a:defRPr sz="1400"/>
            </a:lvl2pPr>
            <a:lvl3pPr lvl="2" algn="l" rtl="0">
              <a:lnSpc>
                <a:spcPct val="100000"/>
              </a:lnSpc>
              <a:spcBef>
                <a:spcPts val="0"/>
              </a:spcBef>
              <a:spcAft>
                <a:spcPts val="0"/>
              </a:spcAft>
              <a:buSzPts val="1400"/>
              <a:buNone/>
              <a:defRPr sz="1400"/>
            </a:lvl3pPr>
            <a:lvl4pPr lvl="3" algn="l" rtl="0">
              <a:lnSpc>
                <a:spcPct val="100000"/>
              </a:lnSpc>
              <a:spcBef>
                <a:spcPts val="0"/>
              </a:spcBef>
              <a:spcAft>
                <a:spcPts val="0"/>
              </a:spcAft>
              <a:buSzPts val="1400"/>
              <a:buNone/>
              <a:defRPr sz="1400"/>
            </a:lvl4pPr>
            <a:lvl5pPr lvl="4" algn="l" rtl="0">
              <a:lnSpc>
                <a:spcPct val="100000"/>
              </a:lnSpc>
              <a:spcBef>
                <a:spcPts val="0"/>
              </a:spcBef>
              <a:spcAft>
                <a:spcPts val="0"/>
              </a:spcAft>
              <a:buSzPts val="1400"/>
              <a:buNone/>
              <a:defRPr sz="1400"/>
            </a:lvl5pPr>
            <a:lvl6pPr lvl="5" algn="l" rtl="0">
              <a:lnSpc>
                <a:spcPct val="100000"/>
              </a:lnSpc>
              <a:spcBef>
                <a:spcPts val="0"/>
              </a:spcBef>
              <a:spcAft>
                <a:spcPts val="0"/>
              </a:spcAft>
              <a:buSzPts val="1400"/>
              <a:buNone/>
              <a:defRPr sz="1400"/>
            </a:lvl6pPr>
            <a:lvl7pPr lvl="6" algn="l" rtl="0">
              <a:lnSpc>
                <a:spcPct val="100000"/>
              </a:lnSpc>
              <a:spcBef>
                <a:spcPts val="0"/>
              </a:spcBef>
              <a:spcAft>
                <a:spcPts val="0"/>
              </a:spcAft>
              <a:buSzPts val="1400"/>
              <a:buNone/>
              <a:defRPr sz="1400"/>
            </a:lvl7pPr>
            <a:lvl8pPr lvl="7" algn="l" rtl="0">
              <a:lnSpc>
                <a:spcPct val="100000"/>
              </a:lnSpc>
              <a:spcBef>
                <a:spcPts val="0"/>
              </a:spcBef>
              <a:spcAft>
                <a:spcPts val="0"/>
              </a:spcAft>
              <a:buSzPts val="1400"/>
              <a:buNone/>
              <a:defRPr sz="1400"/>
            </a:lvl8pPr>
            <a:lvl9pPr lvl="8" algn="l" rtl="0">
              <a:lnSpc>
                <a:spcPct val="100000"/>
              </a:lnSpc>
              <a:spcBef>
                <a:spcPts val="0"/>
              </a:spcBef>
              <a:spcAft>
                <a:spcPts val="0"/>
              </a:spcAft>
              <a:buSzPts val="1400"/>
              <a:buNone/>
              <a:defRPr sz="14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Main point">
  <p:cSld name="MAIN_POINT">
    <p:bg>
      <p:bgPr>
        <a:solidFill>
          <a:schemeClr val="dk1"/>
        </a:solidFill>
        <a:effectLst/>
      </p:bgPr>
    </p:bg>
    <p:spTree>
      <p:nvGrpSpPr>
        <p:cNvPr id="1" name="Shape 37"/>
        <p:cNvGrpSpPr/>
        <p:nvPr/>
      </p:nvGrpSpPr>
      <p:grpSpPr>
        <a:xfrm>
          <a:off x="0" y="0"/>
          <a:ext cx="0" cy="0"/>
          <a:chOff x="0" y="0"/>
          <a:chExt cx="0" cy="0"/>
        </a:xfrm>
      </p:grpSpPr>
      <p:pic>
        <p:nvPicPr>
          <p:cNvPr id="38" name="Google Shape;38;p9"/>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39" name="Google Shape;39;p9"/>
          <p:cNvSpPr txBox="1">
            <a:spLocks noGrp="1"/>
          </p:cNvSpPr>
          <p:nvPr>
            <p:ph type="title"/>
          </p:nvPr>
        </p:nvSpPr>
        <p:spPr>
          <a:xfrm>
            <a:off x="2422250" y="1418700"/>
            <a:ext cx="4299600" cy="2306100"/>
          </a:xfrm>
          <a:prstGeom prst="rect">
            <a:avLst/>
          </a:prstGeom>
          <a:noFill/>
          <a:ln>
            <a:noFill/>
          </a:ln>
        </p:spPr>
        <p:txBody>
          <a:bodyPr spcFirstLastPara="1" wrap="square" lIns="91425" tIns="91425" rIns="91425" bIns="91425" anchor="ctr" anchorCtr="0">
            <a:noAutofit/>
          </a:bodyPr>
          <a:lstStyle>
            <a:lvl1pPr lvl="0" algn="ctr" rtl="0">
              <a:lnSpc>
                <a:spcPct val="100000"/>
              </a:lnSpc>
              <a:spcBef>
                <a:spcPts val="0"/>
              </a:spcBef>
              <a:spcAft>
                <a:spcPts val="0"/>
              </a:spcAft>
              <a:buSzPts val="4800"/>
              <a:buNone/>
              <a:defRPr sz="7200"/>
            </a:lvl1pPr>
            <a:lvl2pPr lvl="1" algn="l" rtl="0">
              <a:lnSpc>
                <a:spcPct val="100000"/>
              </a:lnSpc>
              <a:spcBef>
                <a:spcPts val="0"/>
              </a:spcBef>
              <a:spcAft>
                <a:spcPts val="0"/>
              </a:spcAft>
              <a:buSzPts val="4800"/>
              <a:buNone/>
              <a:defRPr sz="4800"/>
            </a:lvl2pPr>
            <a:lvl3pPr lvl="2" algn="l" rtl="0">
              <a:lnSpc>
                <a:spcPct val="100000"/>
              </a:lnSpc>
              <a:spcBef>
                <a:spcPts val="0"/>
              </a:spcBef>
              <a:spcAft>
                <a:spcPts val="0"/>
              </a:spcAft>
              <a:buSzPts val="4800"/>
              <a:buNone/>
              <a:defRPr sz="4800"/>
            </a:lvl3pPr>
            <a:lvl4pPr lvl="3" algn="l" rtl="0">
              <a:lnSpc>
                <a:spcPct val="100000"/>
              </a:lnSpc>
              <a:spcBef>
                <a:spcPts val="0"/>
              </a:spcBef>
              <a:spcAft>
                <a:spcPts val="0"/>
              </a:spcAft>
              <a:buSzPts val="4800"/>
              <a:buNone/>
              <a:defRPr sz="4800"/>
            </a:lvl4pPr>
            <a:lvl5pPr lvl="4" algn="l" rtl="0">
              <a:lnSpc>
                <a:spcPct val="100000"/>
              </a:lnSpc>
              <a:spcBef>
                <a:spcPts val="0"/>
              </a:spcBef>
              <a:spcAft>
                <a:spcPts val="0"/>
              </a:spcAft>
              <a:buSzPts val="4800"/>
              <a:buNone/>
              <a:defRPr sz="4800"/>
            </a:lvl5pPr>
            <a:lvl6pPr lvl="5" algn="l" rtl="0">
              <a:lnSpc>
                <a:spcPct val="100000"/>
              </a:lnSpc>
              <a:spcBef>
                <a:spcPts val="0"/>
              </a:spcBef>
              <a:spcAft>
                <a:spcPts val="0"/>
              </a:spcAft>
              <a:buSzPts val="4800"/>
              <a:buNone/>
              <a:defRPr sz="4800"/>
            </a:lvl6pPr>
            <a:lvl7pPr lvl="6" algn="l" rtl="0">
              <a:lnSpc>
                <a:spcPct val="100000"/>
              </a:lnSpc>
              <a:spcBef>
                <a:spcPts val="0"/>
              </a:spcBef>
              <a:spcAft>
                <a:spcPts val="0"/>
              </a:spcAft>
              <a:buSzPts val="4800"/>
              <a:buNone/>
              <a:defRPr sz="4800"/>
            </a:lvl7pPr>
            <a:lvl8pPr lvl="7" algn="l" rtl="0">
              <a:lnSpc>
                <a:spcPct val="100000"/>
              </a:lnSpc>
              <a:spcBef>
                <a:spcPts val="0"/>
              </a:spcBef>
              <a:spcAft>
                <a:spcPts val="0"/>
              </a:spcAft>
              <a:buSzPts val="4800"/>
              <a:buNone/>
              <a:defRPr sz="4800"/>
            </a:lvl8pPr>
            <a:lvl9pPr lvl="8" algn="l" rtl="0">
              <a:lnSpc>
                <a:spcPct val="100000"/>
              </a:lnSpc>
              <a:spcBef>
                <a:spcPts val="0"/>
              </a:spcBef>
              <a:spcAft>
                <a:spcPts val="0"/>
              </a:spcAft>
              <a:buSzPts val="4800"/>
              <a:buNone/>
              <a:defRPr sz="4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bg>
      <p:bgPr>
        <a:solidFill>
          <a:schemeClr val="dk1"/>
        </a:solidFill>
        <a:effectLst/>
      </p:bgPr>
    </p:bg>
    <p:spTree>
      <p:nvGrpSpPr>
        <p:cNvPr id="1" name="Shape 40"/>
        <p:cNvGrpSpPr/>
        <p:nvPr/>
      </p:nvGrpSpPr>
      <p:grpSpPr>
        <a:xfrm>
          <a:off x="0" y="0"/>
          <a:ext cx="0" cy="0"/>
          <a:chOff x="0" y="0"/>
          <a:chExt cx="0" cy="0"/>
        </a:xfrm>
      </p:grpSpPr>
      <p:pic>
        <p:nvPicPr>
          <p:cNvPr id="41" name="Google Shape;41;p10"/>
          <p:cNvPicPr preferRelativeResize="0"/>
          <p:nvPr/>
        </p:nvPicPr>
        <p:blipFill rotWithShape="1">
          <a:blip r:embed="rId2">
            <a:alphaModFix/>
          </a:blip>
          <a:srcRect/>
          <a:stretch/>
        </p:blipFill>
        <p:spPr>
          <a:xfrm>
            <a:off x="0" y="1339"/>
            <a:ext cx="9143998" cy="5140822"/>
          </a:xfrm>
          <a:prstGeom prst="rect">
            <a:avLst/>
          </a:prstGeom>
          <a:noFill/>
          <a:ln>
            <a:noFill/>
          </a:ln>
        </p:spPr>
      </p:pic>
      <p:sp>
        <p:nvSpPr>
          <p:cNvPr id="42" name="Google Shape;42;p10"/>
          <p:cNvSpPr txBox="1">
            <a:spLocks noGrp="1"/>
          </p:cNvSpPr>
          <p:nvPr>
            <p:ph type="title"/>
          </p:nvPr>
        </p:nvSpPr>
        <p:spPr>
          <a:xfrm>
            <a:off x="522825" y="971850"/>
            <a:ext cx="3787800" cy="3199800"/>
          </a:xfrm>
          <a:prstGeom prst="rect">
            <a:avLst/>
          </a:prstGeom>
          <a:noFill/>
          <a:ln>
            <a:noFill/>
          </a:ln>
        </p:spPr>
        <p:txBody>
          <a:bodyPr spcFirstLastPara="1" wrap="square" lIns="91425" tIns="91425" rIns="91425" bIns="91425" anchor="ctr" anchorCtr="0">
            <a:noAutofit/>
          </a:bodyPr>
          <a:lstStyle>
            <a:lvl1pPr lvl="0" algn="r" rtl="0">
              <a:lnSpc>
                <a:spcPct val="100000"/>
              </a:lnSpc>
              <a:spcBef>
                <a:spcPts val="0"/>
              </a:spcBef>
              <a:spcAft>
                <a:spcPts val="0"/>
              </a:spcAft>
              <a:buSzPts val="4200"/>
              <a:buNone/>
              <a:defRPr sz="6000"/>
            </a:lvl1pPr>
            <a:lvl2pPr lvl="1" algn="ctr" rtl="0">
              <a:lnSpc>
                <a:spcPct val="100000"/>
              </a:lnSpc>
              <a:spcBef>
                <a:spcPts val="0"/>
              </a:spcBef>
              <a:spcAft>
                <a:spcPts val="0"/>
              </a:spcAft>
              <a:buSzPts val="4200"/>
              <a:buNone/>
              <a:defRPr sz="4200"/>
            </a:lvl2pPr>
            <a:lvl3pPr lvl="2" algn="ctr" rtl="0">
              <a:lnSpc>
                <a:spcPct val="100000"/>
              </a:lnSpc>
              <a:spcBef>
                <a:spcPts val="0"/>
              </a:spcBef>
              <a:spcAft>
                <a:spcPts val="0"/>
              </a:spcAft>
              <a:buSzPts val="4200"/>
              <a:buNone/>
              <a:defRPr sz="4200"/>
            </a:lvl3pPr>
            <a:lvl4pPr lvl="3" algn="ctr" rtl="0">
              <a:lnSpc>
                <a:spcPct val="100000"/>
              </a:lnSpc>
              <a:spcBef>
                <a:spcPts val="0"/>
              </a:spcBef>
              <a:spcAft>
                <a:spcPts val="0"/>
              </a:spcAft>
              <a:buSzPts val="4200"/>
              <a:buNone/>
              <a:defRPr sz="4200"/>
            </a:lvl4pPr>
            <a:lvl5pPr lvl="4" algn="ctr" rtl="0">
              <a:lnSpc>
                <a:spcPct val="100000"/>
              </a:lnSpc>
              <a:spcBef>
                <a:spcPts val="0"/>
              </a:spcBef>
              <a:spcAft>
                <a:spcPts val="0"/>
              </a:spcAft>
              <a:buSzPts val="4200"/>
              <a:buNone/>
              <a:defRPr sz="4200"/>
            </a:lvl5pPr>
            <a:lvl6pPr lvl="5" algn="ctr" rtl="0">
              <a:lnSpc>
                <a:spcPct val="100000"/>
              </a:lnSpc>
              <a:spcBef>
                <a:spcPts val="0"/>
              </a:spcBef>
              <a:spcAft>
                <a:spcPts val="0"/>
              </a:spcAft>
              <a:buSzPts val="4200"/>
              <a:buNone/>
              <a:defRPr sz="4200"/>
            </a:lvl6pPr>
            <a:lvl7pPr lvl="6" algn="ctr" rtl="0">
              <a:lnSpc>
                <a:spcPct val="100000"/>
              </a:lnSpc>
              <a:spcBef>
                <a:spcPts val="0"/>
              </a:spcBef>
              <a:spcAft>
                <a:spcPts val="0"/>
              </a:spcAft>
              <a:buSzPts val="4200"/>
              <a:buNone/>
              <a:defRPr sz="4200"/>
            </a:lvl7pPr>
            <a:lvl8pPr lvl="7" algn="ctr" rtl="0">
              <a:lnSpc>
                <a:spcPct val="100000"/>
              </a:lnSpc>
              <a:spcBef>
                <a:spcPts val="0"/>
              </a:spcBef>
              <a:spcAft>
                <a:spcPts val="0"/>
              </a:spcAft>
              <a:buSzPts val="4200"/>
              <a:buNone/>
              <a:defRPr sz="4200"/>
            </a:lvl8pPr>
            <a:lvl9pPr lvl="8" algn="ctr" rtl="0">
              <a:lnSpc>
                <a:spcPct val="100000"/>
              </a:lnSpc>
              <a:spcBef>
                <a:spcPts val="0"/>
              </a:spcBef>
              <a:spcAft>
                <a:spcPts val="0"/>
              </a:spcAft>
              <a:buSzPts val="4200"/>
              <a:buNone/>
              <a:defRPr sz="4200"/>
            </a:lvl9pPr>
          </a:lstStyle>
          <a:p>
            <a:endParaRPr/>
          </a:p>
        </p:txBody>
      </p:sp>
      <p:sp>
        <p:nvSpPr>
          <p:cNvPr id="43" name="Google Shape;43;p10"/>
          <p:cNvSpPr txBox="1">
            <a:spLocks noGrp="1"/>
          </p:cNvSpPr>
          <p:nvPr>
            <p:ph type="subTitle" idx="1"/>
          </p:nvPr>
        </p:nvSpPr>
        <p:spPr>
          <a:xfrm>
            <a:off x="4799950" y="1954200"/>
            <a:ext cx="1940100" cy="12351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2100"/>
              <a:buNone/>
              <a:defRPr sz="1400"/>
            </a:lvl1pPr>
            <a:lvl2pPr lvl="1" algn="ctr" rtl="0">
              <a:lnSpc>
                <a:spcPct val="100000"/>
              </a:lnSpc>
              <a:spcBef>
                <a:spcPts val="0"/>
              </a:spcBef>
              <a:spcAft>
                <a:spcPts val="0"/>
              </a:spcAft>
              <a:buSzPts val="2100"/>
              <a:buNone/>
              <a:defRPr sz="2100"/>
            </a:lvl2pPr>
            <a:lvl3pPr lvl="2" algn="ctr" rtl="0">
              <a:lnSpc>
                <a:spcPct val="100000"/>
              </a:lnSpc>
              <a:spcBef>
                <a:spcPts val="0"/>
              </a:spcBef>
              <a:spcAft>
                <a:spcPts val="0"/>
              </a:spcAft>
              <a:buSzPts val="2100"/>
              <a:buNone/>
              <a:defRPr sz="2100"/>
            </a:lvl3pPr>
            <a:lvl4pPr lvl="3" algn="ctr" rtl="0">
              <a:lnSpc>
                <a:spcPct val="100000"/>
              </a:lnSpc>
              <a:spcBef>
                <a:spcPts val="0"/>
              </a:spcBef>
              <a:spcAft>
                <a:spcPts val="0"/>
              </a:spcAft>
              <a:buSzPts val="2100"/>
              <a:buNone/>
              <a:defRPr sz="2100"/>
            </a:lvl4pPr>
            <a:lvl5pPr lvl="4" algn="ctr" rtl="0">
              <a:lnSpc>
                <a:spcPct val="100000"/>
              </a:lnSpc>
              <a:spcBef>
                <a:spcPts val="0"/>
              </a:spcBef>
              <a:spcAft>
                <a:spcPts val="0"/>
              </a:spcAft>
              <a:buSzPts val="2100"/>
              <a:buNone/>
              <a:defRPr sz="2100"/>
            </a:lvl5pPr>
            <a:lvl6pPr lvl="5" algn="ctr" rtl="0">
              <a:lnSpc>
                <a:spcPct val="100000"/>
              </a:lnSpc>
              <a:spcBef>
                <a:spcPts val="0"/>
              </a:spcBef>
              <a:spcAft>
                <a:spcPts val="0"/>
              </a:spcAft>
              <a:buSzPts val="2100"/>
              <a:buNone/>
              <a:defRPr sz="2100"/>
            </a:lvl6pPr>
            <a:lvl7pPr lvl="6" algn="ctr" rtl="0">
              <a:lnSpc>
                <a:spcPct val="100000"/>
              </a:lnSpc>
              <a:spcBef>
                <a:spcPts val="0"/>
              </a:spcBef>
              <a:spcAft>
                <a:spcPts val="0"/>
              </a:spcAft>
              <a:buSzPts val="2100"/>
              <a:buNone/>
              <a:defRPr sz="2100"/>
            </a:lvl7pPr>
            <a:lvl8pPr lvl="7" algn="ctr" rtl="0">
              <a:lnSpc>
                <a:spcPct val="100000"/>
              </a:lnSpc>
              <a:spcBef>
                <a:spcPts val="0"/>
              </a:spcBef>
              <a:spcAft>
                <a:spcPts val="0"/>
              </a:spcAft>
              <a:buSzPts val="2100"/>
              <a:buNone/>
              <a:defRPr sz="2100"/>
            </a:lvl8pPr>
            <a:lvl9pPr lvl="8" algn="ctr" rtl="0">
              <a:lnSpc>
                <a:spcPct val="100000"/>
              </a:lnSpc>
              <a:spcBef>
                <a:spcPts val="0"/>
              </a:spcBef>
              <a:spcAft>
                <a:spcPts val="0"/>
              </a:spcAft>
              <a:buSzPts val="2100"/>
              <a:buNone/>
              <a:defRPr sz="2100"/>
            </a:lvl9pPr>
          </a:lstStyle>
          <a:p>
            <a:endParaRPr/>
          </a:p>
        </p:txBody>
      </p:sp>
      <p:sp>
        <p:nvSpPr>
          <p:cNvPr id="44" name="Google Shape;44;p10"/>
          <p:cNvSpPr txBox="1">
            <a:spLocks noGrp="1"/>
          </p:cNvSpPr>
          <p:nvPr>
            <p:ph type="title" idx="2"/>
          </p:nvPr>
        </p:nvSpPr>
        <p:spPr>
          <a:xfrm>
            <a:off x="4849170" y="1001125"/>
            <a:ext cx="2026800" cy="1814700"/>
          </a:xfrm>
          <a:prstGeom prst="rect">
            <a:avLst/>
          </a:prstGeom>
          <a:noFill/>
          <a:ln>
            <a:noFill/>
          </a:ln>
        </p:spPr>
        <p:txBody>
          <a:bodyPr spcFirstLastPara="1" wrap="square" lIns="91425" tIns="91425" rIns="91425" bIns="91425" anchor="t" anchorCtr="0">
            <a:noAutofit/>
          </a:bodyPr>
          <a:lstStyle>
            <a:lvl1pPr lvl="0" algn="l" rtl="0">
              <a:lnSpc>
                <a:spcPct val="100000"/>
              </a:lnSpc>
              <a:spcBef>
                <a:spcPts val="0"/>
              </a:spcBef>
              <a:spcAft>
                <a:spcPts val="0"/>
              </a:spcAft>
              <a:buSzPts val="12000"/>
              <a:buNone/>
              <a:defRPr sz="14000"/>
            </a:lvl1pPr>
            <a:lvl2pPr lvl="1" algn="ctr" rtl="0">
              <a:lnSpc>
                <a:spcPct val="100000"/>
              </a:lnSpc>
              <a:spcBef>
                <a:spcPts val="0"/>
              </a:spcBef>
              <a:spcAft>
                <a:spcPts val="0"/>
              </a:spcAft>
              <a:buSzPts val="12000"/>
              <a:buNone/>
              <a:defRPr sz="12000"/>
            </a:lvl2pPr>
            <a:lvl3pPr lvl="2" algn="ctr" rtl="0">
              <a:lnSpc>
                <a:spcPct val="100000"/>
              </a:lnSpc>
              <a:spcBef>
                <a:spcPts val="0"/>
              </a:spcBef>
              <a:spcAft>
                <a:spcPts val="0"/>
              </a:spcAft>
              <a:buSzPts val="12000"/>
              <a:buNone/>
              <a:defRPr sz="12000"/>
            </a:lvl3pPr>
            <a:lvl4pPr lvl="3" algn="ctr" rtl="0">
              <a:lnSpc>
                <a:spcPct val="100000"/>
              </a:lnSpc>
              <a:spcBef>
                <a:spcPts val="0"/>
              </a:spcBef>
              <a:spcAft>
                <a:spcPts val="0"/>
              </a:spcAft>
              <a:buSzPts val="12000"/>
              <a:buNone/>
              <a:defRPr sz="12000"/>
            </a:lvl4pPr>
            <a:lvl5pPr lvl="4" algn="ctr" rtl="0">
              <a:lnSpc>
                <a:spcPct val="100000"/>
              </a:lnSpc>
              <a:spcBef>
                <a:spcPts val="0"/>
              </a:spcBef>
              <a:spcAft>
                <a:spcPts val="0"/>
              </a:spcAft>
              <a:buSzPts val="12000"/>
              <a:buNone/>
              <a:defRPr sz="12000"/>
            </a:lvl5pPr>
            <a:lvl6pPr lvl="5" algn="ctr" rtl="0">
              <a:lnSpc>
                <a:spcPct val="100000"/>
              </a:lnSpc>
              <a:spcBef>
                <a:spcPts val="0"/>
              </a:spcBef>
              <a:spcAft>
                <a:spcPts val="0"/>
              </a:spcAft>
              <a:buSzPts val="12000"/>
              <a:buNone/>
              <a:defRPr sz="12000"/>
            </a:lvl6pPr>
            <a:lvl7pPr lvl="6" algn="ctr" rtl="0">
              <a:lnSpc>
                <a:spcPct val="100000"/>
              </a:lnSpc>
              <a:spcBef>
                <a:spcPts val="0"/>
              </a:spcBef>
              <a:spcAft>
                <a:spcPts val="0"/>
              </a:spcAft>
              <a:buSzPts val="12000"/>
              <a:buNone/>
              <a:defRPr sz="12000"/>
            </a:lvl7pPr>
            <a:lvl8pPr lvl="7" algn="ctr" rtl="0">
              <a:lnSpc>
                <a:spcPct val="100000"/>
              </a:lnSpc>
              <a:spcBef>
                <a:spcPts val="0"/>
              </a:spcBef>
              <a:spcAft>
                <a:spcPts val="0"/>
              </a:spcAft>
              <a:buSzPts val="12000"/>
              <a:buNone/>
              <a:defRPr sz="12000"/>
            </a:lvl8pPr>
            <a:lvl9pPr lvl="8" algn="ctr" rtl="0">
              <a:lnSpc>
                <a:spcPct val="100000"/>
              </a:lnSpc>
              <a:spcBef>
                <a:spcPts val="0"/>
              </a:spcBef>
              <a:spcAft>
                <a:spcPts val="0"/>
              </a:spcAft>
              <a:buSzPts val="12000"/>
              <a:buNone/>
              <a:defRPr sz="12000"/>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dk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539500"/>
            <a:ext cx="7717500" cy="572700"/>
          </a:xfrm>
          <a:prstGeom prst="rect">
            <a:avLst/>
          </a:prstGeom>
          <a:noFill/>
          <a:ln>
            <a:noFill/>
          </a:ln>
        </p:spPr>
        <p:txBody>
          <a:bodyPr spcFirstLastPara="1" wrap="square" lIns="91425" tIns="91425" rIns="91425" bIns="91425" anchor="t" anchorCtr="0">
            <a:noAutofit/>
          </a:bodyPr>
          <a:lstStyle>
            <a:lvl1pPr marR="0" lvl="0"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1pPr>
            <a:lvl2pPr marR="0" lvl="1"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2pPr>
            <a:lvl3pPr marR="0" lvl="2"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3pPr>
            <a:lvl4pPr marR="0" lvl="3"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4pPr>
            <a:lvl5pPr marR="0" lvl="4"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5pPr>
            <a:lvl6pPr marR="0" lvl="5"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6pPr>
            <a:lvl7pPr marR="0" lvl="6"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7pPr>
            <a:lvl8pPr marR="0" lvl="7"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8pPr>
            <a:lvl9pPr marR="0" lvl="8" algn="l" rtl="0">
              <a:lnSpc>
                <a:spcPct val="100000"/>
              </a:lnSpc>
              <a:spcBef>
                <a:spcPts val="0"/>
              </a:spcBef>
              <a:spcAft>
                <a:spcPts val="0"/>
              </a:spcAft>
              <a:buClr>
                <a:schemeClr val="lt2"/>
              </a:buClr>
              <a:buSzPts val="2800"/>
              <a:buFont typeface="Rajdhani"/>
              <a:buNone/>
              <a:defRPr sz="2800" b="1" i="0" u="none" strike="noStrike" cap="none">
                <a:solidFill>
                  <a:schemeClr val="lt2"/>
                </a:solidFill>
                <a:latin typeface="Rajdhani"/>
                <a:ea typeface="Rajdhani"/>
                <a:cs typeface="Rajdhani"/>
                <a:sym typeface="Rajdhani"/>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marR="0" lvl="0" indent="-304800" algn="l" rtl="0">
              <a:lnSpc>
                <a:spcPct val="100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1pPr>
            <a:lvl2pPr marL="914400" marR="0" lvl="1" indent="-304800" algn="l" rtl="0">
              <a:lnSpc>
                <a:spcPct val="100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2pPr>
            <a:lvl3pPr marL="1371600" marR="0" lvl="2" indent="-304800" algn="l" rtl="0">
              <a:lnSpc>
                <a:spcPct val="100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3pPr>
            <a:lvl4pPr marL="1828800" marR="0" lvl="3" indent="-304800" algn="l" rtl="0">
              <a:lnSpc>
                <a:spcPct val="100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4pPr>
            <a:lvl5pPr marL="2286000" marR="0" lvl="4" indent="-304800" algn="l" rtl="0">
              <a:lnSpc>
                <a:spcPct val="100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5pPr>
            <a:lvl6pPr marL="2743200" marR="0" lvl="5" indent="-304800" algn="l" rtl="0">
              <a:lnSpc>
                <a:spcPct val="100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6pPr>
            <a:lvl7pPr marL="3200400" marR="0" lvl="6" indent="-304800" algn="l" rtl="0">
              <a:lnSpc>
                <a:spcPct val="100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7pPr>
            <a:lvl8pPr marL="3657600" marR="0" lvl="7" indent="-304800" algn="l" rtl="0">
              <a:lnSpc>
                <a:spcPct val="100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8pPr>
            <a:lvl9pPr marL="4114800" marR="0" lvl="8" indent="-304800" algn="l" rtl="0">
              <a:lnSpc>
                <a:spcPct val="100000"/>
              </a:lnSpc>
              <a:spcBef>
                <a:spcPts val="0"/>
              </a:spcBef>
              <a:spcAft>
                <a:spcPts val="0"/>
              </a:spcAft>
              <a:buClr>
                <a:schemeClr val="lt2"/>
              </a:buClr>
              <a:buSzPts val="1200"/>
              <a:buFont typeface="Fira Sans Condensed Light"/>
              <a:buChar char="■"/>
              <a:defRPr sz="1200" b="0" i="0" u="none" strike="noStrike" cap="none">
                <a:solidFill>
                  <a:schemeClr val="lt2"/>
                </a:solidFill>
                <a:latin typeface="Fira Sans Condensed Light"/>
                <a:ea typeface="Fira Sans Condensed Light"/>
                <a:cs typeface="Fira Sans Condensed Light"/>
                <a:sym typeface="Fira Sans Condensed 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pos="449">
          <p15:clr>
            <a:srgbClr val="EA4335"/>
          </p15:clr>
        </p15:guide>
        <p15:guide id="2" pos="2880">
          <p15:clr>
            <a:srgbClr val="EA4335"/>
          </p15:clr>
        </p15:guide>
        <p15:guide id="3" pos="5311">
          <p15:clr>
            <a:srgbClr val="EA4335"/>
          </p15:clr>
        </p15:guide>
        <p15:guide id="4" orient="horz" pos="340">
          <p15:clr>
            <a:srgbClr val="EA4335"/>
          </p15:clr>
        </p15:guide>
        <p15:guide id="5" orient="horz" pos="2903">
          <p15:clr>
            <a:srgbClr val="EA4335"/>
          </p15:clr>
        </p15:guide>
        <p15:guide id="6" orient="horz" pos="1620">
          <p15:clr>
            <a:srgbClr val="EA4335"/>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1.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1.xml"/><Relationship Id="rId1" Type="http://schemas.openxmlformats.org/officeDocument/2006/relationships/slideLayout" Target="../slideLayouts/slideLayout11.xml"/><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11.xml"/><Relationship Id="rId4"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1.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14.xml"/><Relationship Id="rId1" Type="http://schemas.openxmlformats.org/officeDocument/2006/relationships/slideLayout" Target="../slideLayouts/slideLayout11.xml"/><Relationship Id="rId4" Type="http://schemas.openxmlformats.org/officeDocument/2006/relationships/image" Target="../media/image33.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6.xml"/><Relationship Id="rId1" Type="http://schemas.openxmlformats.org/officeDocument/2006/relationships/slideLayout" Target="../slideLayouts/slideLayout11.xml"/><Relationship Id="rId5" Type="http://schemas.openxmlformats.org/officeDocument/2006/relationships/image" Target="../media/image34.jpg"/><Relationship Id="rId4" Type="http://schemas.openxmlformats.org/officeDocument/2006/relationships/hyperlink" Target="http://www.youtube.com/watch?v=7A6ZqTCJqRs" TargetMode="External"/></Relationships>
</file>

<file path=ppt/slides/_rels/slide1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7.xml"/><Relationship Id="rId1" Type="http://schemas.openxmlformats.org/officeDocument/2006/relationships/slideLayout" Target="../slideLayouts/slideLayout11.xml"/></Relationships>
</file>

<file path=ppt/slides/_rels/slide18.xml.rels><?xml version="1.0" encoding="UTF-8" standalone="yes"?>
<Relationships xmlns="http://schemas.openxmlformats.org/package/2006/relationships"><Relationship Id="rId3" Type="http://schemas.openxmlformats.org/officeDocument/2006/relationships/hyperlink" Target="https://quickdraw.withgoogle.com/" TargetMode="External"/><Relationship Id="rId2" Type="http://schemas.openxmlformats.org/officeDocument/2006/relationships/notesSlide" Target="../notesSlides/notesSlide18.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36.png"/></Relationships>
</file>

<file path=ppt/slides/_rels/slide1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9.xml"/><Relationship Id="rId1" Type="http://schemas.openxmlformats.org/officeDocument/2006/relationships/slideLayout" Target="../slideLayouts/slideLayout10.xml"/><Relationship Id="rId5" Type="http://schemas.openxmlformats.org/officeDocument/2006/relationships/image" Target="../media/image39.png"/><Relationship Id="rId4" Type="http://schemas.openxmlformats.org/officeDocument/2006/relationships/image" Target="../media/image38.png"/></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11.xml"/></Relationships>
</file>

<file path=ppt/slides/_rels/slide20.xml.rels><?xml version="1.0" encoding="UTF-8" standalone="yes"?>
<Relationships xmlns="http://schemas.openxmlformats.org/package/2006/relationships"><Relationship Id="rId3" Type="http://schemas.openxmlformats.org/officeDocument/2006/relationships/hyperlink" Target="https://atozofai.withgoogle.com/intl/fr-BE/about/" TargetMode="External"/><Relationship Id="rId7"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9.png"/><Relationship Id="rId4" Type="http://schemas.openxmlformats.org/officeDocument/2006/relationships/image" Target="../media/image40.png"/></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11.xml"/><Relationship Id="rId5" Type="http://schemas.openxmlformats.org/officeDocument/2006/relationships/image" Target="../media/image42.png"/><Relationship Id="rId4" Type="http://schemas.openxmlformats.org/officeDocument/2006/relationships/image" Target="../media/image41.png"/></Relationships>
</file>

<file path=ppt/slides/_rels/slide2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2.xml"/><Relationship Id="rId1" Type="http://schemas.openxmlformats.org/officeDocument/2006/relationships/slideLayout" Target="../slideLayouts/slideLayout1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24.xml.rels><?xml version="1.0" encoding="UTF-8" standalone="yes"?>
<Relationships xmlns="http://schemas.openxmlformats.org/package/2006/relationships"><Relationship Id="rId3" Type="http://schemas.openxmlformats.org/officeDocument/2006/relationships/hyperlink" Target="https://teachablemachine.withgoogle.com/" TargetMode="External"/><Relationship Id="rId7" Type="http://schemas.openxmlformats.org/officeDocument/2006/relationships/image" Target="../media/image15.png"/><Relationship Id="rId2" Type="http://schemas.openxmlformats.org/officeDocument/2006/relationships/notesSlide" Target="../notesSlides/notesSlide24.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44.png"/><Relationship Id="rId4" Type="http://schemas.openxmlformats.org/officeDocument/2006/relationships/image" Target="../media/image43.png"/></Relationships>
</file>

<file path=ppt/slides/_rels/slide25.xml.rels><?xml version="1.0" encoding="UTF-8" standalone="yes"?>
<Relationships xmlns="http://schemas.openxmlformats.org/package/2006/relationships"><Relationship Id="rId8" Type="http://schemas.openxmlformats.org/officeDocument/2006/relationships/image" Target="../media/image46.jpg"/><Relationship Id="rId3" Type="http://schemas.openxmlformats.org/officeDocument/2006/relationships/image" Target="../media/image9.png"/><Relationship Id="rId7" Type="http://schemas.openxmlformats.org/officeDocument/2006/relationships/hyperlink" Target="http://www.youtube.com/watch?v=o_P1stxRYHU" TargetMode="External"/><Relationship Id="rId2" Type="http://schemas.openxmlformats.org/officeDocument/2006/relationships/notesSlide" Target="../notesSlides/notesSlide25.xml"/><Relationship Id="rId1" Type="http://schemas.openxmlformats.org/officeDocument/2006/relationships/slideLayout" Target="../slideLayouts/slideLayout11.xml"/><Relationship Id="rId6" Type="http://schemas.openxmlformats.org/officeDocument/2006/relationships/image" Target="../media/image45.jpg"/><Relationship Id="rId5" Type="http://schemas.openxmlformats.org/officeDocument/2006/relationships/hyperlink" Target="http://www.youtube.com/watch?v=afJVjqCGMRY" TargetMode="External"/><Relationship Id="rId4" Type="http://schemas.openxmlformats.org/officeDocument/2006/relationships/image" Target="../media/image15.png"/></Relationships>
</file>

<file path=ppt/slides/_rels/slide2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6.xml"/><Relationship Id="rId1" Type="http://schemas.openxmlformats.org/officeDocument/2006/relationships/slideLayout" Target="../slideLayouts/slideLayout11.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1.xml"/></Relationships>
</file>

<file path=ppt/slides/_rels/slide28.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8.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48.png"/></Relationships>
</file>

<file path=ppt/slides/_rels/slide2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9.xml"/><Relationship Id="rId1" Type="http://schemas.openxmlformats.org/officeDocument/2006/relationships/slideLayout" Target="../slideLayouts/slideLayout11.xml"/><Relationship Id="rId4" Type="http://schemas.openxmlformats.org/officeDocument/2006/relationships/image" Target="../media/image49.png"/></Relationships>
</file>

<file path=ppt/slides/_rels/slide3.xml.rels><?xml version="1.0" encoding="UTF-8" standalone="yes"?>
<Relationships xmlns="http://schemas.openxmlformats.org/package/2006/relationships"><Relationship Id="rId3" Type="http://schemas.openxmlformats.org/officeDocument/2006/relationships/hyperlink" Target="https://docs.wooclap.com/fr/articles/2721084-wooclap-est-gratuit-pour-les-enseignants-d-ecoles-primaires-et-secondaires" TargetMode="External"/><Relationship Id="rId2" Type="http://schemas.openxmlformats.org/officeDocument/2006/relationships/notesSlide" Target="../notesSlides/notesSlide3.xml"/><Relationship Id="rId1" Type="http://schemas.openxmlformats.org/officeDocument/2006/relationships/slideLayout" Target="../slideLayouts/slideLayout11.xml"/><Relationship Id="rId4"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0.xml"/><Relationship Id="rId1" Type="http://schemas.openxmlformats.org/officeDocument/2006/relationships/slideLayout" Target="../slideLayouts/slideLayout11.xml"/><Relationship Id="rId5" Type="http://schemas.openxmlformats.org/officeDocument/2006/relationships/image" Target="../media/image51.png"/><Relationship Id="rId4" Type="http://schemas.openxmlformats.org/officeDocument/2006/relationships/image" Target="../media/image50.png"/></Relationships>
</file>

<file path=ppt/slides/_rels/slide31.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11.xml"/><Relationship Id="rId6" Type="http://schemas.openxmlformats.org/officeDocument/2006/relationships/image" Target="../media/image52.png"/><Relationship Id="rId5" Type="http://schemas.openxmlformats.org/officeDocument/2006/relationships/hyperlink" Target="http://drive.google.com/file/d/1tfihvTnqyoyjRScniMHUvC-nXsekOb89/view" TargetMode="External"/><Relationship Id="rId4" Type="http://schemas.openxmlformats.org/officeDocument/2006/relationships/image" Target="../media/image50.png"/></Relationships>
</file>

<file path=ppt/slides/_rels/slide3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2.xml"/><Relationship Id="rId1" Type="http://schemas.openxmlformats.org/officeDocument/2006/relationships/slideLayout" Target="../slideLayouts/slideLayout11.xml"/></Relationships>
</file>

<file path=ppt/slides/_rels/slide3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33.xml"/><Relationship Id="rId1" Type="http://schemas.openxmlformats.org/officeDocument/2006/relationships/slideLayout" Target="../slideLayouts/slideLayout11.xml"/><Relationship Id="rId5" Type="http://schemas.openxmlformats.org/officeDocument/2006/relationships/image" Target="../media/image55.png"/><Relationship Id="rId4" Type="http://schemas.openxmlformats.org/officeDocument/2006/relationships/image" Target="../media/image50.png"/></Relationships>
</file>

<file path=ppt/slides/_rels/slide3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35.xml.rels><?xml version="1.0" encoding="UTF-8" standalone="yes"?>
<Relationships xmlns="http://schemas.openxmlformats.org/package/2006/relationships"><Relationship Id="rId3" Type="http://schemas.openxmlformats.org/officeDocument/2006/relationships/image" Target="../media/image9.png"/><Relationship Id="rId7" Type="http://schemas.openxmlformats.org/officeDocument/2006/relationships/image" Target="../media/image15.png"/><Relationship Id="rId2" Type="http://schemas.openxmlformats.org/officeDocument/2006/relationships/notesSlide" Target="../notesSlides/notesSlide35.xml"/><Relationship Id="rId1" Type="http://schemas.openxmlformats.org/officeDocument/2006/relationships/slideLayout" Target="../slideLayouts/slideLayout11.xml"/><Relationship Id="rId6" Type="http://schemas.openxmlformats.org/officeDocument/2006/relationships/image" Target="../media/image56.jpg"/><Relationship Id="rId5" Type="http://schemas.openxmlformats.org/officeDocument/2006/relationships/hyperlink" Target="http://www.youtube.com/watch?v=JnmbIlhpe3E" TargetMode="External"/><Relationship Id="rId4" Type="http://schemas.openxmlformats.org/officeDocument/2006/relationships/image" Target="../media/image16.png"/></Relationships>
</file>

<file path=ppt/slides/_rels/slide36.xml.rels><?xml version="1.0" encoding="UTF-8" standalone="yes"?>
<Relationships xmlns="http://schemas.openxmlformats.org/package/2006/relationships"><Relationship Id="rId8" Type="http://schemas.openxmlformats.org/officeDocument/2006/relationships/hyperlink" Target="https://unsplash.com/fr/@michaeldam?utm_source=unsplash&amp;utm_medium=referral&amp;utm_content=creditCopyText" TargetMode="External"/><Relationship Id="rId13" Type="http://schemas.openxmlformats.org/officeDocument/2006/relationships/image" Target="../media/image9.png"/><Relationship Id="rId3" Type="http://schemas.openxmlformats.org/officeDocument/2006/relationships/image" Target="../media/image57.jpg"/><Relationship Id="rId7" Type="http://schemas.openxmlformats.org/officeDocument/2006/relationships/hyperlink" Target="https://unsplash.com/fr/photos/txtUr7HOKrc?utm_source=unsplash&amp;utm_medium=referral&amp;utm_content=creditCopyText" TargetMode="External"/><Relationship Id="rId12" Type="http://schemas.openxmlformats.org/officeDocument/2006/relationships/hyperlink" Target="https://unsplash.com/fr/photos/arPZr6tqsoA?utm_source=unsplash&amp;utm_medium=referral&amp;utm_content=creditCopyText" TargetMode="External"/><Relationship Id="rId2" Type="http://schemas.openxmlformats.org/officeDocument/2006/relationships/notesSlide" Target="../notesSlides/notesSlide36.xml"/><Relationship Id="rId1" Type="http://schemas.openxmlformats.org/officeDocument/2006/relationships/slideLayout" Target="../slideLayouts/slideLayout11.xml"/><Relationship Id="rId6" Type="http://schemas.openxmlformats.org/officeDocument/2006/relationships/hyperlink" Target="https://unsplash.com/fr/@h7creatives?utm_source=unsplash&amp;utm_medium=referral&amp;utm_content=creditCopyText" TargetMode="External"/><Relationship Id="rId11" Type="http://schemas.openxmlformats.org/officeDocument/2006/relationships/hyperlink" Target="https://unsplash.com/fr/@phizzahot?utm_source=unsplash&amp;utm_medium=referral&amp;utm_content=creditCopyText" TargetMode="External"/><Relationship Id="rId5" Type="http://schemas.openxmlformats.org/officeDocument/2006/relationships/image" Target="../media/image59.jpg"/><Relationship Id="rId15" Type="http://schemas.openxmlformats.org/officeDocument/2006/relationships/image" Target="../media/image61.jpg"/><Relationship Id="rId10" Type="http://schemas.openxmlformats.org/officeDocument/2006/relationships/hyperlink" Target="https://unsplash.com/fr/photos/29pFbI_D1Sc?utm_source=unsplash&amp;utm_medium=referral&amp;utm_content=creditCopyText" TargetMode="External"/><Relationship Id="rId4" Type="http://schemas.openxmlformats.org/officeDocument/2006/relationships/image" Target="../media/image58.jpg"/><Relationship Id="rId9" Type="http://schemas.openxmlformats.org/officeDocument/2006/relationships/hyperlink" Target="https://unsplash.com/fr/@tamarcusbrown?utm_source=unsplash&amp;utm_medium=referral&amp;utm_content=creditCopyText" TargetMode="External"/><Relationship Id="rId14" Type="http://schemas.openxmlformats.org/officeDocument/2006/relationships/image" Target="../media/image60.png"/></Relationships>
</file>

<file path=ppt/slides/_rels/slide37.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11.xml"/><Relationship Id="rId6" Type="http://schemas.openxmlformats.org/officeDocument/2006/relationships/image" Target="../media/image65.png"/><Relationship Id="rId5" Type="http://schemas.openxmlformats.org/officeDocument/2006/relationships/image" Target="../media/image64.png"/><Relationship Id="rId4" Type="http://schemas.openxmlformats.org/officeDocument/2006/relationships/image" Target="../media/image63.png"/></Relationships>
</file>

<file path=ppt/slides/_rels/slide3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38.xml"/><Relationship Id="rId1" Type="http://schemas.openxmlformats.org/officeDocument/2006/relationships/slideLayout" Target="../slideLayouts/slideLayout11.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3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9.xml"/><Relationship Id="rId1" Type="http://schemas.openxmlformats.org/officeDocument/2006/relationships/slideLayout" Target="../slideLayouts/slideLayout11.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1.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0.xml"/><Relationship Id="rId1" Type="http://schemas.openxmlformats.org/officeDocument/2006/relationships/slideLayout" Target="../slideLayouts/slideLayout11.xml"/><Relationship Id="rId4" Type="http://schemas.openxmlformats.org/officeDocument/2006/relationships/image" Target="../media/image75.png"/></Relationships>
</file>

<file path=ppt/slides/_rels/slide41.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1.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9.png"/></Relationships>
</file>

<file path=ppt/slides/_rels/slide4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2.xml"/><Relationship Id="rId1" Type="http://schemas.openxmlformats.org/officeDocument/2006/relationships/slideLayout" Target="../slideLayouts/slideLayout11.xml"/><Relationship Id="rId5" Type="http://schemas.openxmlformats.org/officeDocument/2006/relationships/image" Target="../media/image77.png"/><Relationship Id="rId4" Type="http://schemas.openxmlformats.org/officeDocument/2006/relationships/image" Target="../media/image15.png"/></Relationships>
</file>

<file path=ppt/slides/_rels/slide43.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11.xml"/><Relationship Id="rId5" Type="http://schemas.openxmlformats.org/officeDocument/2006/relationships/image" Target="../media/image15.png"/><Relationship Id="rId4" Type="http://schemas.openxmlformats.org/officeDocument/2006/relationships/image" Target="../media/image9.png"/></Relationships>
</file>

<file path=ppt/slides/_rels/slide44.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4.xml"/><Relationship Id="rId1" Type="http://schemas.openxmlformats.org/officeDocument/2006/relationships/slideLayout" Target="../slideLayouts/slideLayout11.xml"/><Relationship Id="rId5" Type="http://schemas.openxmlformats.org/officeDocument/2006/relationships/hyperlink" Target="https://fr.freepik.com/photos-gratuite/photo-studio-jeune-homme-blond-non-rase-s-appuyant-son-menton-main-levee-regardant-lassitude-camera-posant-fond-blanc-lunettes-dans-son-bras_12586252.htm#query=computer%20unsure&amp;position=6&amp;from_view=search&amp;track=ais" TargetMode="External"/><Relationship Id="rId4" Type="http://schemas.openxmlformats.org/officeDocument/2006/relationships/image" Target="../media/image15.png"/></Relationships>
</file>

<file path=ppt/slides/_rels/slide4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5.xml"/><Relationship Id="rId1" Type="http://schemas.openxmlformats.org/officeDocument/2006/relationships/slideLayout" Target="../slideLayouts/slideLayout11.xml"/><Relationship Id="rId5" Type="http://schemas.openxmlformats.org/officeDocument/2006/relationships/hyperlink" Target="https://fr.freepik.com/photos-gratuite/photo-studio-jeune-homme-blond-non-rase-s-appuyant-son-menton-main-levee-regardant-lassitude-camera-posant-fond-blanc-lunettes-dans-son-bras_12586252.htm#query=computer%20unsure&amp;position=6&amp;from_view=search&amp;track=ais" TargetMode="External"/><Relationship Id="rId4" Type="http://schemas.openxmlformats.org/officeDocument/2006/relationships/image" Target="../media/image15.png"/></Relationships>
</file>

<file path=ppt/slides/_rels/slide4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6.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9.png"/><Relationship Id="rId4" Type="http://schemas.openxmlformats.org/officeDocument/2006/relationships/image" Target="../media/image79.png"/></Relationships>
</file>

<file path=ppt/slides/_rels/slide4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7.xml"/><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png"/><Relationship Id="rId4" Type="http://schemas.openxmlformats.org/officeDocument/2006/relationships/image" Target="../media/image15.png"/></Relationships>
</file>

<file path=ppt/slides/_rels/slide4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48.xml"/><Relationship Id="rId1" Type="http://schemas.openxmlformats.org/officeDocument/2006/relationships/slideLayout" Target="../slideLayouts/slideLayout11.xml"/></Relationships>
</file>

<file path=ppt/slides/_rels/slide4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49.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84.png"/><Relationship Id="rId4" Type="http://schemas.openxmlformats.org/officeDocument/2006/relationships/image" Target="../media/image83.png"/></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1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hyperlink" Target="https://www.unicef.org/globalinsight/media/2671/file/UNICEF-Global-Insight-AI-guide-for-teens-2021_FR.pdf"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50.xml"/><Relationship Id="rId1" Type="http://schemas.openxmlformats.org/officeDocument/2006/relationships/slideLayout" Target="../slideLayouts/slideLayout11.xml"/><Relationship Id="rId4" Type="http://schemas.openxmlformats.org/officeDocument/2006/relationships/image" Target="../media/image86.png"/></Relationships>
</file>

<file path=ppt/slides/_rels/slide5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1.xml"/><Relationship Id="rId1" Type="http://schemas.openxmlformats.org/officeDocument/2006/relationships/slideLayout" Target="../slideLayouts/slideLayout11.xml"/><Relationship Id="rId4" Type="http://schemas.openxmlformats.org/officeDocument/2006/relationships/image" Target="../media/image15.png"/></Relationships>
</file>

<file path=ppt/slides/_rels/slide52.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2.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88.png"/></Relationships>
</file>

<file path=ppt/slides/_rels/slide53.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11.xml"/><Relationship Id="rId5" Type="http://schemas.openxmlformats.org/officeDocument/2006/relationships/image" Target="../media/image88.png"/><Relationship Id="rId4" Type="http://schemas.openxmlformats.org/officeDocument/2006/relationships/image" Target="../media/image9.png"/></Relationships>
</file>

<file path=ppt/slides/_rels/slide54.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9.png"/></Relationships>
</file>

<file path=ppt/slides/_rels/slide55.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5.xml"/><Relationship Id="rId1" Type="http://schemas.openxmlformats.org/officeDocument/2006/relationships/slideLayout" Target="../slideLayouts/slideLayout11.xml"/><Relationship Id="rId5" Type="http://schemas.openxmlformats.org/officeDocument/2006/relationships/image" Target="../media/image88.png"/><Relationship Id="rId4" Type="http://schemas.openxmlformats.org/officeDocument/2006/relationships/image" Target="../media/image9.png"/></Relationships>
</file>

<file path=ppt/slides/_rels/slide56.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56.xml"/><Relationship Id="rId1" Type="http://schemas.openxmlformats.org/officeDocument/2006/relationships/slideLayout" Target="../slideLayouts/slideLayout11.xml"/><Relationship Id="rId5" Type="http://schemas.openxmlformats.org/officeDocument/2006/relationships/image" Target="../media/image88.png"/><Relationship Id="rId4" Type="http://schemas.openxmlformats.org/officeDocument/2006/relationships/image" Target="../media/image9.png"/></Relationships>
</file>

<file path=ppt/slides/_rels/slide57.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notesSlide" Target="../notesSlides/notesSlide57.xml"/><Relationship Id="rId1" Type="http://schemas.openxmlformats.org/officeDocument/2006/relationships/slideLayout" Target="../slideLayouts/slideLayout11.xml"/><Relationship Id="rId5" Type="http://schemas.openxmlformats.org/officeDocument/2006/relationships/image" Target="../media/image60.png"/><Relationship Id="rId4" Type="http://schemas.openxmlformats.org/officeDocument/2006/relationships/image" Target="../media/image9.png"/></Relationships>
</file>

<file path=ppt/slides/_rels/slide5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59.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95.png"/><Relationship Id="rId4" Type="http://schemas.openxmlformats.org/officeDocument/2006/relationships/image" Target="../media/image94.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xml"/><Relationship Id="rId1" Type="http://schemas.openxmlformats.org/officeDocument/2006/relationships/slideLayout" Target="../slideLayouts/slideLayout11.xml"/></Relationships>
</file>

<file path=ppt/slides/_rels/slide60.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60.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6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1.xml"/><Relationship Id="rId1" Type="http://schemas.openxmlformats.org/officeDocument/2006/relationships/slideLayout" Target="../slideLayouts/slideLayout11.xml"/><Relationship Id="rId5" Type="http://schemas.openxmlformats.org/officeDocument/2006/relationships/image" Target="../media/image97.png"/><Relationship Id="rId4" Type="http://schemas.openxmlformats.org/officeDocument/2006/relationships/image" Target="../media/image9.png"/></Relationships>
</file>

<file path=ppt/slides/_rels/slide62.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62.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9.png"/></Relationships>
</file>

<file path=ppt/slides/_rels/slide6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3.xml"/><Relationship Id="rId1" Type="http://schemas.openxmlformats.org/officeDocument/2006/relationships/slideLayout" Target="../slideLayouts/slideLayout11.xml"/></Relationships>
</file>

<file path=ppt/slides/_rels/slide64.xml.rels><?xml version="1.0" encoding="UTF-8" standalone="yes"?>
<Relationships xmlns="http://schemas.openxmlformats.org/package/2006/relationships"><Relationship Id="rId3" Type="http://schemas.openxmlformats.org/officeDocument/2006/relationships/image" Target="../media/image99.jpg"/><Relationship Id="rId2" Type="http://schemas.openxmlformats.org/officeDocument/2006/relationships/notesSlide" Target="../notesSlides/notesSlide64.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6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65.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66.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notesSlide" Target="../notesSlides/notesSlide66.xml"/><Relationship Id="rId1" Type="http://schemas.openxmlformats.org/officeDocument/2006/relationships/slideLayout" Target="../slideLayouts/slideLayout11.xml"/><Relationship Id="rId5" Type="http://schemas.openxmlformats.org/officeDocument/2006/relationships/image" Target="../media/image41.pn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6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6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8.xml"/><Relationship Id="rId1" Type="http://schemas.openxmlformats.org/officeDocument/2006/relationships/slideLayout" Target="../slideLayouts/slideLayout11.xml"/><Relationship Id="rId5" Type="http://schemas.openxmlformats.org/officeDocument/2006/relationships/image" Target="../media/image103.png"/><Relationship Id="rId4" Type="http://schemas.openxmlformats.org/officeDocument/2006/relationships/hyperlink" Target="https://artsandculture.google.com/experiment/odd-one-out/wAHNn4JsVTFOiw?hl=fr" TargetMode="External"/></Relationships>
</file>

<file path=ppt/slides/_rels/slide6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69.xml"/><Relationship Id="rId1" Type="http://schemas.openxmlformats.org/officeDocument/2006/relationships/slideLayout" Target="../slideLayouts/slideLayout11.xml"/><Relationship Id="rId6" Type="http://schemas.openxmlformats.org/officeDocument/2006/relationships/image" Target="../media/image104.png"/><Relationship Id="rId5" Type="http://schemas.openxmlformats.org/officeDocument/2006/relationships/image" Target="../media/image94.png"/><Relationship Id="rId4" Type="http://schemas.openxmlformats.org/officeDocument/2006/relationships/image" Target="../media/image82.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7"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11.xml"/><Relationship Id="rId6" Type="http://schemas.openxmlformats.org/officeDocument/2006/relationships/image" Target="../media/image9.png"/><Relationship Id="rId5" Type="http://schemas.openxmlformats.org/officeDocument/2006/relationships/image" Target="../media/image17.jpg"/><Relationship Id="rId4" Type="http://schemas.openxmlformats.org/officeDocument/2006/relationships/hyperlink" Target="http://www.youtube.com/watch?v=J6HeLukE-nY" TargetMode="Externa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1.xml"/></Relationships>
</file>

<file path=ppt/slides/_rels/slide7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3.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4.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4.xml"/><Relationship Id="rId1" Type="http://schemas.openxmlformats.org/officeDocument/2006/relationships/slideLayout" Target="../slideLayouts/slideLayout11.xml"/><Relationship Id="rId5" Type="http://schemas.openxmlformats.org/officeDocument/2006/relationships/hyperlink" Target="https://creativecommons.org/licenses/by-nc-nd/4.0/deed.fr" TargetMode="External"/><Relationship Id="rId4" Type="http://schemas.openxmlformats.org/officeDocument/2006/relationships/image" Target="../media/image106.png"/></Relationships>
</file>

<file path=ppt/slides/_rels/slide75.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5.xml"/><Relationship Id="rId1" Type="http://schemas.openxmlformats.org/officeDocument/2006/relationships/slideLayout" Target="../slideLayouts/slideLayout11.xml"/><Relationship Id="rId5" Type="http://schemas.openxmlformats.org/officeDocument/2006/relationships/hyperlink" Target="https://creativecommons.org/licenses/by-nc-nd/4.0/deed.fr" TargetMode="External"/><Relationship Id="rId4" Type="http://schemas.openxmlformats.org/officeDocument/2006/relationships/image" Target="../media/image106.png"/></Relationships>
</file>

<file path=ppt/slides/_rels/slide76.xml.rels><?xml version="1.0" encoding="UTF-8" standalone="yes"?>
<Relationships xmlns="http://schemas.openxmlformats.org/package/2006/relationships"><Relationship Id="rId3" Type="http://schemas.openxmlformats.org/officeDocument/2006/relationships/image" Target="../media/image105.png"/><Relationship Id="rId2" Type="http://schemas.openxmlformats.org/officeDocument/2006/relationships/notesSlide" Target="../notesSlides/notesSlide76.xml"/><Relationship Id="rId1" Type="http://schemas.openxmlformats.org/officeDocument/2006/relationships/slideLayout" Target="../slideLayouts/slideLayout11.xml"/><Relationship Id="rId5" Type="http://schemas.openxmlformats.org/officeDocument/2006/relationships/hyperlink" Target="https://creativecommons.org/licenses/by-nc-nd/4.0/deed.fr" TargetMode="External"/><Relationship Id="rId4" Type="http://schemas.openxmlformats.org/officeDocument/2006/relationships/image" Target="../media/image106.png"/></Relationships>
</file>

<file path=ppt/slides/_rels/slide7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7.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8.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7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9.xml"/><Relationship Id="rId1" Type="http://schemas.openxmlformats.org/officeDocument/2006/relationships/slideLayout" Target="../slideLayouts/slideLayout11.xml"/><Relationship Id="rId5" Type="http://schemas.openxmlformats.org/officeDocument/2006/relationships/image" Target="../media/image87.png"/><Relationship Id="rId4" Type="http://schemas.openxmlformats.org/officeDocument/2006/relationships/image" Target="../media/image107.png"/></Relationships>
</file>

<file path=ppt/slides/_rels/slide8.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jpg"/><Relationship Id="rId2" Type="http://schemas.openxmlformats.org/officeDocument/2006/relationships/notesSlide" Target="../notesSlides/notesSlide8.xml"/><Relationship Id="rId1" Type="http://schemas.openxmlformats.org/officeDocument/2006/relationships/slideLayout" Target="../slideLayouts/slideLayout11.xml"/><Relationship Id="rId6" Type="http://schemas.openxmlformats.org/officeDocument/2006/relationships/image" Target="../media/image21.jpg"/><Relationship Id="rId5" Type="http://schemas.openxmlformats.org/officeDocument/2006/relationships/image" Target="../media/image20.jpg"/><Relationship Id="rId10" Type="http://schemas.openxmlformats.org/officeDocument/2006/relationships/image" Target="../media/image9.png"/><Relationship Id="rId4" Type="http://schemas.openxmlformats.org/officeDocument/2006/relationships/image" Target="../media/image19.jpg"/><Relationship Id="rId9" Type="http://schemas.openxmlformats.org/officeDocument/2006/relationships/image" Target="../media/image24.png"/></Relationships>
</file>

<file path=ppt/slides/_rels/slide8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0.xml"/><Relationship Id="rId1" Type="http://schemas.openxmlformats.org/officeDocument/2006/relationships/slideLayout" Target="../slideLayouts/slideLayout11.xml"/></Relationships>
</file>

<file path=ppt/slides/_rels/slide81.xml.rels><?xml version="1.0" encoding="UTF-8" standalone="yes"?>
<Relationships xmlns="http://schemas.openxmlformats.org/package/2006/relationships"><Relationship Id="rId3" Type="http://schemas.openxmlformats.org/officeDocument/2006/relationships/image" Target="../media/image108.png"/><Relationship Id="rId2" Type="http://schemas.openxmlformats.org/officeDocument/2006/relationships/notesSlide" Target="../notesSlides/notesSlide81.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1.xml"/></Relationships>
</file>

<file path=ppt/slides/_rels/slide83.xml.rels><?xml version="1.0" encoding="UTF-8" standalone="yes"?>
<Relationships xmlns="http://schemas.openxmlformats.org/package/2006/relationships"><Relationship Id="rId3" Type="http://schemas.openxmlformats.org/officeDocument/2006/relationships/hyperlink" Target="https://docs.google.com/presentation/d/1IsNCq6_Q45YyR7D_pLtuqzYobY6wXUagP05c5_dz-7E/edit#slide=id.g27c612d77b5_1_7" TargetMode="External"/><Relationship Id="rId2" Type="http://schemas.openxmlformats.org/officeDocument/2006/relationships/notesSlide" Target="../notesSlides/notesSlide83.xml"/><Relationship Id="rId1" Type="http://schemas.openxmlformats.org/officeDocument/2006/relationships/slideLayout" Target="../slideLayouts/slideLayout11.xml"/><Relationship Id="rId5" Type="http://schemas.openxmlformats.org/officeDocument/2006/relationships/image" Target="../media/image9.png"/><Relationship Id="rId4" Type="http://schemas.openxmlformats.org/officeDocument/2006/relationships/image" Target="../media/image15.png"/></Relationships>
</file>

<file path=ppt/slides/_rels/slide84.xml.rels><?xml version="1.0" encoding="UTF-8" standalone="yes"?>
<Relationships xmlns="http://schemas.openxmlformats.org/package/2006/relationships"><Relationship Id="rId8" Type="http://schemas.openxmlformats.org/officeDocument/2006/relationships/image" Target="../media/image112.png"/><Relationship Id="rId3" Type="http://schemas.openxmlformats.org/officeDocument/2006/relationships/image" Target="../media/image15.png"/><Relationship Id="rId7" Type="http://schemas.openxmlformats.org/officeDocument/2006/relationships/image" Target="../media/image111.png"/><Relationship Id="rId2" Type="http://schemas.openxmlformats.org/officeDocument/2006/relationships/notesSlide" Target="../notesSlides/notesSlide84.xml"/><Relationship Id="rId1" Type="http://schemas.openxmlformats.org/officeDocument/2006/relationships/slideLayout" Target="../slideLayouts/slideLayout11.xml"/><Relationship Id="rId6" Type="http://schemas.openxmlformats.org/officeDocument/2006/relationships/image" Target="../media/image110.png"/><Relationship Id="rId5" Type="http://schemas.openxmlformats.org/officeDocument/2006/relationships/image" Target="../media/image109.png"/><Relationship Id="rId4" Type="http://schemas.openxmlformats.org/officeDocument/2006/relationships/image" Target="../media/image9.png"/><Relationship Id="rId9" Type="http://schemas.openxmlformats.org/officeDocument/2006/relationships/hyperlink" Target="https://docs.google.com/presentation/d/1IsNCq6_Q45YyR7D_pLtuqzYobY6wXUagP05c5_dz-7E/edit#slide=id.g27c612d77b5_1_7" TargetMode="External"/></Relationships>
</file>

<file path=ppt/slides/_rels/slide8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5.xml"/><Relationship Id="rId1" Type="http://schemas.openxmlformats.org/officeDocument/2006/relationships/slideLayout" Target="../slideLayouts/slideLayout11.xml"/></Relationships>
</file>

<file path=ppt/slides/_rels/slide8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6.xml"/><Relationship Id="rId1" Type="http://schemas.openxmlformats.org/officeDocument/2006/relationships/slideLayout" Target="../slideLayouts/slideLayout11.xml"/><Relationship Id="rId5" Type="http://schemas.openxmlformats.org/officeDocument/2006/relationships/image" Target="../media/image113.jpg"/><Relationship Id="rId4" Type="http://schemas.openxmlformats.org/officeDocument/2006/relationships/hyperlink" Target="http://www.youtube.com/watch?v=DcvtwlM1aIE" TargetMode="External"/></Relationships>
</file>

<file path=ppt/slides/_rels/slide8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7.xml"/><Relationship Id="rId1" Type="http://schemas.openxmlformats.org/officeDocument/2006/relationships/slideLayout" Target="../slideLayouts/slideLayout11.xml"/></Relationships>
</file>

<file path=ppt/slides/_rels/slide8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8.xml"/><Relationship Id="rId1" Type="http://schemas.openxmlformats.org/officeDocument/2006/relationships/slideLayout" Target="../slideLayouts/slideLayout11.xml"/><Relationship Id="rId5" Type="http://schemas.openxmlformats.org/officeDocument/2006/relationships/image" Target="../media/image114.jpg"/><Relationship Id="rId4" Type="http://schemas.openxmlformats.org/officeDocument/2006/relationships/hyperlink" Target="http://www.youtube.com/watch?v=1gQJUjgCqrU" TargetMode="External"/></Relationships>
</file>

<file path=ppt/slides/_rels/slide8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9.xml"/><Relationship Id="rId1" Type="http://schemas.openxmlformats.org/officeDocument/2006/relationships/slideLayout" Target="../slideLayouts/slideLayout11.xml"/><Relationship Id="rId4" Type="http://schemas.openxmlformats.org/officeDocument/2006/relationships/image" Target="../media/image115.png"/></Relationships>
</file>

<file path=ppt/slides/_rels/slide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9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90.xml"/><Relationship Id="rId1" Type="http://schemas.openxmlformats.org/officeDocument/2006/relationships/slideLayout" Target="../slideLayouts/slideLayout11.xml"/><Relationship Id="rId4" Type="http://schemas.openxmlformats.org/officeDocument/2006/relationships/image" Target="../media/image9.png"/></Relationships>
</file>

<file path=ppt/slides/_rels/slide9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1.xml"/><Relationship Id="rId1" Type="http://schemas.openxmlformats.org/officeDocument/2006/relationships/slideLayout" Target="../slideLayouts/slideLayout11.xml"/><Relationship Id="rId6" Type="http://schemas.openxmlformats.org/officeDocument/2006/relationships/image" Target="../media/image41.png"/><Relationship Id="rId5" Type="http://schemas.openxmlformats.org/officeDocument/2006/relationships/image" Target="../media/image116.png"/><Relationship Id="rId4" Type="http://schemas.openxmlformats.org/officeDocument/2006/relationships/hyperlink" Target="https://enclasse.telequebec.tv/contenu/Ep07-IA-et-ethique/20105" TargetMode="Externa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11.xml"/></Relationships>
</file>

<file path=ppt/slides/_rels/slide93.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notesSlide" Target="../notesSlides/notesSlide93.xml"/><Relationship Id="rId1" Type="http://schemas.openxmlformats.org/officeDocument/2006/relationships/slideLayout" Target="../slideLayouts/slideLayout11.xml"/><Relationship Id="rId4" Type="http://schemas.openxmlformats.org/officeDocument/2006/relationships/image" Target="../media/image118.png"/></Relationships>
</file>

<file path=ppt/slides/_rels/slide9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2"/>
        <p:cNvGrpSpPr/>
        <p:nvPr/>
      </p:nvGrpSpPr>
      <p:grpSpPr>
        <a:xfrm>
          <a:off x="0" y="0"/>
          <a:ext cx="0" cy="0"/>
          <a:chOff x="0" y="0"/>
          <a:chExt cx="0" cy="0"/>
        </a:xfrm>
      </p:grpSpPr>
      <p:sp>
        <p:nvSpPr>
          <p:cNvPr id="53" name="Google Shape;53;p13"/>
          <p:cNvSpPr/>
          <p:nvPr/>
        </p:nvSpPr>
        <p:spPr>
          <a:xfrm>
            <a:off x="-17925" y="3446650"/>
            <a:ext cx="9171000" cy="1697100"/>
          </a:xfrm>
          <a:prstGeom prst="rect">
            <a:avLst/>
          </a:prstGeom>
          <a:solidFill>
            <a:srgbClr val="C9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54" name="Google Shape;54;p13"/>
          <p:cNvPicPr preferRelativeResize="0"/>
          <p:nvPr/>
        </p:nvPicPr>
        <p:blipFill rotWithShape="1">
          <a:blip r:embed="rId3">
            <a:alphaModFix/>
          </a:blip>
          <a:srcRect r="71354"/>
          <a:stretch/>
        </p:blipFill>
        <p:spPr>
          <a:xfrm>
            <a:off x="7274375" y="4353237"/>
            <a:ext cx="755683" cy="776275"/>
          </a:xfrm>
          <a:prstGeom prst="rect">
            <a:avLst/>
          </a:prstGeom>
          <a:noFill/>
          <a:ln>
            <a:noFill/>
          </a:ln>
        </p:spPr>
      </p:pic>
      <p:sp>
        <p:nvSpPr>
          <p:cNvPr id="55" name="Google Shape;55;p13"/>
          <p:cNvSpPr txBox="1"/>
          <p:nvPr/>
        </p:nvSpPr>
        <p:spPr>
          <a:xfrm>
            <a:off x="3157275" y="3257350"/>
            <a:ext cx="27822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a:latin typeface="Figtree ExtraBold"/>
                <a:ea typeface="Figtree ExtraBold"/>
                <a:cs typeface="Figtree ExtraBold"/>
                <a:sym typeface="Figtree ExtraBold"/>
              </a:rPr>
              <a:t>UNE COLLABORATION ENTRE </a:t>
            </a:r>
            <a:endParaRPr>
              <a:latin typeface="Figtree ExtraBold"/>
              <a:ea typeface="Figtree ExtraBold"/>
              <a:cs typeface="Figtree ExtraBold"/>
              <a:sym typeface="Figtree ExtraBold"/>
            </a:endParaRPr>
          </a:p>
        </p:txBody>
      </p:sp>
      <p:pic>
        <p:nvPicPr>
          <p:cNvPr id="56" name="Google Shape;56;p13"/>
          <p:cNvPicPr preferRelativeResize="0"/>
          <p:nvPr/>
        </p:nvPicPr>
        <p:blipFill rotWithShape="1">
          <a:blip r:embed="rId4">
            <a:alphaModFix/>
          </a:blip>
          <a:srcRect t="6697" b="6654"/>
          <a:stretch/>
        </p:blipFill>
        <p:spPr>
          <a:xfrm>
            <a:off x="4307875" y="4405075"/>
            <a:ext cx="481000" cy="672575"/>
          </a:xfrm>
          <a:prstGeom prst="rect">
            <a:avLst/>
          </a:prstGeom>
          <a:noFill/>
          <a:ln>
            <a:noFill/>
          </a:ln>
        </p:spPr>
      </p:pic>
      <p:sp>
        <p:nvSpPr>
          <p:cNvPr id="57" name="Google Shape;57;p13"/>
          <p:cNvSpPr txBox="1"/>
          <p:nvPr/>
        </p:nvSpPr>
        <p:spPr>
          <a:xfrm>
            <a:off x="333050" y="3881863"/>
            <a:ext cx="2569500" cy="354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100">
                <a:latin typeface="Open Sans"/>
                <a:ea typeface="Open Sans"/>
                <a:cs typeface="Open Sans"/>
                <a:sym typeface="Open Sans"/>
              </a:rPr>
              <a:t>Simon Duguay, enseignant au</a:t>
            </a:r>
            <a:endParaRPr sz="1100">
              <a:latin typeface="Open Sans"/>
              <a:ea typeface="Open Sans"/>
              <a:cs typeface="Open Sans"/>
              <a:sym typeface="Open Sans"/>
            </a:endParaRPr>
          </a:p>
        </p:txBody>
      </p:sp>
      <p:sp>
        <p:nvSpPr>
          <p:cNvPr id="58" name="Google Shape;58;p13"/>
          <p:cNvSpPr txBox="1"/>
          <p:nvPr/>
        </p:nvSpPr>
        <p:spPr>
          <a:xfrm>
            <a:off x="3263625" y="3797125"/>
            <a:ext cx="25695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1100">
                <a:latin typeface="Open Sans"/>
                <a:ea typeface="Open Sans"/>
                <a:cs typeface="Open Sans"/>
                <a:sym typeface="Open Sans"/>
              </a:rPr>
              <a:t>Le service national du RÉCIT dans le domaine du développement de la personne</a:t>
            </a:r>
            <a:endParaRPr sz="1100">
              <a:latin typeface="Open Sans"/>
              <a:ea typeface="Open Sans"/>
              <a:cs typeface="Open Sans"/>
              <a:sym typeface="Open Sans"/>
            </a:endParaRPr>
          </a:p>
        </p:txBody>
      </p:sp>
      <p:sp>
        <p:nvSpPr>
          <p:cNvPr id="59" name="Google Shape;59;p13"/>
          <p:cNvSpPr txBox="1"/>
          <p:nvPr/>
        </p:nvSpPr>
        <p:spPr>
          <a:xfrm>
            <a:off x="6367463" y="3797125"/>
            <a:ext cx="2569500" cy="692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1100">
                <a:latin typeface="Open Sans"/>
                <a:ea typeface="Open Sans"/>
                <a:cs typeface="Open Sans"/>
                <a:sym typeface="Open Sans"/>
              </a:rPr>
              <a:t>L’observatoire international sur les impacts sociétaux de l’IA et du numérique</a:t>
            </a:r>
            <a:endParaRPr sz="1100">
              <a:latin typeface="Open Sans"/>
              <a:ea typeface="Open Sans"/>
              <a:cs typeface="Open Sans"/>
              <a:sym typeface="Open Sans"/>
            </a:endParaRPr>
          </a:p>
        </p:txBody>
      </p:sp>
      <p:pic>
        <p:nvPicPr>
          <p:cNvPr id="60" name="Google Shape;60;p13"/>
          <p:cNvPicPr preferRelativeResize="0"/>
          <p:nvPr/>
        </p:nvPicPr>
        <p:blipFill rotWithShape="1">
          <a:blip r:embed="rId5">
            <a:alphaModFix/>
          </a:blip>
          <a:srcRect t="20151" b="20157"/>
          <a:stretch/>
        </p:blipFill>
        <p:spPr>
          <a:xfrm>
            <a:off x="405800" y="4220388"/>
            <a:ext cx="2003251" cy="672575"/>
          </a:xfrm>
          <a:prstGeom prst="rect">
            <a:avLst/>
          </a:prstGeom>
          <a:noFill/>
          <a:ln>
            <a:noFill/>
          </a:ln>
        </p:spPr>
      </p:pic>
      <p:pic>
        <p:nvPicPr>
          <p:cNvPr id="61" name="Google Shape;61;p13"/>
          <p:cNvPicPr preferRelativeResize="0"/>
          <p:nvPr/>
        </p:nvPicPr>
        <p:blipFill rotWithShape="1">
          <a:blip r:embed="rId6">
            <a:alphaModFix/>
          </a:blip>
          <a:srcRect t="34683" b="34769"/>
          <a:stretch/>
        </p:blipFill>
        <p:spPr>
          <a:xfrm>
            <a:off x="544250" y="562625"/>
            <a:ext cx="8149867" cy="2121073"/>
          </a:xfrm>
          <a:prstGeom prst="rect">
            <a:avLst/>
          </a:prstGeom>
          <a:noFill/>
          <a:ln>
            <a:noFill/>
          </a:ln>
        </p:spPr>
      </p:pic>
      <p:cxnSp>
        <p:nvCxnSpPr>
          <p:cNvPr id="62" name="Google Shape;62;p13"/>
          <p:cNvCxnSpPr>
            <a:endCxn id="55" idx="1"/>
          </p:cNvCxnSpPr>
          <p:nvPr/>
        </p:nvCxnSpPr>
        <p:spPr>
          <a:xfrm>
            <a:off x="-17925" y="3446650"/>
            <a:ext cx="3175200" cy="10800"/>
          </a:xfrm>
          <a:prstGeom prst="straightConnector1">
            <a:avLst/>
          </a:prstGeom>
          <a:noFill/>
          <a:ln w="28575" cap="flat" cmpd="sng">
            <a:solidFill>
              <a:srgbClr val="000000"/>
            </a:solidFill>
            <a:prstDash val="solid"/>
            <a:round/>
            <a:headEnd type="none" w="med" len="med"/>
            <a:tailEnd type="oval" w="med" len="med"/>
          </a:ln>
        </p:spPr>
      </p:cxnSp>
      <p:cxnSp>
        <p:nvCxnSpPr>
          <p:cNvPr id="63" name="Google Shape;63;p13"/>
          <p:cNvCxnSpPr/>
          <p:nvPr/>
        </p:nvCxnSpPr>
        <p:spPr>
          <a:xfrm rot="10800000">
            <a:off x="5895275" y="3452600"/>
            <a:ext cx="3310800" cy="3000"/>
          </a:xfrm>
          <a:prstGeom prst="straightConnector1">
            <a:avLst/>
          </a:prstGeom>
          <a:noFill/>
          <a:ln w="28575" cap="flat" cmpd="sng">
            <a:solidFill>
              <a:srgbClr val="000000"/>
            </a:solidFill>
            <a:prstDash val="solid"/>
            <a:round/>
            <a:headEnd type="none" w="med" len="med"/>
            <a:tailEnd type="oval" w="med" len="med"/>
          </a:ln>
        </p:spPr>
      </p:cxnSp>
      <p:sp>
        <p:nvSpPr>
          <p:cNvPr id="64" name="Google Shape;64;p13"/>
          <p:cNvSpPr/>
          <p:nvPr/>
        </p:nvSpPr>
        <p:spPr>
          <a:xfrm>
            <a:off x="2635453" y="4098502"/>
            <a:ext cx="481000" cy="481000"/>
          </a:xfrm>
          <a:prstGeom prst="rect">
            <a:avLst/>
          </a:prstGeom>
        </p:spPr>
        <p:txBody>
          <a:bodyPr>
            <a:prstTxWarp prst="textPlain">
              <a:avLst/>
            </a:prstTxWarp>
          </a:bodyPr>
          <a:lstStyle/>
          <a:p>
            <a:pPr lvl="0" algn="ctr"/>
            <a:r>
              <a:rPr b="0" i="0">
                <a:ln>
                  <a:noFill/>
                </a:ln>
                <a:solidFill>
                  <a:srgbClr val="9FC9E0"/>
                </a:solidFill>
                <a:latin typeface="Arial"/>
              </a:rPr>
              <a:t>+</a:t>
            </a:r>
          </a:p>
        </p:txBody>
      </p:sp>
      <p:sp>
        <p:nvSpPr>
          <p:cNvPr id="65" name="Google Shape;65;p13"/>
          <p:cNvSpPr/>
          <p:nvPr/>
        </p:nvSpPr>
        <p:spPr>
          <a:xfrm>
            <a:off x="5859803" y="4098502"/>
            <a:ext cx="481000" cy="481000"/>
          </a:xfrm>
          <a:prstGeom prst="rect">
            <a:avLst/>
          </a:prstGeom>
        </p:spPr>
        <p:txBody>
          <a:bodyPr>
            <a:prstTxWarp prst="textPlain">
              <a:avLst/>
            </a:prstTxWarp>
          </a:bodyPr>
          <a:lstStyle/>
          <a:p>
            <a:pPr lvl="0" algn="ctr"/>
            <a:r>
              <a:rPr b="0" i="0">
                <a:ln>
                  <a:noFill/>
                </a:ln>
                <a:solidFill>
                  <a:srgbClr val="9FC9E0"/>
                </a:solidFill>
                <a:latin typeface="Arial"/>
              </a:rPr>
              <a:t>+</a:t>
            </a:r>
          </a:p>
        </p:txBody>
      </p:sp>
      <p:sp>
        <p:nvSpPr>
          <p:cNvPr id="66" name="Google Shape;66;p13"/>
          <p:cNvSpPr/>
          <p:nvPr/>
        </p:nvSpPr>
        <p:spPr>
          <a:xfrm>
            <a:off x="1314525" y="777500"/>
            <a:ext cx="289800" cy="2898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67" name="Google Shape;67;p13"/>
          <p:cNvSpPr/>
          <p:nvPr/>
        </p:nvSpPr>
        <p:spPr>
          <a:xfrm>
            <a:off x="7981525" y="1741500"/>
            <a:ext cx="289800" cy="2898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22"/>
          <p:cNvSpPr txBox="1">
            <a:spLocks noGrp="1"/>
          </p:cNvSpPr>
          <p:nvPr>
            <p:ph type="body" idx="1"/>
          </p:nvPr>
        </p:nvSpPr>
        <p:spPr>
          <a:xfrm>
            <a:off x="800875" y="1152475"/>
            <a:ext cx="7227900" cy="37845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Clr>
                <a:srgbClr val="FFFFFF"/>
              </a:buClr>
              <a:buSzPts val="1800"/>
              <a:buChar char="-"/>
            </a:pPr>
            <a:r>
              <a:rPr lang="fr-CA" sz="1800">
                <a:solidFill>
                  <a:srgbClr val="FFFFFF"/>
                </a:solidFill>
              </a:rPr>
              <a:t>Comme nous l’avons vu plus tôt, il y a deux sortes d’IA</a:t>
            </a:r>
            <a:endParaRPr sz="1800">
              <a:solidFill>
                <a:srgbClr val="FFFFFF"/>
              </a:solidFill>
            </a:endParaRPr>
          </a:p>
          <a:p>
            <a:pPr marL="457200" lvl="0" indent="0" algn="l" rtl="0">
              <a:spcBef>
                <a:spcPts val="0"/>
              </a:spcBef>
              <a:spcAft>
                <a:spcPts val="0"/>
              </a:spcAft>
              <a:buNone/>
            </a:pPr>
            <a:r>
              <a:rPr lang="fr-CA" sz="1800">
                <a:solidFill>
                  <a:srgbClr val="FFFFFF"/>
                </a:solidFill>
              </a:rPr>
              <a:t>1. IA simple (Snapchat, Youtube, Alexa, Google, etc)</a:t>
            </a:r>
            <a:endParaRPr sz="1800">
              <a:solidFill>
                <a:srgbClr val="FFFFFF"/>
              </a:solidFill>
            </a:endParaRPr>
          </a:p>
          <a:p>
            <a:pPr marL="457200" lvl="0" indent="0" algn="l" rtl="0">
              <a:spcBef>
                <a:spcPts val="0"/>
              </a:spcBef>
              <a:spcAft>
                <a:spcPts val="0"/>
              </a:spcAft>
              <a:buNone/>
            </a:pPr>
            <a:r>
              <a:rPr lang="fr-CA" sz="1800">
                <a:solidFill>
                  <a:srgbClr val="FFFFFF"/>
                </a:solidFill>
              </a:rPr>
              <a:t>2. IA générative (ChatGPT, DeepL, Canva Magique, etc)</a:t>
            </a:r>
            <a:endParaRPr sz="1800">
              <a:solidFill>
                <a:srgbClr val="FFFFFF"/>
              </a:solidFill>
            </a:endParaRPr>
          </a:p>
          <a:p>
            <a:pPr marL="457200" lvl="0" indent="0" algn="l" rtl="0">
              <a:spcBef>
                <a:spcPts val="0"/>
              </a:spcBef>
              <a:spcAft>
                <a:spcPts val="0"/>
              </a:spcAft>
              <a:buNone/>
            </a:pPr>
            <a:endParaRPr sz="1800">
              <a:solidFill>
                <a:srgbClr val="FFFFFF"/>
              </a:solidFill>
            </a:endParaRPr>
          </a:p>
          <a:p>
            <a:pPr marL="914400" lvl="0" indent="0" algn="l" rtl="0">
              <a:spcBef>
                <a:spcPts val="0"/>
              </a:spcBef>
              <a:spcAft>
                <a:spcPts val="0"/>
              </a:spcAft>
              <a:buNone/>
            </a:pPr>
            <a:r>
              <a:rPr lang="fr-CA" sz="1800" u="sng"/>
              <a:t>Comment programmer une IA ?</a:t>
            </a:r>
            <a:endParaRPr sz="1800" u="sng"/>
          </a:p>
          <a:p>
            <a:pPr marL="457200" lvl="0" indent="-342900" algn="l" rtl="0">
              <a:spcBef>
                <a:spcPts val="0"/>
              </a:spcBef>
              <a:spcAft>
                <a:spcPts val="0"/>
              </a:spcAft>
              <a:buClr>
                <a:srgbClr val="FFFFFF"/>
              </a:buClr>
              <a:buSzPts val="1800"/>
              <a:buChar char="-"/>
            </a:pPr>
            <a:r>
              <a:rPr lang="fr-CA" sz="1800">
                <a:solidFill>
                  <a:srgbClr val="FFFFFF"/>
                </a:solidFill>
              </a:rPr>
              <a:t>On programme la base de l’IA en lui envoyant des données</a:t>
            </a:r>
            <a:endParaRPr sz="1800">
              <a:solidFill>
                <a:srgbClr val="FFFFFF"/>
              </a:solidFill>
            </a:endParaRPr>
          </a:p>
          <a:p>
            <a:pPr marL="457200" lvl="0" indent="-342900" algn="l" rtl="0">
              <a:spcBef>
                <a:spcPts val="0"/>
              </a:spcBef>
              <a:spcAft>
                <a:spcPts val="0"/>
              </a:spcAft>
              <a:buClr>
                <a:srgbClr val="FFFFFF"/>
              </a:buClr>
              <a:buSzPts val="1800"/>
              <a:buChar char="-"/>
            </a:pPr>
            <a:r>
              <a:rPr lang="fr-CA" sz="1800">
                <a:solidFill>
                  <a:srgbClr val="FFFFFF"/>
                </a:solidFill>
              </a:rPr>
              <a:t>On entraîne l’IA</a:t>
            </a:r>
            <a:endParaRPr sz="1800">
              <a:solidFill>
                <a:srgbClr val="FFFFFF"/>
              </a:solidFill>
            </a:endParaRPr>
          </a:p>
          <a:p>
            <a:pPr marL="457200" lvl="0" indent="-342900" algn="l" rtl="0">
              <a:spcBef>
                <a:spcPts val="0"/>
              </a:spcBef>
              <a:spcAft>
                <a:spcPts val="0"/>
              </a:spcAft>
              <a:buClr>
                <a:srgbClr val="FFFFFF"/>
              </a:buClr>
              <a:buSzPts val="1800"/>
              <a:buChar char="-"/>
            </a:pPr>
            <a:r>
              <a:rPr lang="fr-CA" sz="1800">
                <a:solidFill>
                  <a:srgbClr val="FFFFFF"/>
                </a:solidFill>
              </a:rPr>
              <a:t>On l’améliore</a:t>
            </a:r>
            <a:endParaRPr sz="1800">
              <a:solidFill>
                <a:srgbClr val="FFFFFF"/>
              </a:solidFill>
            </a:endParaRPr>
          </a:p>
          <a:p>
            <a:pPr marL="0" lvl="0" indent="0" algn="l" rtl="0">
              <a:spcBef>
                <a:spcPts val="0"/>
              </a:spcBef>
              <a:spcAft>
                <a:spcPts val="0"/>
              </a:spcAft>
              <a:buNone/>
            </a:pPr>
            <a:endParaRPr sz="1800"/>
          </a:p>
          <a:p>
            <a:pPr marL="0" lvl="0" indent="0" algn="l" rtl="0">
              <a:spcBef>
                <a:spcPts val="0"/>
              </a:spcBef>
              <a:spcAft>
                <a:spcPts val="0"/>
              </a:spcAft>
              <a:buNone/>
            </a:pPr>
            <a:r>
              <a:rPr lang="fr-CA" sz="1800"/>
              <a:t>L’IA a besoin de BEAUCOUP de données</a:t>
            </a:r>
            <a:endParaRPr sz="1800"/>
          </a:p>
          <a:p>
            <a:pPr marL="0" lvl="0" indent="0" algn="l" rtl="0">
              <a:spcBef>
                <a:spcPts val="0"/>
              </a:spcBef>
              <a:spcAft>
                <a:spcPts val="0"/>
              </a:spcAft>
              <a:buNone/>
            </a:pPr>
            <a:r>
              <a:rPr lang="fr-CA" sz="1800"/>
              <a:t>Pour s’entraîner ChatGPT, les programmeurs ont eu besoin de 2000 milliards de mots, soit 20 millions de livres de 400 pages</a:t>
            </a:r>
            <a:endParaRPr sz="1800"/>
          </a:p>
        </p:txBody>
      </p:sp>
      <p:sp>
        <p:nvSpPr>
          <p:cNvPr id="220" name="Google Shape;220;p22"/>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A"/>
              <a:t>Comment fonctionne l’IA ?</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pic>
        <p:nvPicPr>
          <p:cNvPr id="225" name="Google Shape;225;p23"/>
          <p:cNvPicPr preferRelativeResize="0"/>
          <p:nvPr/>
        </p:nvPicPr>
        <p:blipFill>
          <a:blip r:embed="rId3">
            <a:alphaModFix/>
          </a:blip>
          <a:stretch>
            <a:fillRect/>
          </a:stretch>
        </p:blipFill>
        <p:spPr>
          <a:xfrm>
            <a:off x="164150" y="673925"/>
            <a:ext cx="3795650" cy="3795650"/>
          </a:xfrm>
          <a:prstGeom prst="rect">
            <a:avLst/>
          </a:prstGeom>
          <a:noFill/>
          <a:ln>
            <a:noFill/>
          </a:ln>
        </p:spPr>
      </p:pic>
      <p:pic>
        <p:nvPicPr>
          <p:cNvPr id="226" name="Google Shape;226;p23"/>
          <p:cNvPicPr preferRelativeResize="0"/>
          <p:nvPr/>
        </p:nvPicPr>
        <p:blipFill>
          <a:blip r:embed="rId4">
            <a:alphaModFix/>
          </a:blip>
          <a:stretch>
            <a:fillRect/>
          </a:stretch>
        </p:blipFill>
        <p:spPr>
          <a:xfrm>
            <a:off x="4170900" y="1502875"/>
            <a:ext cx="4879400" cy="24518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0"/>
        <p:cNvGrpSpPr/>
        <p:nvPr/>
      </p:nvGrpSpPr>
      <p:grpSpPr>
        <a:xfrm>
          <a:off x="0" y="0"/>
          <a:ext cx="0" cy="0"/>
          <a:chOff x="0" y="0"/>
          <a:chExt cx="0" cy="0"/>
        </a:xfrm>
      </p:grpSpPr>
      <p:pic>
        <p:nvPicPr>
          <p:cNvPr id="231" name="Google Shape;231;p24"/>
          <p:cNvPicPr preferRelativeResize="0"/>
          <p:nvPr/>
        </p:nvPicPr>
        <p:blipFill>
          <a:blip r:embed="rId3">
            <a:alphaModFix/>
          </a:blip>
          <a:stretch>
            <a:fillRect/>
          </a:stretch>
        </p:blipFill>
        <p:spPr>
          <a:xfrm>
            <a:off x="4650050" y="1232775"/>
            <a:ext cx="4493951" cy="2731912"/>
          </a:xfrm>
          <a:prstGeom prst="rect">
            <a:avLst/>
          </a:prstGeom>
          <a:noFill/>
          <a:ln>
            <a:noFill/>
          </a:ln>
        </p:spPr>
      </p:pic>
      <p:pic>
        <p:nvPicPr>
          <p:cNvPr id="232" name="Google Shape;232;p24"/>
          <p:cNvPicPr preferRelativeResize="0"/>
          <p:nvPr/>
        </p:nvPicPr>
        <p:blipFill>
          <a:blip r:embed="rId4">
            <a:alphaModFix/>
          </a:blip>
          <a:stretch>
            <a:fillRect/>
          </a:stretch>
        </p:blipFill>
        <p:spPr>
          <a:xfrm>
            <a:off x="0" y="1185775"/>
            <a:ext cx="4544875" cy="326749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36"/>
        <p:cNvGrpSpPr/>
        <p:nvPr/>
      </p:nvGrpSpPr>
      <p:grpSpPr>
        <a:xfrm>
          <a:off x="0" y="0"/>
          <a:ext cx="0" cy="0"/>
          <a:chOff x="0" y="0"/>
          <a:chExt cx="0" cy="0"/>
        </a:xfrm>
      </p:grpSpPr>
      <p:sp>
        <p:nvSpPr>
          <p:cNvPr id="237" name="Google Shape;237;p25"/>
          <p:cNvSpPr txBox="1">
            <a:spLocks noGrp="1"/>
          </p:cNvSpPr>
          <p:nvPr>
            <p:ph type="body" idx="1"/>
          </p:nvPr>
        </p:nvSpPr>
        <p:spPr>
          <a:xfrm>
            <a:off x="1115200" y="712950"/>
            <a:ext cx="6913800" cy="34560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endParaRPr sz="1800"/>
          </a:p>
          <a:p>
            <a:pPr marL="457200" lvl="0" indent="-342900" algn="l" rtl="0">
              <a:spcBef>
                <a:spcPts val="0"/>
              </a:spcBef>
              <a:spcAft>
                <a:spcPts val="0"/>
              </a:spcAft>
              <a:buClr>
                <a:srgbClr val="FFFFFF"/>
              </a:buClr>
              <a:buSzPts val="1800"/>
              <a:buChar char="-"/>
            </a:pPr>
            <a:r>
              <a:rPr lang="fr-CA" sz="1800">
                <a:solidFill>
                  <a:srgbClr val="FFFFFF"/>
                </a:solidFill>
              </a:rPr>
              <a:t>On programme les IA à l’aide d’algorithme</a:t>
            </a:r>
            <a:endParaRPr sz="1800">
              <a:solidFill>
                <a:srgbClr val="FFFFFF"/>
              </a:solidFill>
            </a:endParaRPr>
          </a:p>
        </p:txBody>
      </p:sp>
      <p:sp>
        <p:nvSpPr>
          <p:cNvPr id="238" name="Google Shape;238;p25"/>
          <p:cNvSpPr txBox="1">
            <a:spLocks noGrp="1"/>
          </p:cNvSpPr>
          <p:nvPr>
            <p:ph type="title"/>
          </p:nvPr>
        </p:nvSpPr>
        <p:spPr>
          <a:xfrm>
            <a:off x="720100" y="14025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A"/>
              <a:t>Les algorithmes</a:t>
            </a:r>
            <a:endParaRPr/>
          </a:p>
        </p:txBody>
      </p:sp>
      <p:pic>
        <p:nvPicPr>
          <p:cNvPr id="239" name="Google Shape;239;p25"/>
          <p:cNvPicPr preferRelativeResize="0"/>
          <p:nvPr/>
        </p:nvPicPr>
        <p:blipFill>
          <a:blip r:embed="rId3">
            <a:alphaModFix/>
          </a:blip>
          <a:stretch>
            <a:fillRect/>
          </a:stretch>
        </p:blipFill>
        <p:spPr>
          <a:xfrm>
            <a:off x="264713" y="1724013"/>
            <a:ext cx="2790825" cy="847725"/>
          </a:xfrm>
          <a:prstGeom prst="rect">
            <a:avLst/>
          </a:prstGeom>
          <a:noFill/>
          <a:ln>
            <a:noFill/>
          </a:ln>
        </p:spPr>
      </p:pic>
      <p:pic>
        <p:nvPicPr>
          <p:cNvPr id="240" name="Google Shape;240;p25"/>
          <p:cNvPicPr preferRelativeResize="0"/>
          <p:nvPr/>
        </p:nvPicPr>
        <p:blipFill>
          <a:blip r:embed="rId4">
            <a:alphaModFix/>
          </a:blip>
          <a:stretch>
            <a:fillRect/>
          </a:stretch>
        </p:blipFill>
        <p:spPr>
          <a:xfrm>
            <a:off x="100" y="2571757"/>
            <a:ext cx="9143999" cy="1118636"/>
          </a:xfrm>
          <a:prstGeom prst="rect">
            <a:avLst/>
          </a:prstGeom>
          <a:noFill/>
          <a:ln>
            <a:noFill/>
          </a:ln>
        </p:spPr>
      </p:pic>
      <p:pic>
        <p:nvPicPr>
          <p:cNvPr id="241" name="Google Shape;241;p25"/>
          <p:cNvPicPr preferRelativeResize="0"/>
          <p:nvPr/>
        </p:nvPicPr>
        <p:blipFill>
          <a:blip r:embed="rId5">
            <a:alphaModFix/>
          </a:blip>
          <a:stretch>
            <a:fillRect/>
          </a:stretch>
        </p:blipFill>
        <p:spPr>
          <a:xfrm>
            <a:off x="0" y="4002350"/>
            <a:ext cx="9072326" cy="849800"/>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26"/>
          <p:cNvSpPr txBox="1"/>
          <p:nvPr/>
        </p:nvSpPr>
        <p:spPr>
          <a:xfrm>
            <a:off x="712800" y="211375"/>
            <a:ext cx="30000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2100" b="1">
                <a:solidFill>
                  <a:srgbClr val="666666"/>
                </a:solidFill>
                <a:latin typeface="Proxima Nova"/>
                <a:ea typeface="Proxima Nova"/>
                <a:cs typeface="Proxima Nova"/>
                <a:sym typeface="Proxima Nova"/>
              </a:rPr>
              <a:t>On peut donc dire qu’une donnée est un ingrédient</a:t>
            </a:r>
            <a:endParaRPr/>
          </a:p>
        </p:txBody>
      </p:sp>
      <p:pic>
        <p:nvPicPr>
          <p:cNvPr id="247" name="Google Shape;247;p26"/>
          <p:cNvPicPr preferRelativeResize="0"/>
          <p:nvPr/>
        </p:nvPicPr>
        <p:blipFill>
          <a:blip r:embed="rId3">
            <a:alphaModFix/>
          </a:blip>
          <a:stretch>
            <a:fillRect/>
          </a:stretch>
        </p:blipFill>
        <p:spPr>
          <a:xfrm>
            <a:off x="273250" y="1296350"/>
            <a:ext cx="4355901" cy="3700450"/>
          </a:xfrm>
          <a:prstGeom prst="rect">
            <a:avLst/>
          </a:prstGeom>
          <a:noFill/>
          <a:ln>
            <a:noFill/>
          </a:ln>
        </p:spPr>
      </p:pic>
      <p:sp>
        <p:nvSpPr>
          <p:cNvPr id="248" name="Google Shape;248;p26"/>
          <p:cNvSpPr txBox="1"/>
          <p:nvPr/>
        </p:nvSpPr>
        <p:spPr>
          <a:xfrm>
            <a:off x="5201950" y="211375"/>
            <a:ext cx="3000000" cy="1154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2100" b="1">
                <a:solidFill>
                  <a:srgbClr val="666666"/>
                </a:solidFill>
                <a:latin typeface="Proxima Nova"/>
                <a:ea typeface="Proxima Nova"/>
                <a:cs typeface="Proxima Nova"/>
                <a:sym typeface="Proxima Nova"/>
              </a:rPr>
              <a:t>Et qu’un algorithme, c’est les étapes d’une recette </a:t>
            </a:r>
            <a:endParaRPr sz="2100" b="1">
              <a:solidFill>
                <a:srgbClr val="666666"/>
              </a:solidFill>
              <a:latin typeface="Proxima Nova"/>
              <a:ea typeface="Proxima Nova"/>
              <a:cs typeface="Proxima Nova"/>
              <a:sym typeface="Proxima Nova"/>
            </a:endParaRPr>
          </a:p>
        </p:txBody>
      </p:sp>
      <p:pic>
        <p:nvPicPr>
          <p:cNvPr id="249" name="Google Shape;249;p26"/>
          <p:cNvPicPr preferRelativeResize="0"/>
          <p:nvPr/>
        </p:nvPicPr>
        <p:blipFill>
          <a:blip r:embed="rId4">
            <a:alphaModFix/>
          </a:blip>
          <a:stretch>
            <a:fillRect/>
          </a:stretch>
        </p:blipFill>
        <p:spPr>
          <a:xfrm>
            <a:off x="4855900" y="1483650"/>
            <a:ext cx="4178250" cy="332585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27"/>
          <p:cNvSpPr txBox="1">
            <a:spLocks noGrp="1"/>
          </p:cNvSpPr>
          <p:nvPr>
            <p:ph type="body" idx="1"/>
          </p:nvPr>
        </p:nvSpPr>
        <p:spPr>
          <a:xfrm>
            <a:off x="1115100" y="1112200"/>
            <a:ext cx="6913800" cy="345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2200"/>
              <a:t>Ensemble d’opérations qui fonctionnent avec des données.</a:t>
            </a:r>
            <a:endParaRPr sz="2200"/>
          </a:p>
          <a:p>
            <a:pPr marL="0" lvl="0" indent="0" algn="l" rtl="0">
              <a:spcBef>
                <a:spcPts val="0"/>
              </a:spcBef>
              <a:spcAft>
                <a:spcPts val="0"/>
              </a:spcAft>
              <a:buNone/>
            </a:pPr>
            <a:endParaRPr sz="2200"/>
          </a:p>
          <a:p>
            <a:pPr marL="0" lvl="0" indent="0" algn="l" rtl="0">
              <a:spcBef>
                <a:spcPts val="0"/>
              </a:spcBef>
              <a:spcAft>
                <a:spcPts val="0"/>
              </a:spcAft>
              <a:buNone/>
            </a:pPr>
            <a:r>
              <a:rPr lang="fr-CA" sz="2200"/>
              <a:t>Comme une recette, le résultat devrait toujours être le même à la fin (sauf si on améliore l’algorithme entre temps)</a:t>
            </a:r>
            <a:endParaRPr sz="2200"/>
          </a:p>
          <a:p>
            <a:pPr marL="0" lvl="0" indent="0" algn="l" rtl="0">
              <a:spcBef>
                <a:spcPts val="0"/>
              </a:spcBef>
              <a:spcAft>
                <a:spcPts val="0"/>
              </a:spcAft>
              <a:buNone/>
            </a:pPr>
            <a:endParaRPr sz="2200"/>
          </a:p>
          <a:p>
            <a:pPr marL="0" lvl="0" indent="0" algn="l" rtl="0">
              <a:spcBef>
                <a:spcPts val="0"/>
              </a:spcBef>
              <a:spcAft>
                <a:spcPts val="0"/>
              </a:spcAft>
              <a:buNone/>
            </a:pPr>
            <a:r>
              <a:rPr lang="fr-CA" sz="2200"/>
              <a:t>Une des particularités de l’intelligence artificielle, c’est que certaines d’entres-elles ont été programmées avec un </a:t>
            </a:r>
            <a:r>
              <a:rPr lang="fr-CA" sz="2200">
                <a:highlight>
                  <a:srgbClr val="38761D"/>
                </a:highlight>
              </a:rPr>
              <a:t>algorithme d’apprentissage</a:t>
            </a:r>
            <a:endParaRPr sz="2200">
              <a:highlight>
                <a:srgbClr val="38761D"/>
              </a:highlight>
            </a:endParaRPr>
          </a:p>
        </p:txBody>
      </p:sp>
      <p:sp>
        <p:nvSpPr>
          <p:cNvPr id="255" name="Google Shape;255;p27"/>
          <p:cNvSpPr txBox="1">
            <a:spLocks noGrp="1"/>
          </p:cNvSpPr>
          <p:nvPr>
            <p:ph type="title"/>
          </p:nvPr>
        </p:nvSpPr>
        <p:spPr>
          <a:xfrm>
            <a:off x="720100" y="539500"/>
            <a:ext cx="7704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A"/>
              <a:t>Algorithmes et données</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59"/>
        <p:cNvGrpSpPr/>
        <p:nvPr/>
      </p:nvGrpSpPr>
      <p:grpSpPr>
        <a:xfrm>
          <a:off x="0" y="0"/>
          <a:ext cx="0" cy="0"/>
          <a:chOff x="0" y="0"/>
          <a:chExt cx="0" cy="0"/>
        </a:xfrm>
      </p:grpSpPr>
      <p:sp>
        <p:nvSpPr>
          <p:cNvPr id="260" name="Google Shape;260;p28"/>
          <p:cNvSpPr/>
          <p:nvPr/>
        </p:nvSpPr>
        <p:spPr>
          <a:xfrm>
            <a:off x="5049475" y="1535888"/>
            <a:ext cx="2975400" cy="2522100"/>
          </a:xfrm>
          <a:prstGeom prst="wedgeEllipseCallout">
            <a:avLst>
              <a:gd name="adj1" fmla="val -49913"/>
              <a:gd name="adj2" fmla="val 38354"/>
            </a:avLst>
          </a:prstGeom>
          <a:solidFill>
            <a:srgbClr val="FFFFFF"/>
          </a:solidFill>
          <a:ln w="28575"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261" name="Google Shape;261;p28"/>
          <p:cNvPicPr preferRelativeResize="0"/>
          <p:nvPr/>
        </p:nvPicPr>
        <p:blipFill rotWithShape="1">
          <a:blip r:embed="rId3">
            <a:alphaModFix/>
          </a:blip>
          <a:srcRect l="16619" t="9885" r="29014" b="8754"/>
          <a:stretch/>
        </p:blipFill>
        <p:spPr>
          <a:xfrm>
            <a:off x="1377413" y="1494101"/>
            <a:ext cx="3530726" cy="3044401"/>
          </a:xfrm>
          <a:prstGeom prst="rect">
            <a:avLst/>
          </a:prstGeom>
          <a:noFill/>
          <a:ln>
            <a:noFill/>
          </a:ln>
        </p:spPr>
      </p:pic>
      <p:pic>
        <p:nvPicPr>
          <p:cNvPr id="262" name="Google Shape;262;p28" descr="Est-ce un chat ou une mangouste ? William ou Camille ? Comment l’intelligence artificielle fait-elle pour reconnaître une personne, un animal ou un objet dans une image ? 👇&#10;&#10;Hugo Larochelle, chercheur en intelligence artificielle et responsable de l'équipe Google Brain Montréal, fabrique des « cerveaux » aux ordinateurs : des réseaux de neurones.  &#10;&#10;--- Vous avez aimé cette vidéo? Visitez le HubIA : un stage virtuel en intelligence artificielle 👉 http://bit.ly/38BxwEn&#10;&#10;Au menu: jeux, tutoriels exclusifs, réflexions éthiques et plus encore ! &#10;&#10;-~-~~-~~~-~~-~-&#10;Curium - Le magazine science, techno et société des 14 ans et plus.&#10;&#10;11 numéros par année, dans tous les bons kiosques et par abonnement.&#10;&#10;http://bit.ly/37ni9iI&#10;&#10;-~-~~-~~~-~~-~-&#10;Commandez notre numéro le plus récent ici: http://bit.ly/2RpdnM6&#10;&#10;Abonnez-vous ici: http://bit.ly/37kr4Bz&#10;&#10;-~-~~-~~~-~~-~-&#10;Suivez-nous sur les médias sociaux!&#10;&#10;INSTAGRAM:&#10;https://www.instagram.com/curium.mag/&#10;&#10;FACEBOOK:&#10;https://www.facebook.com/CuriumMag/&#10;&#10;TWITTER:&#10;https://twitter.com/curiummag" title="IA : Comment l’ordinateur « voit » ? - Le HubIA Épisode 2">
            <a:hlinkClick r:id="rId4"/>
          </p:cNvPr>
          <p:cNvPicPr preferRelativeResize="0"/>
          <p:nvPr/>
        </p:nvPicPr>
        <p:blipFill>
          <a:blip r:embed="rId5">
            <a:alphaModFix/>
          </a:blip>
          <a:stretch>
            <a:fillRect/>
          </a:stretch>
        </p:blipFill>
        <p:spPr>
          <a:xfrm>
            <a:off x="1562987" y="2159050"/>
            <a:ext cx="3010150" cy="1714500"/>
          </a:xfrm>
          <a:prstGeom prst="rect">
            <a:avLst/>
          </a:prstGeom>
          <a:noFill/>
          <a:ln>
            <a:noFill/>
          </a:ln>
        </p:spPr>
      </p:pic>
      <p:sp>
        <p:nvSpPr>
          <p:cNvPr id="263" name="Google Shape;263;p28"/>
          <p:cNvSpPr/>
          <p:nvPr/>
        </p:nvSpPr>
        <p:spPr>
          <a:xfrm>
            <a:off x="257675" y="374501"/>
            <a:ext cx="6444206" cy="613853"/>
          </a:xfrm>
          <a:prstGeom prst="rect">
            <a:avLst/>
          </a:prstGeom>
        </p:spPr>
        <p:txBody>
          <a:bodyPr>
            <a:prstTxWarp prst="textPlain">
              <a:avLst/>
            </a:prstTxWarp>
          </a:bodyPr>
          <a:lstStyle/>
          <a:p>
            <a:pPr lvl="0" algn="ctr"/>
            <a:r>
              <a:rPr b="1" i="0">
                <a:ln>
                  <a:noFill/>
                </a:ln>
                <a:solidFill>
                  <a:srgbClr val="000000"/>
                </a:solidFill>
                <a:latin typeface="Open Sans"/>
              </a:rPr>
              <a:t>POUR CRÉER UNE IA</a:t>
            </a:r>
          </a:p>
        </p:txBody>
      </p:sp>
      <p:sp>
        <p:nvSpPr>
          <p:cNvPr id="264" name="Google Shape;264;p28"/>
          <p:cNvSpPr txBox="1"/>
          <p:nvPr/>
        </p:nvSpPr>
        <p:spPr>
          <a:xfrm>
            <a:off x="5383925" y="2201200"/>
            <a:ext cx="2309700" cy="4731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CA" sz="2000" b="1">
                <a:solidFill>
                  <a:srgbClr val="050506"/>
                </a:solidFill>
                <a:latin typeface="Roboto Mono"/>
                <a:ea typeface="Roboto Mono"/>
                <a:cs typeface="Roboto Mono"/>
                <a:sym typeface="Roboto Mono"/>
              </a:rPr>
              <a:t>À retenir :</a:t>
            </a:r>
            <a:r>
              <a:rPr lang="fr-CA" sz="2000">
                <a:solidFill>
                  <a:srgbClr val="050506"/>
                </a:solidFill>
                <a:latin typeface="Roboto Mono ExtraLight"/>
                <a:ea typeface="Roboto Mono ExtraLight"/>
                <a:cs typeface="Roboto Mono ExtraLight"/>
                <a:sym typeface="Roboto Mono ExtraLight"/>
              </a:rPr>
              <a:t> </a:t>
            </a:r>
            <a:r>
              <a:rPr lang="fr-CA" sz="2000">
                <a:solidFill>
                  <a:srgbClr val="050506"/>
                </a:solidFill>
                <a:latin typeface="Roboto Mono"/>
                <a:ea typeface="Roboto Mono"/>
                <a:cs typeface="Roboto Mono"/>
                <a:sym typeface="Roboto Mono"/>
              </a:rPr>
              <a:t>l’IA a besoin de </a:t>
            </a:r>
            <a:r>
              <a:rPr lang="fr-CA" sz="2000" b="1">
                <a:solidFill>
                  <a:srgbClr val="7EB8D8"/>
                </a:solidFill>
                <a:latin typeface="Roboto Mono"/>
                <a:ea typeface="Roboto Mono"/>
                <a:cs typeface="Roboto Mono"/>
                <a:sym typeface="Roboto Mono"/>
              </a:rPr>
              <a:t>beaucoup</a:t>
            </a:r>
            <a:r>
              <a:rPr lang="fr-CA" sz="2000" b="1">
                <a:solidFill>
                  <a:srgbClr val="050506"/>
                </a:solidFill>
                <a:latin typeface="Roboto Mono"/>
                <a:ea typeface="Roboto Mono"/>
                <a:cs typeface="Roboto Mono"/>
                <a:sym typeface="Roboto Mono"/>
              </a:rPr>
              <a:t> </a:t>
            </a:r>
            <a:r>
              <a:rPr lang="fr-CA" sz="2000">
                <a:solidFill>
                  <a:srgbClr val="050506"/>
                </a:solidFill>
                <a:latin typeface="Roboto Mono"/>
                <a:ea typeface="Roboto Mono"/>
                <a:cs typeface="Roboto Mono"/>
                <a:sym typeface="Roboto Mono"/>
              </a:rPr>
              <a:t>de données.</a:t>
            </a:r>
            <a:r>
              <a:rPr lang="fr-CA" sz="1800">
                <a:solidFill>
                  <a:srgbClr val="050506"/>
                </a:solidFill>
                <a:latin typeface="Fira Sans Condensed ExtraLight"/>
                <a:ea typeface="Fira Sans Condensed ExtraLight"/>
                <a:cs typeface="Fira Sans Condensed ExtraLight"/>
                <a:sym typeface="Fira Sans Condensed ExtraLight"/>
              </a:rPr>
              <a:t> </a:t>
            </a:r>
            <a:endParaRPr sz="1800" i="0" u="none" strike="noStrike" cap="none">
              <a:solidFill>
                <a:srgbClr val="050506"/>
              </a:solidFill>
              <a:latin typeface="Fira Sans Condensed ExtraLight"/>
              <a:ea typeface="Fira Sans Condensed ExtraLight"/>
              <a:cs typeface="Fira Sans Condensed ExtraLight"/>
              <a:sym typeface="Fira Sans Condensed ExtraLight"/>
            </a:endParaRPr>
          </a:p>
        </p:txBody>
      </p:sp>
      <p:cxnSp>
        <p:nvCxnSpPr>
          <p:cNvPr id="265" name="Google Shape;265;p28"/>
          <p:cNvCxnSpPr>
            <a:stCxn id="266" idx="2"/>
          </p:cNvCxnSpPr>
          <p:nvPr/>
        </p:nvCxnSpPr>
        <p:spPr>
          <a:xfrm rot="10800000">
            <a:off x="-50" y="2796950"/>
            <a:ext cx="791400" cy="0"/>
          </a:xfrm>
          <a:prstGeom prst="straightConnector1">
            <a:avLst/>
          </a:prstGeom>
          <a:noFill/>
          <a:ln w="28575" cap="flat" cmpd="sng">
            <a:solidFill>
              <a:srgbClr val="000000"/>
            </a:solidFill>
            <a:prstDash val="solid"/>
            <a:round/>
            <a:headEnd type="none" w="med" len="med"/>
            <a:tailEnd type="none" w="med" len="med"/>
          </a:ln>
        </p:spPr>
      </p:cxnSp>
      <p:sp>
        <p:nvSpPr>
          <p:cNvPr id="266" name="Google Shape;266;p28"/>
          <p:cNvSpPr/>
          <p:nvPr/>
        </p:nvSpPr>
        <p:spPr>
          <a:xfrm>
            <a:off x="791350" y="2666600"/>
            <a:ext cx="260700" cy="260700"/>
          </a:xfrm>
          <a:prstGeom prst="ellipse">
            <a:avLst/>
          </a:prstGeom>
          <a:solidFill>
            <a:srgbClr val="FF67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267" name="Google Shape;267;p28"/>
          <p:cNvCxnSpPr>
            <a:stCxn id="268" idx="2"/>
          </p:cNvCxnSpPr>
          <p:nvPr/>
        </p:nvCxnSpPr>
        <p:spPr>
          <a:xfrm>
            <a:off x="7246100" y="731925"/>
            <a:ext cx="1897800" cy="0"/>
          </a:xfrm>
          <a:prstGeom prst="straightConnector1">
            <a:avLst/>
          </a:prstGeom>
          <a:noFill/>
          <a:ln w="28575" cap="flat" cmpd="sng">
            <a:solidFill>
              <a:srgbClr val="000000"/>
            </a:solidFill>
            <a:prstDash val="solid"/>
            <a:round/>
            <a:headEnd type="none" w="med" len="med"/>
            <a:tailEnd type="none" w="med" len="med"/>
          </a:ln>
        </p:spPr>
      </p:cxnSp>
      <p:sp>
        <p:nvSpPr>
          <p:cNvPr id="268" name="Google Shape;268;p28"/>
          <p:cNvSpPr/>
          <p:nvPr/>
        </p:nvSpPr>
        <p:spPr>
          <a:xfrm rot="10800000">
            <a:off x="6985400" y="601575"/>
            <a:ext cx="260700" cy="2607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269" name="Google Shape;269;p28"/>
          <p:cNvSpPr/>
          <p:nvPr/>
        </p:nvSpPr>
        <p:spPr>
          <a:xfrm rot="-5400000">
            <a:off x="7581549" y="3577001"/>
            <a:ext cx="1519500" cy="1613400"/>
          </a:xfrm>
          <a:prstGeom prst="rtTriangle">
            <a:avLst/>
          </a:prstGeom>
          <a:solidFill>
            <a:srgbClr val="C9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28"/>
          <p:cNvSpPr/>
          <p:nvPr/>
        </p:nvSpPr>
        <p:spPr>
          <a:xfrm>
            <a:off x="8306720" y="4473031"/>
            <a:ext cx="750792" cy="606794"/>
          </a:xfrm>
          <a:prstGeom prst="rect">
            <a:avLst/>
          </a:prstGeom>
        </p:spPr>
        <p:txBody>
          <a:bodyPr>
            <a:prstTxWarp prst="textPlain">
              <a:avLst/>
            </a:prstTxWarp>
          </a:bodyPr>
          <a:lstStyle/>
          <a:p>
            <a:pPr lvl="0" algn="ctr"/>
            <a:r>
              <a:rPr b="1" i="0">
                <a:ln>
                  <a:noFill/>
                </a:ln>
                <a:solidFill>
                  <a:srgbClr val="EAF7FF"/>
                </a:solidFill>
                <a:latin typeface="Roboto Mono"/>
              </a:rPr>
              <a:t>01</a:t>
            </a:r>
          </a:p>
        </p:txBody>
      </p:sp>
      <p:sp>
        <p:nvSpPr>
          <p:cNvPr id="271" name="Google Shape;271;p28"/>
          <p:cNvSpPr txBox="1"/>
          <p:nvPr/>
        </p:nvSpPr>
        <p:spPr>
          <a:xfrm>
            <a:off x="8134305" y="4569567"/>
            <a:ext cx="10137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b="1">
                <a:latin typeface="Roboto Mono"/>
                <a:ea typeface="Roboto Mono"/>
                <a:cs typeface="Roboto Mono"/>
                <a:sym typeface="Roboto Mono"/>
              </a:rPr>
              <a:t>DÉFI 01</a:t>
            </a:r>
            <a:endParaRPr b="1">
              <a:latin typeface="Roboto Mono"/>
              <a:ea typeface="Roboto Mono"/>
              <a:cs typeface="Roboto Mono"/>
              <a:sym typeface="Roboto Mono"/>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262"/>
                                        </p:tgtEl>
                                        <p:attrNameLst>
                                          <p:attrName>style.visibility</p:attrName>
                                        </p:attrNameLst>
                                      </p:cBhvr>
                                      <p:to>
                                        <p:strVal val="visible"/>
                                      </p:to>
                                    </p:set>
                                    <p:animEffect transition="in" filter="fade">
                                      <p:cBhvr>
                                        <p:cTn id="7" dur="1000"/>
                                        <p:tgtEl>
                                          <p:spTgt spid="26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75"/>
        <p:cNvGrpSpPr/>
        <p:nvPr/>
      </p:nvGrpSpPr>
      <p:grpSpPr>
        <a:xfrm>
          <a:off x="0" y="0"/>
          <a:ext cx="0" cy="0"/>
          <a:chOff x="0" y="0"/>
          <a:chExt cx="0" cy="0"/>
        </a:xfrm>
      </p:grpSpPr>
      <p:sp>
        <p:nvSpPr>
          <p:cNvPr id="276" name="Google Shape;276;p29"/>
          <p:cNvSpPr txBox="1">
            <a:spLocks noGrp="1"/>
          </p:cNvSpPr>
          <p:nvPr>
            <p:ph type="body" idx="4294967295"/>
          </p:nvPr>
        </p:nvSpPr>
        <p:spPr>
          <a:xfrm>
            <a:off x="3086475" y="1202600"/>
            <a:ext cx="5466000" cy="3597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500" b="1">
                <a:solidFill>
                  <a:srgbClr val="191919"/>
                </a:solidFill>
                <a:latin typeface="Open Sans"/>
                <a:ea typeface="Open Sans"/>
                <a:cs typeface="Open Sans"/>
                <a:sym typeface="Open Sans"/>
              </a:rPr>
              <a:t>Vous êtes un programmeur et on vous demande de créer une IA qui détecte des cancers à partir de radiographies de patients. </a:t>
            </a:r>
            <a:endParaRPr sz="1500" b="1">
              <a:solidFill>
                <a:srgbClr val="191919"/>
              </a:solidFill>
              <a:latin typeface="Open Sans"/>
              <a:ea typeface="Open Sans"/>
              <a:cs typeface="Open Sans"/>
              <a:sym typeface="Open Sans"/>
            </a:endParaRPr>
          </a:p>
          <a:p>
            <a:pPr marL="0" lvl="0" indent="0" algn="l" rtl="0">
              <a:spcBef>
                <a:spcPts val="0"/>
              </a:spcBef>
              <a:spcAft>
                <a:spcPts val="0"/>
              </a:spcAft>
              <a:buNone/>
            </a:pPr>
            <a:endParaRPr sz="1500">
              <a:solidFill>
                <a:srgbClr val="191919"/>
              </a:solidFill>
              <a:latin typeface="Open Sans Light"/>
              <a:ea typeface="Open Sans Light"/>
              <a:cs typeface="Open Sans Light"/>
              <a:sym typeface="Open Sans Light"/>
            </a:endParaRPr>
          </a:p>
          <a:p>
            <a:pPr marL="457200" lvl="0" indent="-323850" algn="l" rtl="0">
              <a:spcBef>
                <a:spcPts val="0"/>
              </a:spcBef>
              <a:spcAft>
                <a:spcPts val="0"/>
              </a:spcAft>
              <a:buClr>
                <a:srgbClr val="191919"/>
              </a:buClr>
              <a:buSzPts val="1500"/>
              <a:buFont typeface="Open Sans Light"/>
              <a:buChar char="●"/>
            </a:pPr>
            <a:r>
              <a:rPr lang="fr-CA" sz="1500">
                <a:solidFill>
                  <a:srgbClr val="191919"/>
                </a:solidFill>
                <a:latin typeface="Open Sans Light"/>
                <a:ea typeface="Open Sans Light"/>
                <a:cs typeface="Open Sans Light"/>
                <a:sym typeface="Open Sans Light"/>
              </a:rPr>
              <a:t>Avec quelles données allez-vous entraîner l’IA ? À quel endroit pourriez-vous trouver ces données ?</a:t>
            </a:r>
            <a:endParaRPr sz="1500">
              <a:solidFill>
                <a:srgbClr val="191919"/>
              </a:solidFill>
              <a:latin typeface="Open Sans Light"/>
              <a:ea typeface="Open Sans Light"/>
              <a:cs typeface="Open Sans Light"/>
              <a:sym typeface="Open Sans Light"/>
            </a:endParaRPr>
          </a:p>
          <a:p>
            <a:pPr marL="0" lvl="0" indent="0" algn="l" rtl="0">
              <a:spcBef>
                <a:spcPts val="0"/>
              </a:spcBef>
              <a:spcAft>
                <a:spcPts val="0"/>
              </a:spcAft>
              <a:buNone/>
            </a:pPr>
            <a:endParaRPr sz="1500">
              <a:solidFill>
                <a:srgbClr val="191919"/>
              </a:solidFill>
              <a:latin typeface="Open Sans Light"/>
              <a:ea typeface="Open Sans Light"/>
              <a:cs typeface="Open Sans Light"/>
              <a:sym typeface="Open Sans Light"/>
            </a:endParaRPr>
          </a:p>
          <a:p>
            <a:pPr marL="0" lvl="0" indent="0" algn="l" rtl="0">
              <a:spcBef>
                <a:spcPts val="0"/>
              </a:spcBef>
              <a:spcAft>
                <a:spcPts val="0"/>
              </a:spcAft>
              <a:buNone/>
            </a:pPr>
            <a:r>
              <a:rPr lang="fr-CA" sz="1500" b="1">
                <a:solidFill>
                  <a:srgbClr val="191919"/>
                </a:solidFill>
                <a:latin typeface="Open Sans"/>
                <a:ea typeface="Open Sans"/>
                <a:cs typeface="Open Sans"/>
                <a:sym typeface="Open Sans"/>
              </a:rPr>
              <a:t>… Pour aller plus loin : </a:t>
            </a:r>
            <a:endParaRPr sz="1500" b="1">
              <a:solidFill>
                <a:srgbClr val="191919"/>
              </a:solidFill>
              <a:latin typeface="Open Sans"/>
              <a:ea typeface="Open Sans"/>
              <a:cs typeface="Open Sans"/>
              <a:sym typeface="Open Sans"/>
            </a:endParaRPr>
          </a:p>
          <a:p>
            <a:pPr marL="0" lvl="0" indent="0" algn="l" rtl="0">
              <a:spcBef>
                <a:spcPts val="0"/>
              </a:spcBef>
              <a:spcAft>
                <a:spcPts val="0"/>
              </a:spcAft>
              <a:buNone/>
            </a:pPr>
            <a:endParaRPr sz="1500">
              <a:solidFill>
                <a:srgbClr val="191919"/>
              </a:solidFill>
              <a:latin typeface="Open Sans Light"/>
              <a:ea typeface="Open Sans Light"/>
              <a:cs typeface="Open Sans Light"/>
              <a:sym typeface="Open Sans Light"/>
            </a:endParaRPr>
          </a:p>
          <a:p>
            <a:pPr marL="457200" lvl="0" indent="-323850" algn="l" rtl="0">
              <a:spcBef>
                <a:spcPts val="0"/>
              </a:spcBef>
              <a:spcAft>
                <a:spcPts val="0"/>
              </a:spcAft>
              <a:buClr>
                <a:srgbClr val="191919"/>
              </a:buClr>
              <a:buSzPts val="1500"/>
              <a:buFont typeface="Open Sans Light"/>
              <a:buChar char="●"/>
            </a:pPr>
            <a:r>
              <a:rPr lang="fr-CA" sz="1500">
                <a:solidFill>
                  <a:srgbClr val="191919"/>
                </a:solidFill>
                <a:latin typeface="Open Sans Light"/>
                <a:ea typeface="Open Sans Light"/>
                <a:cs typeface="Open Sans Light"/>
                <a:sym typeface="Open Sans Light"/>
              </a:rPr>
              <a:t>Quels seraient les bénéfices de l’utilisation de cette IA ?</a:t>
            </a:r>
            <a:endParaRPr sz="1500">
              <a:solidFill>
                <a:srgbClr val="191919"/>
              </a:solidFill>
              <a:latin typeface="Open Sans Light"/>
              <a:ea typeface="Open Sans Light"/>
              <a:cs typeface="Open Sans Light"/>
              <a:sym typeface="Open Sans Light"/>
            </a:endParaRPr>
          </a:p>
          <a:p>
            <a:pPr marL="457200" lvl="0" indent="0" algn="l" rtl="0">
              <a:spcBef>
                <a:spcPts val="0"/>
              </a:spcBef>
              <a:spcAft>
                <a:spcPts val="0"/>
              </a:spcAft>
              <a:buNone/>
            </a:pPr>
            <a:endParaRPr sz="1500">
              <a:solidFill>
                <a:srgbClr val="191919"/>
              </a:solidFill>
              <a:latin typeface="Open Sans Light"/>
              <a:ea typeface="Open Sans Light"/>
              <a:cs typeface="Open Sans Light"/>
              <a:sym typeface="Open Sans Light"/>
            </a:endParaRPr>
          </a:p>
          <a:p>
            <a:pPr marL="457200" lvl="0" indent="-323850" algn="l" rtl="0">
              <a:spcBef>
                <a:spcPts val="0"/>
              </a:spcBef>
              <a:spcAft>
                <a:spcPts val="0"/>
              </a:spcAft>
              <a:buClr>
                <a:srgbClr val="191919"/>
              </a:buClr>
              <a:buSzPts val="1500"/>
              <a:buFont typeface="Open Sans Light"/>
              <a:buChar char="●"/>
            </a:pPr>
            <a:r>
              <a:rPr lang="fr-CA" sz="1500">
                <a:solidFill>
                  <a:srgbClr val="191919"/>
                </a:solidFill>
                <a:latin typeface="Open Sans Light"/>
                <a:ea typeface="Open Sans Light"/>
                <a:cs typeface="Open Sans Light"/>
                <a:sym typeface="Open Sans Light"/>
              </a:rPr>
              <a:t>Est-ce qu’il pourrait y avoir des risques ?</a:t>
            </a:r>
            <a:endParaRPr sz="1500">
              <a:solidFill>
                <a:srgbClr val="191919"/>
              </a:solidFill>
              <a:latin typeface="Open Sans Light"/>
              <a:ea typeface="Open Sans Light"/>
              <a:cs typeface="Open Sans Light"/>
              <a:sym typeface="Open Sans Light"/>
            </a:endParaRPr>
          </a:p>
        </p:txBody>
      </p:sp>
      <p:pic>
        <p:nvPicPr>
          <p:cNvPr id="277" name="Google Shape;277;p29"/>
          <p:cNvPicPr preferRelativeResize="0"/>
          <p:nvPr/>
        </p:nvPicPr>
        <p:blipFill rotWithShape="1">
          <a:blip r:embed="rId3">
            <a:alphaModFix/>
          </a:blip>
          <a:srcRect l="24287" r="31935"/>
          <a:stretch/>
        </p:blipFill>
        <p:spPr>
          <a:xfrm>
            <a:off x="150650" y="775825"/>
            <a:ext cx="2895202" cy="3720149"/>
          </a:xfrm>
          <a:prstGeom prst="rect">
            <a:avLst/>
          </a:prstGeom>
          <a:noFill/>
          <a:ln>
            <a:noFill/>
          </a:ln>
        </p:spPr>
      </p:pic>
      <p:sp>
        <p:nvSpPr>
          <p:cNvPr id="278" name="Google Shape;278;p29"/>
          <p:cNvSpPr/>
          <p:nvPr/>
        </p:nvSpPr>
        <p:spPr>
          <a:xfrm>
            <a:off x="284625" y="227175"/>
            <a:ext cx="3369446" cy="722701"/>
          </a:xfrm>
          <a:prstGeom prst="rect">
            <a:avLst/>
          </a:prstGeom>
        </p:spPr>
        <p:txBody>
          <a:bodyPr>
            <a:prstTxWarp prst="textPlain">
              <a:avLst/>
            </a:prstTxWarp>
          </a:bodyPr>
          <a:lstStyle/>
          <a:p>
            <a:pPr lvl="0" algn="ctr"/>
            <a:r>
              <a:rPr b="0" i="0">
                <a:ln>
                  <a:noFill/>
                </a:ln>
                <a:solidFill>
                  <a:srgbClr val="000000"/>
                </a:solidFill>
                <a:latin typeface="Open Sans;800"/>
              </a:rPr>
              <a:t>À l'ESSAI</a:t>
            </a:r>
          </a:p>
        </p:txBody>
      </p:sp>
      <p:sp>
        <p:nvSpPr>
          <p:cNvPr id="279" name="Google Shape;279;p29"/>
          <p:cNvSpPr/>
          <p:nvPr/>
        </p:nvSpPr>
        <p:spPr>
          <a:xfrm rot="-5400000">
            <a:off x="7581549" y="3577001"/>
            <a:ext cx="1519500" cy="1613400"/>
          </a:xfrm>
          <a:prstGeom prst="rtTriangle">
            <a:avLst/>
          </a:prstGeom>
          <a:solidFill>
            <a:srgbClr val="C9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29"/>
          <p:cNvSpPr/>
          <p:nvPr/>
        </p:nvSpPr>
        <p:spPr>
          <a:xfrm>
            <a:off x="8306720" y="4473031"/>
            <a:ext cx="750792" cy="606794"/>
          </a:xfrm>
          <a:prstGeom prst="rect">
            <a:avLst/>
          </a:prstGeom>
        </p:spPr>
        <p:txBody>
          <a:bodyPr>
            <a:prstTxWarp prst="textPlain">
              <a:avLst/>
            </a:prstTxWarp>
          </a:bodyPr>
          <a:lstStyle/>
          <a:p>
            <a:pPr lvl="0" algn="ctr"/>
            <a:r>
              <a:rPr b="1" i="0">
                <a:ln>
                  <a:noFill/>
                </a:ln>
                <a:solidFill>
                  <a:srgbClr val="EAF7FF"/>
                </a:solidFill>
                <a:latin typeface="Roboto Mono"/>
              </a:rPr>
              <a:t>01</a:t>
            </a:r>
          </a:p>
        </p:txBody>
      </p:sp>
      <p:sp>
        <p:nvSpPr>
          <p:cNvPr id="281" name="Google Shape;281;p29"/>
          <p:cNvSpPr txBox="1"/>
          <p:nvPr/>
        </p:nvSpPr>
        <p:spPr>
          <a:xfrm>
            <a:off x="8134305" y="4569567"/>
            <a:ext cx="10137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b="1">
                <a:latin typeface="Roboto Mono"/>
                <a:ea typeface="Roboto Mono"/>
                <a:cs typeface="Roboto Mono"/>
                <a:sym typeface="Roboto Mono"/>
              </a:rPr>
              <a:t>DÉFI 01</a:t>
            </a:r>
            <a:endParaRPr b="1">
              <a:latin typeface="Roboto Mono"/>
              <a:ea typeface="Roboto Mono"/>
              <a:cs typeface="Roboto Mono"/>
              <a:sym typeface="Roboto Mono"/>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85"/>
        <p:cNvGrpSpPr/>
        <p:nvPr/>
      </p:nvGrpSpPr>
      <p:grpSpPr>
        <a:xfrm>
          <a:off x="0" y="0"/>
          <a:ext cx="0" cy="0"/>
          <a:chOff x="0" y="0"/>
          <a:chExt cx="0" cy="0"/>
        </a:xfrm>
      </p:grpSpPr>
      <p:sp>
        <p:nvSpPr>
          <p:cNvPr id="286" name="Google Shape;286;p30"/>
          <p:cNvSpPr txBox="1">
            <a:spLocks noGrp="1"/>
          </p:cNvSpPr>
          <p:nvPr>
            <p:ph type="subTitle" idx="4294967295"/>
          </p:nvPr>
        </p:nvSpPr>
        <p:spPr>
          <a:xfrm>
            <a:off x="158350" y="992200"/>
            <a:ext cx="8650800" cy="365700"/>
          </a:xfrm>
          <a:prstGeom prst="rect">
            <a:avLst/>
          </a:prstGeom>
          <a:noFill/>
          <a:ln>
            <a:noFill/>
          </a:ln>
        </p:spPr>
        <p:txBody>
          <a:bodyPr spcFirstLastPara="1" wrap="square" lIns="91425" tIns="91425" rIns="91425" bIns="91425" anchor="t" anchorCtr="0">
            <a:noAutofit/>
          </a:bodyPr>
          <a:lstStyle/>
          <a:p>
            <a:pPr marL="152400" lvl="0" indent="0" algn="ctr" rtl="0">
              <a:lnSpc>
                <a:spcPct val="115000"/>
              </a:lnSpc>
              <a:spcBef>
                <a:spcPts val="0"/>
              </a:spcBef>
              <a:spcAft>
                <a:spcPts val="0"/>
              </a:spcAft>
              <a:buSzPts val="2800"/>
              <a:buNone/>
            </a:pPr>
            <a:r>
              <a:rPr lang="fr-CA" sz="1400">
                <a:solidFill>
                  <a:srgbClr val="191919"/>
                </a:solidFill>
                <a:latin typeface="Open Sans Medium"/>
                <a:ea typeface="Open Sans Medium"/>
                <a:cs typeface="Open Sans Medium"/>
                <a:sym typeface="Open Sans Medium"/>
              </a:rPr>
              <a:t>Avec </a:t>
            </a:r>
            <a:r>
              <a:rPr lang="fr-CA" sz="1400" b="1">
                <a:solidFill>
                  <a:srgbClr val="191919"/>
                </a:solidFill>
                <a:latin typeface="Open Sans"/>
                <a:ea typeface="Open Sans"/>
                <a:cs typeface="Open Sans"/>
                <a:sym typeface="Open Sans"/>
              </a:rPr>
              <a:t>Quick Draw</a:t>
            </a:r>
            <a:r>
              <a:rPr lang="fr-CA" sz="1400">
                <a:solidFill>
                  <a:srgbClr val="191919"/>
                </a:solidFill>
                <a:latin typeface="Open Sans Medium"/>
                <a:ea typeface="Open Sans Medium"/>
                <a:cs typeface="Open Sans Medium"/>
                <a:sym typeface="Open Sans Medium"/>
              </a:rPr>
              <a:t>, </a:t>
            </a:r>
            <a:endParaRPr sz="1400">
              <a:solidFill>
                <a:srgbClr val="191919"/>
              </a:solidFill>
              <a:latin typeface="Open Sans Medium"/>
              <a:ea typeface="Open Sans Medium"/>
              <a:cs typeface="Open Sans Medium"/>
              <a:sym typeface="Open Sans Medium"/>
            </a:endParaRPr>
          </a:p>
          <a:p>
            <a:pPr marL="152400" lvl="0" indent="0" algn="ctr" rtl="0">
              <a:lnSpc>
                <a:spcPct val="115000"/>
              </a:lnSpc>
              <a:spcBef>
                <a:spcPts val="0"/>
              </a:spcBef>
              <a:spcAft>
                <a:spcPts val="0"/>
              </a:spcAft>
              <a:buSzPts val="2800"/>
              <a:buNone/>
            </a:pPr>
            <a:r>
              <a:rPr lang="fr-CA" sz="1400">
                <a:solidFill>
                  <a:srgbClr val="191919"/>
                </a:solidFill>
                <a:latin typeface="Open Sans Medium"/>
                <a:ea typeface="Open Sans Medium"/>
                <a:cs typeface="Open Sans Medium"/>
                <a:sym typeface="Open Sans Medium"/>
              </a:rPr>
              <a:t>vous pouvez participer à l’apprentissage d’une IA en lui fournissant des données et aussi mieux comprendre comment se déroule l’apprentissage d’une IA. </a:t>
            </a:r>
            <a:endParaRPr sz="1400">
              <a:solidFill>
                <a:srgbClr val="191919"/>
              </a:solidFill>
              <a:latin typeface="Open Sans Medium"/>
              <a:ea typeface="Open Sans Medium"/>
              <a:cs typeface="Open Sans Medium"/>
              <a:sym typeface="Open Sans Medium"/>
            </a:endParaRPr>
          </a:p>
        </p:txBody>
      </p:sp>
      <p:pic>
        <p:nvPicPr>
          <p:cNvPr id="287" name="Google Shape;287;p30">
            <a:hlinkClick r:id="rId3"/>
          </p:cNvPr>
          <p:cNvPicPr preferRelativeResize="0"/>
          <p:nvPr/>
        </p:nvPicPr>
        <p:blipFill rotWithShape="1">
          <a:blip r:embed="rId4">
            <a:alphaModFix/>
          </a:blip>
          <a:srcRect l="4104"/>
          <a:stretch/>
        </p:blipFill>
        <p:spPr>
          <a:xfrm>
            <a:off x="2145000" y="2011800"/>
            <a:ext cx="4854000" cy="2820000"/>
          </a:xfrm>
          <a:prstGeom prst="roundRect">
            <a:avLst>
              <a:gd name="adj" fmla="val 7152"/>
            </a:avLst>
          </a:prstGeom>
          <a:noFill/>
          <a:ln w="28575" cap="flat" cmpd="sng">
            <a:solidFill>
              <a:srgbClr val="000000"/>
            </a:solidFill>
            <a:prstDash val="solid"/>
            <a:round/>
            <a:headEnd type="none" w="sm" len="sm"/>
            <a:tailEnd type="none" w="sm" len="sm"/>
          </a:ln>
          <a:effectLst>
            <a:outerShdw dist="114300" dir="7920000" algn="bl" rotWithShape="0">
              <a:srgbClr val="C9E5F5"/>
            </a:outerShdw>
          </a:effectLst>
        </p:spPr>
      </p:pic>
      <p:sp>
        <p:nvSpPr>
          <p:cNvPr id="288" name="Google Shape;288;p30"/>
          <p:cNvSpPr/>
          <p:nvPr/>
        </p:nvSpPr>
        <p:spPr>
          <a:xfrm>
            <a:off x="1339025" y="140025"/>
            <a:ext cx="6534642" cy="630575"/>
          </a:xfrm>
          <a:prstGeom prst="rect">
            <a:avLst/>
          </a:prstGeom>
        </p:spPr>
        <p:txBody>
          <a:bodyPr>
            <a:prstTxWarp prst="textPlain">
              <a:avLst/>
            </a:prstTxWarp>
          </a:bodyPr>
          <a:lstStyle/>
          <a:p>
            <a:pPr lvl="0" algn="ctr"/>
            <a:r>
              <a:rPr b="0" i="0">
                <a:ln>
                  <a:noFill/>
                </a:ln>
                <a:solidFill>
                  <a:srgbClr val="000000"/>
                </a:solidFill>
                <a:latin typeface="Open Sans;800"/>
              </a:rPr>
              <a:t>EXPÉRIMENTATION</a:t>
            </a:r>
          </a:p>
        </p:txBody>
      </p:sp>
      <p:pic>
        <p:nvPicPr>
          <p:cNvPr id="289" name="Google Shape;289;p30"/>
          <p:cNvPicPr preferRelativeResize="0"/>
          <p:nvPr/>
        </p:nvPicPr>
        <p:blipFill>
          <a:blip r:embed="rId5">
            <a:alphaModFix/>
          </a:blip>
          <a:stretch>
            <a:fillRect/>
          </a:stretch>
        </p:blipFill>
        <p:spPr>
          <a:xfrm>
            <a:off x="103425" y="4672750"/>
            <a:ext cx="367452" cy="365700"/>
          </a:xfrm>
          <a:prstGeom prst="rect">
            <a:avLst/>
          </a:prstGeom>
          <a:noFill/>
          <a:ln>
            <a:noFill/>
          </a:ln>
        </p:spPr>
      </p:pic>
      <p:sp>
        <p:nvSpPr>
          <p:cNvPr id="290" name="Google Shape;290;p30"/>
          <p:cNvSpPr/>
          <p:nvPr/>
        </p:nvSpPr>
        <p:spPr>
          <a:xfrm rot="-5400000">
            <a:off x="7581549" y="3577001"/>
            <a:ext cx="1519500" cy="1613400"/>
          </a:xfrm>
          <a:prstGeom prst="rtTriangle">
            <a:avLst/>
          </a:prstGeom>
          <a:solidFill>
            <a:srgbClr val="C9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0"/>
          <p:cNvSpPr/>
          <p:nvPr/>
        </p:nvSpPr>
        <p:spPr>
          <a:xfrm>
            <a:off x="8306720" y="4473031"/>
            <a:ext cx="750792" cy="606794"/>
          </a:xfrm>
          <a:prstGeom prst="rect">
            <a:avLst/>
          </a:prstGeom>
        </p:spPr>
        <p:txBody>
          <a:bodyPr>
            <a:prstTxWarp prst="textPlain">
              <a:avLst/>
            </a:prstTxWarp>
          </a:bodyPr>
          <a:lstStyle/>
          <a:p>
            <a:pPr lvl="0" algn="ctr"/>
            <a:r>
              <a:rPr b="1" i="0">
                <a:ln>
                  <a:noFill/>
                </a:ln>
                <a:solidFill>
                  <a:srgbClr val="EAF7FF"/>
                </a:solidFill>
                <a:latin typeface="Roboto Mono"/>
              </a:rPr>
              <a:t>01</a:t>
            </a:r>
          </a:p>
        </p:txBody>
      </p:sp>
      <p:sp>
        <p:nvSpPr>
          <p:cNvPr id="292" name="Google Shape;292;p30"/>
          <p:cNvSpPr txBox="1"/>
          <p:nvPr/>
        </p:nvSpPr>
        <p:spPr>
          <a:xfrm>
            <a:off x="8134305" y="4569567"/>
            <a:ext cx="10137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b="1">
                <a:latin typeface="Roboto Mono"/>
                <a:ea typeface="Roboto Mono"/>
                <a:cs typeface="Roboto Mono"/>
                <a:sym typeface="Roboto Mono"/>
              </a:rPr>
              <a:t>DÉFI 01</a:t>
            </a:r>
            <a:endParaRPr b="1">
              <a:latin typeface="Roboto Mono"/>
              <a:ea typeface="Roboto Mono"/>
              <a:cs typeface="Roboto Mono"/>
              <a:sym typeface="Roboto Mono"/>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296"/>
        <p:cNvGrpSpPr/>
        <p:nvPr/>
      </p:nvGrpSpPr>
      <p:grpSpPr>
        <a:xfrm>
          <a:off x="0" y="0"/>
          <a:ext cx="0" cy="0"/>
          <a:chOff x="0" y="0"/>
          <a:chExt cx="0" cy="0"/>
        </a:xfrm>
      </p:grpSpPr>
      <p:sp>
        <p:nvSpPr>
          <p:cNvPr id="297" name="Google Shape;297;p31"/>
          <p:cNvSpPr txBox="1">
            <a:spLocks noGrp="1"/>
          </p:cNvSpPr>
          <p:nvPr>
            <p:ph type="title"/>
          </p:nvPr>
        </p:nvSpPr>
        <p:spPr>
          <a:xfrm>
            <a:off x="0" y="180250"/>
            <a:ext cx="9535500" cy="1729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a:t>L’IA fait des prédictions de probabilité</a:t>
            </a:r>
            <a:endParaRPr/>
          </a:p>
        </p:txBody>
      </p:sp>
      <p:pic>
        <p:nvPicPr>
          <p:cNvPr id="298" name="Google Shape;298;p31"/>
          <p:cNvPicPr preferRelativeResize="0"/>
          <p:nvPr/>
        </p:nvPicPr>
        <p:blipFill>
          <a:blip r:embed="rId3">
            <a:alphaModFix/>
          </a:blip>
          <a:stretch>
            <a:fillRect/>
          </a:stretch>
        </p:blipFill>
        <p:spPr>
          <a:xfrm>
            <a:off x="86425" y="1350450"/>
            <a:ext cx="3228975" cy="2314575"/>
          </a:xfrm>
          <a:prstGeom prst="rect">
            <a:avLst/>
          </a:prstGeom>
          <a:noFill/>
          <a:ln>
            <a:noFill/>
          </a:ln>
        </p:spPr>
      </p:pic>
      <p:pic>
        <p:nvPicPr>
          <p:cNvPr id="299" name="Google Shape;299;p31"/>
          <p:cNvPicPr preferRelativeResize="0"/>
          <p:nvPr/>
        </p:nvPicPr>
        <p:blipFill>
          <a:blip r:embed="rId4">
            <a:alphaModFix/>
          </a:blip>
          <a:stretch>
            <a:fillRect/>
          </a:stretch>
        </p:blipFill>
        <p:spPr>
          <a:xfrm>
            <a:off x="3479800" y="1147675"/>
            <a:ext cx="2857500" cy="2390775"/>
          </a:xfrm>
          <a:prstGeom prst="rect">
            <a:avLst/>
          </a:prstGeom>
          <a:noFill/>
          <a:ln>
            <a:noFill/>
          </a:ln>
        </p:spPr>
      </p:pic>
      <p:pic>
        <p:nvPicPr>
          <p:cNvPr id="300" name="Google Shape;300;p31"/>
          <p:cNvPicPr preferRelativeResize="0"/>
          <p:nvPr/>
        </p:nvPicPr>
        <p:blipFill>
          <a:blip r:embed="rId5">
            <a:alphaModFix/>
          </a:blip>
          <a:stretch>
            <a:fillRect/>
          </a:stretch>
        </p:blipFill>
        <p:spPr>
          <a:xfrm>
            <a:off x="6571900" y="1242925"/>
            <a:ext cx="2495550" cy="2200275"/>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
        <p:cNvGrpSpPr/>
        <p:nvPr/>
      </p:nvGrpSpPr>
      <p:grpSpPr>
        <a:xfrm>
          <a:off x="0" y="0"/>
          <a:ext cx="0" cy="0"/>
          <a:chOff x="0" y="0"/>
          <a:chExt cx="0" cy="0"/>
        </a:xfrm>
      </p:grpSpPr>
      <p:sp>
        <p:nvSpPr>
          <p:cNvPr id="72" name="Google Shape;72;p14"/>
          <p:cNvSpPr/>
          <p:nvPr/>
        </p:nvSpPr>
        <p:spPr>
          <a:xfrm>
            <a:off x="526850" y="375350"/>
            <a:ext cx="5510476" cy="943350"/>
          </a:xfrm>
          <a:prstGeom prst="rect">
            <a:avLst/>
          </a:prstGeom>
        </p:spPr>
        <p:txBody>
          <a:bodyPr>
            <a:prstTxWarp prst="textPlain">
              <a:avLst/>
            </a:prstTxWarp>
          </a:bodyPr>
          <a:lstStyle/>
          <a:p>
            <a:pPr lvl="0" algn="ctr"/>
            <a:r>
              <a:rPr b="1" i="0">
                <a:ln>
                  <a:noFill/>
                </a:ln>
                <a:solidFill>
                  <a:srgbClr val="000000"/>
                </a:solidFill>
                <a:latin typeface="Open Sans"/>
              </a:rPr>
              <a:t>AMORCE</a:t>
            </a:r>
          </a:p>
        </p:txBody>
      </p:sp>
      <p:sp>
        <p:nvSpPr>
          <p:cNvPr id="73" name="Google Shape;73;p14"/>
          <p:cNvSpPr txBox="1"/>
          <p:nvPr/>
        </p:nvSpPr>
        <p:spPr>
          <a:xfrm>
            <a:off x="791350" y="1958825"/>
            <a:ext cx="6815100" cy="2485800"/>
          </a:xfrm>
          <a:prstGeom prst="rect">
            <a:avLst/>
          </a:prstGeom>
          <a:noFill/>
          <a:ln>
            <a:noFill/>
          </a:ln>
        </p:spPr>
        <p:txBody>
          <a:bodyPr spcFirstLastPara="1" wrap="square" lIns="91425" tIns="91425" rIns="91425" bIns="91425" anchor="t" anchorCtr="0">
            <a:spAutoFit/>
          </a:bodyPr>
          <a:lstStyle/>
          <a:p>
            <a:pPr marL="457200" marR="159900" lvl="0" indent="0" algn="l" rtl="0">
              <a:lnSpc>
                <a:spcPct val="150000"/>
              </a:lnSpc>
              <a:spcBef>
                <a:spcPts val="300"/>
              </a:spcBef>
              <a:spcAft>
                <a:spcPts val="0"/>
              </a:spcAft>
              <a:buNone/>
            </a:pPr>
            <a:r>
              <a:rPr lang="fr-CA" sz="1700">
                <a:latin typeface="Open Sans"/>
                <a:ea typeface="Open Sans"/>
                <a:cs typeface="Open Sans"/>
                <a:sym typeface="Open Sans"/>
              </a:rPr>
              <a:t>Votre enseignant.e vous posera quelques questions afin que vous gardiez une trace de votre conception initiale de l’intelligence artificielle.</a:t>
            </a:r>
            <a:endParaRPr sz="1700">
              <a:latin typeface="Open Sans"/>
              <a:ea typeface="Open Sans"/>
              <a:cs typeface="Open Sans"/>
              <a:sym typeface="Open Sans"/>
            </a:endParaRPr>
          </a:p>
          <a:p>
            <a:pPr marL="457200" marR="159900" lvl="0" indent="0" algn="l" rtl="0">
              <a:lnSpc>
                <a:spcPct val="150000"/>
              </a:lnSpc>
              <a:spcBef>
                <a:spcPts val="300"/>
              </a:spcBef>
              <a:spcAft>
                <a:spcPts val="0"/>
              </a:spcAft>
              <a:buNone/>
            </a:pPr>
            <a:endParaRPr sz="1700">
              <a:latin typeface="Open Sans"/>
              <a:ea typeface="Open Sans"/>
              <a:cs typeface="Open Sans"/>
              <a:sym typeface="Open Sans"/>
            </a:endParaRPr>
          </a:p>
          <a:p>
            <a:pPr marL="1371600" marR="159900" lvl="0" indent="0" algn="l" rtl="0">
              <a:lnSpc>
                <a:spcPct val="150000"/>
              </a:lnSpc>
              <a:spcBef>
                <a:spcPts val="300"/>
              </a:spcBef>
              <a:spcAft>
                <a:spcPts val="300"/>
              </a:spcAft>
              <a:buNone/>
            </a:pPr>
            <a:r>
              <a:rPr lang="fr-CA" sz="1700">
                <a:latin typeface="Open Sans"/>
                <a:ea typeface="Open Sans"/>
                <a:cs typeface="Open Sans"/>
                <a:sym typeface="Open Sans"/>
              </a:rPr>
              <a:t>Vous serez aussi amené à identifier les utilisations quotidiennes que vous faites avec l’IA. </a:t>
            </a:r>
            <a:endParaRPr sz="1700">
              <a:latin typeface="Open Sans"/>
              <a:ea typeface="Open Sans"/>
              <a:cs typeface="Open Sans"/>
              <a:sym typeface="Open Sans"/>
            </a:endParaRPr>
          </a:p>
        </p:txBody>
      </p:sp>
      <p:sp>
        <p:nvSpPr>
          <p:cNvPr id="74" name="Google Shape;74;p14"/>
          <p:cNvSpPr/>
          <p:nvPr/>
        </p:nvSpPr>
        <p:spPr>
          <a:xfrm rot="-5400000">
            <a:off x="6326550" y="2326050"/>
            <a:ext cx="2883600" cy="2751300"/>
          </a:xfrm>
          <a:prstGeom prst="rtTriangle">
            <a:avLst/>
          </a:prstGeom>
          <a:solidFill>
            <a:srgbClr val="C9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5" name="Google Shape;75;p14"/>
          <p:cNvPicPr preferRelativeResize="0"/>
          <p:nvPr/>
        </p:nvPicPr>
        <p:blipFill>
          <a:blip r:embed="rId3">
            <a:alphaModFix/>
          </a:blip>
          <a:stretch>
            <a:fillRect/>
          </a:stretch>
        </p:blipFill>
        <p:spPr>
          <a:xfrm>
            <a:off x="8476401" y="4444626"/>
            <a:ext cx="510125" cy="507675"/>
          </a:xfrm>
          <a:prstGeom prst="rect">
            <a:avLst/>
          </a:prstGeom>
          <a:noFill/>
          <a:ln>
            <a:noFill/>
          </a:ln>
        </p:spPr>
      </p:pic>
      <p:sp>
        <p:nvSpPr>
          <p:cNvPr id="76" name="Google Shape;76;p14"/>
          <p:cNvSpPr/>
          <p:nvPr/>
        </p:nvSpPr>
        <p:spPr>
          <a:xfrm>
            <a:off x="1672450" y="3806225"/>
            <a:ext cx="260700" cy="2607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77" name="Google Shape;77;p14"/>
          <p:cNvCxnSpPr>
            <a:stCxn id="78" idx="2"/>
          </p:cNvCxnSpPr>
          <p:nvPr/>
        </p:nvCxnSpPr>
        <p:spPr>
          <a:xfrm rot="10800000">
            <a:off x="-50" y="2515975"/>
            <a:ext cx="791400" cy="0"/>
          </a:xfrm>
          <a:prstGeom prst="straightConnector1">
            <a:avLst/>
          </a:prstGeom>
          <a:noFill/>
          <a:ln w="28575" cap="flat" cmpd="sng">
            <a:solidFill>
              <a:srgbClr val="000000"/>
            </a:solidFill>
            <a:prstDash val="solid"/>
            <a:round/>
            <a:headEnd type="none" w="med" len="med"/>
            <a:tailEnd type="none" w="med" len="med"/>
          </a:ln>
        </p:spPr>
      </p:cxnSp>
      <p:cxnSp>
        <p:nvCxnSpPr>
          <p:cNvPr id="79" name="Google Shape;79;p14"/>
          <p:cNvCxnSpPr>
            <a:stCxn id="76" idx="2"/>
          </p:cNvCxnSpPr>
          <p:nvPr/>
        </p:nvCxnSpPr>
        <p:spPr>
          <a:xfrm rot="10800000">
            <a:off x="-50" y="3936575"/>
            <a:ext cx="1672500" cy="0"/>
          </a:xfrm>
          <a:prstGeom prst="straightConnector1">
            <a:avLst/>
          </a:prstGeom>
          <a:noFill/>
          <a:ln w="28575" cap="flat" cmpd="sng">
            <a:solidFill>
              <a:srgbClr val="000000"/>
            </a:solidFill>
            <a:prstDash val="solid"/>
            <a:round/>
            <a:headEnd type="none" w="med" len="med"/>
            <a:tailEnd type="none" w="med" len="med"/>
          </a:ln>
        </p:spPr>
      </p:cxnSp>
      <p:sp>
        <p:nvSpPr>
          <p:cNvPr id="78" name="Google Shape;78;p14"/>
          <p:cNvSpPr/>
          <p:nvPr/>
        </p:nvSpPr>
        <p:spPr>
          <a:xfrm>
            <a:off x="791350" y="2385625"/>
            <a:ext cx="260700" cy="260700"/>
          </a:xfrm>
          <a:prstGeom prst="ellipse">
            <a:avLst/>
          </a:prstGeom>
          <a:solidFill>
            <a:srgbClr val="FF67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304"/>
        <p:cNvGrpSpPr/>
        <p:nvPr/>
      </p:nvGrpSpPr>
      <p:grpSpPr>
        <a:xfrm>
          <a:off x="0" y="0"/>
          <a:ext cx="0" cy="0"/>
          <a:chOff x="0" y="0"/>
          <a:chExt cx="0" cy="0"/>
        </a:xfrm>
      </p:grpSpPr>
      <p:pic>
        <p:nvPicPr>
          <p:cNvPr id="305" name="Google Shape;305;p32">
            <a:hlinkClick r:id="rId3"/>
          </p:cNvPr>
          <p:cNvPicPr preferRelativeResize="0"/>
          <p:nvPr/>
        </p:nvPicPr>
        <p:blipFill rotWithShape="1">
          <a:blip r:embed="rId4">
            <a:alphaModFix/>
          </a:blip>
          <a:srcRect t="13082" b="-8"/>
          <a:stretch/>
        </p:blipFill>
        <p:spPr>
          <a:xfrm>
            <a:off x="342100" y="2956424"/>
            <a:ext cx="4000500" cy="1519500"/>
          </a:xfrm>
          <a:prstGeom prst="roundRect">
            <a:avLst>
              <a:gd name="adj" fmla="val 9966"/>
            </a:avLst>
          </a:prstGeom>
          <a:noFill/>
          <a:ln w="28575" cap="flat" cmpd="sng">
            <a:solidFill>
              <a:srgbClr val="000000"/>
            </a:solidFill>
            <a:prstDash val="solid"/>
            <a:round/>
            <a:headEnd type="none" w="sm" len="sm"/>
            <a:tailEnd type="none" w="sm" len="sm"/>
          </a:ln>
          <a:effectLst>
            <a:outerShdw dist="114300" dir="7920000" algn="bl" rotWithShape="0">
              <a:srgbClr val="C9E5F5"/>
            </a:outerShdw>
          </a:effectLst>
        </p:spPr>
      </p:pic>
      <p:sp>
        <p:nvSpPr>
          <p:cNvPr id="306" name="Google Shape;306;p32"/>
          <p:cNvSpPr/>
          <p:nvPr/>
        </p:nvSpPr>
        <p:spPr>
          <a:xfrm>
            <a:off x="257675" y="191575"/>
            <a:ext cx="5792707" cy="513776"/>
          </a:xfrm>
          <a:prstGeom prst="rect">
            <a:avLst/>
          </a:prstGeom>
        </p:spPr>
        <p:txBody>
          <a:bodyPr>
            <a:prstTxWarp prst="textPlain">
              <a:avLst/>
            </a:prstTxWarp>
          </a:bodyPr>
          <a:lstStyle/>
          <a:p>
            <a:pPr lvl="0" algn="ctr"/>
            <a:r>
              <a:rPr b="0" i="0">
                <a:ln>
                  <a:noFill/>
                </a:ln>
                <a:solidFill>
                  <a:srgbClr val="000000"/>
                </a:solidFill>
                <a:latin typeface="Open Sans;800"/>
              </a:rPr>
              <a:t>ACTIVITÉ DE GROUPE</a:t>
            </a:r>
          </a:p>
        </p:txBody>
      </p:sp>
      <p:pic>
        <p:nvPicPr>
          <p:cNvPr id="307" name="Google Shape;307;p32"/>
          <p:cNvPicPr preferRelativeResize="0"/>
          <p:nvPr/>
        </p:nvPicPr>
        <p:blipFill>
          <a:blip r:embed="rId5">
            <a:alphaModFix/>
          </a:blip>
          <a:stretch>
            <a:fillRect/>
          </a:stretch>
        </p:blipFill>
        <p:spPr>
          <a:xfrm>
            <a:off x="102148" y="4735104"/>
            <a:ext cx="309400" cy="307920"/>
          </a:xfrm>
          <a:prstGeom prst="rect">
            <a:avLst/>
          </a:prstGeom>
          <a:noFill/>
          <a:ln>
            <a:noFill/>
          </a:ln>
        </p:spPr>
      </p:pic>
      <p:sp>
        <p:nvSpPr>
          <p:cNvPr id="308" name="Google Shape;308;p32"/>
          <p:cNvSpPr txBox="1"/>
          <p:nvPr/>
        </p:nvSpPr>
        <p:spPr>
          <a:xfrm>
            <a:off x="411550" y="1124863"/>
            <a:ext cx="3951300" cy="1293000"/>
          </a:xfrm>
          <a:prstGeom prst="rect">
            <a:avLst/>
          </a:prstGeom>
          <a:noFill/>
          <a:ln>
            <a:noFill/>
          </a:ln>
        </p:spPr>
        <p:txBody>
          <a:bodyPr spcFirstLastPara="1" wrap="square" lIns="91425" tIns="91425" rIns="91425" bIns="91425" anchor="t" anchorCtr="0">
            <a:spAutoFit/>
          </a:bodyPr>
          <a:lstStyle/>
          <a:p>
            <a:pPr marL="152400" lvl="0" indent="0" algn="l" rtl="0">
              <a:spcBef>
                <a:spcPts val="0"/>
              </a:spcBef>
              <a:spcAft>
                <a:spcPts val="0"/>
              </a:spcAft>
              <a:buNone/>
            </a:pPr>
            <a:r>
              <a:rPr lang="fr-CA" sz="1800">
                <a:solidFill>
                  <a:srgbClr val="191919"/>
                </a:solidFill>
                <a:latin typeface="Open Sans"/>
                <a:ea typeface="Open Sans"/>
                <a:cs typeface="Open Sans"/>
                <a:sym typeface="Open Sans"/>
              </a:rPr>
              <a:t>À partir du site L’IA de A à Z, vous allez </a:t>
            </a:r>
            <a:r>
              <a:rPr lang="fr-CA" sz="1800" b="1">
                <a:solidFill>
                  <a:srgbClr val="191919"/>
                </a:solidFill>
                <a:latin typeface="Open Sans"/>
                <a:ea typeface="Open Sans"/>
                <a:cs typeface="Open Sans"/>
                <a:sym typeface="Open Sans"/>
              </a:rPr>
              <a:t>collecter de l’information</a:t>
            </a:r>
            <a:r>
              <a:rPr lang="fr-CA" sz="1800">
                <a:solidFill>
                  <a:srgbClr val="191919"/>
                </a:solidFill>
                <a:latin typeface="Open Sans"/>
                <a:ea typeface="Open Sans"/>
                <a:cs typeface="Open Sans"/>
                <a:sym typeface="Open Sans"/>
              </a:rPr>
              <a:t> sur l’IA et mieux comprendre son fonctionnement. </a:t>
            </a:r>
            <a:endParaRPr sz="1600">
              <a:latin typeface="Open Sans"/>
              <a:ea typeface="Open Sans"/>
              <a:cs typeface="Open Sans"/>
              <a:sym typeface="Open Sans"/>
            </a:endParaRPr>
          </a:p>
        </p:txBody>
      </p:sp>
      <p:pic>
        <p:nvPicPr>
          <p:cNvPr id="309" name="Google Shape;309;p32"/>
          <p:cNvPicPr preferRelativeResize="0"/>
          <p:nvPr/>
        </p:nvPicPr>
        <p:blipFill rotWithShape="1">
          <a:blip r:embed="rId6">
            <a:alphaModFix/>
          </a:blip>
          <a:srcRect l="14380" t="21680" r="15335" b="24709"/>
          <a:stretch/>
        </p:blipFill>
        <p:spPr>
          <a:xfrm rot="-5400000">
            <a:off x="4671311" y="2081312"/>
            <a:ext cx="847027" cy="363450"/>
          </a:xfrm>
          <a:prstGeom prst="rect">
            <a:avLst/>
          </a:prstGeom>
          <a:noFill/>
          <a:ln>
            <a:noFill/>
          </a:ln>
        </p:spPr>
      </p:pic>
      <p:pic>
        <p:nvPicPr>
          <p:cNvPr id="310" name="Google Shape;310;p32"/>
          <p:cNvPicPr preferRelativeResize="0"/>
          <p:nvPr/>
        </p:nvPicPr>
        <p:blipFill>
          <a:blip r:embed="rId7">
            <a:alphaModFix/>
          </a:blip>
          <a:stretch>
            <a:fillRect/>
          </a:stretch>
        </p:blipFill>
        <p:spPr>
          <a:xfrm>
            <a:off x="2640025" y="2314850"/>
            <a:ext cx="513775" cy="513775"/>
          </a:xfrm>
          <a:prstGeom prst="rect">
            <a:avLst/>
          </a:prstGeom>
          <a:noFill/>
          <a:ln>
            <a:noFill/>
          </a:ln>
        </p:spPr>
      </p:pic>
      <p:sp>
        <p:nvSpPr>
          <p:cNvPr id="311" name="Google Shape;311;p32"/>
          <p:cNvSpPr txBox="1"/>
          <p:nvPr/>
        </p:nvSpPr>
        <p:spPr>
          <a:xfrm>
            <a:off x="5053350" y="997847"/>
            <a:ext cx="3850800" cy="39867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rgbClr val="191919"/>
              </a:buClr>
              <a:buSzPts val="1300"/>
              <a:buFont typeface="Open Sans"/>
              <a:buChar char="●"/>
            </a:pPr>
            <a:r>
              <a:rPr lang="fr-CA" sz="1300" b="1">
                <a:solidFill>
                  <a:srgbClr val="191919"/>
                </a:solidFill>
                <a:latin typeface="Open Sans"/>
                <a:ea typeface="Open Sans"/>
                <a:cs typeface="Open Sans"/>
                <a:sym typeface="Open Sans"/>
              </a:rPr>
              <a:t>Certains recevront une carte qui indiquera la lettre du site </a:t>
            </a:r>
            <a:r>
              <a:rPr lang="fr-CA" sz="1300">
                <a:solidFill>
                  <a:srgbClr val="191919"/>
                </a:solidFill>
                <a:latin typeface="Open Sans"/>
                <a:ea typeface="Open Sans"/>
                <a:cs typeface="Open Sans"/>
                <a:sym typeface="Open Sans"/>
              </a:rPr>
              <a:t>à consulter tandis que d’autres seront les </a:t>
            </a:r>
            <a:r>
              <a:rPr lang="fr-CA" sz="1300" b="1">
                <a:solidFill>
                  <a:srgbClr val="191919"/>
                </a:solidFill>
                <a:latin typeface="Open Sans"/>
                <a:ea typeface="Open Sans"/>
                <a:cs typeface="Open Sans"/>
                <a:sym typeface="Open Sans"/>
              </a:rPr>
              <a:t>pseudo-experts</a:t>
            </a:r>
            <a:r>
              <a:rPr lang="fr-CA" sz="1300">
                <a:solidFill>
                  <a:srgbClr val="191919"/>
                </a:solidFill>
                <a:latin typeface="Open Sans"/>
                <a:ea typeface="Open Sans"/>
                <a:cs typeface="Open Sans"/>
                <a:sym typeface="Open Sans"/>
              </a:rPr>
              <a:t> et seront là pour aider les élèves qui auraient besoin de support dans leur compréhension. </a:t>
            </a:r>
            <a:endParaRPr sz="1300">
              <a:solidFill>
                <a:srgbClr val="191919"/>
              </a:solidFill>
              <a:latin typeface="Open Sans"/>
              <a:ea typeface="Open Sans"/>
              <a:cs typeface="Open Sans"/>
              <a:sym typeface="Open Sans"/>
            </a:endParaRPr>
          </a:p>
          <a:p>
            <a:pPr marL="457200" lvl="0" indent="0" algn="l" rtl="0">
              <a:lnSpc>
                <a:spcPct val="150000"/>
              </a:lnSpc>
              <a:spcBef>
                <a:spcPts val="0"/>
              </a:spcBef>
              <a:spcAft>
                <a:spcPts val="0"/>
              </a:spcAft>
              <a:buNone/>
            </a:pPr>
            <a:endParaRPr sz="1300">
              <a:solidFill>
                <a:srgbClr val="191919"/>
              </a:solidFill>
              <a:latin typeface="Open Sans"/>
              <a:ea typeface="Open Sans"/>
              <a:cs typeface="Open Sans"/>
              <a:sym typeface="Open Sans"/>
            </a:endParaRPr>
          </a:p>
          <a:p>
            <a:pPr marL="457200" lvl="0" indent="-311150" algn="l" rtl="0">
              <a:lnSpc>
                <a:spcPct val="150000"/>
              </a:lnSpc>
              <a:spcBef>
                <a:spcPts val="0"/>
              </a:spcBef>
              <a:spcAft>
                <a:spcPts val="0"/>
              </a:spcAft>
              <a:buClr>
                <a:srgbClr val="191919"/>
              </a:buClr>
              <a:buSzPts val="1300"/>
              <a:buFont typeface="Open Sans"/>
              <a:buChar char="●"/>
            </a:pPr>
            <a:r>
              <a:rPr lang="fr-CA" sz="1300">
                <a:solidFill>
                  <a:srgbClr val="191919"/>
                </a:solidFill>
                <a:latin typeface="Open Sans"/>
                <a:ea typeface="Open Sans"/>
                <a:cs typeface="Open Sans"/>
                <a:sym typeface="Open Sans"/>
              </a:rPr>
              <a:t>Prenez un </a:t>
            </a:r>
            <a:r>
              <a:rPr lang="fr-CA" sz="1300" b="1">
                <a:solidFill>
                  <a:srgbClr val="191919"/>
                </a:solidFill>
                <a:latin typeface="Open Sans"/>
                <a:ea typeface="Open Sans"/>
                <a:cs typeface="Open Sans"/>
                <a:sym typeface="Open Sans"/>
              </a:rPr>
              <a:t>moment seul </a:t>
            </a:r>
            <a:r>
              <a:rPr lang="fr-CA" sz="1300">
                <a:solidFill>
                  <a:srgbClr val="191919"/>
                </a:solidFill>
                <a:latin typeface="Open Sans"/>
                <a:ea typeface="Open Sans"/>
                <a:cs typeface="Open Sans"/>
                <a:sym typeface="Open Sans"/>
              </a:rPr>
              <a:t>pour lire votre page internet et la </a:t>
            </a:r>
            <a:r>
              <a:rPr lang="fr-CA" sz="1300" b="1">
                <a:solidFill>
                  <a:srgbClr val="191919"/>
                </a:solidFill>
                <a:latin typeface="Open Sans"/>
                <a:ea typeface="Open Sans"/>
                <a:cs typeface="Open Sans"/>
                <a:sym typeface="Open Sans"/>
              </a:rPr>
              <a:t>comprendre</a:t>
            </a:r>
            <a:r>
              <a:rPr lang="fr-CA" sz="1300">
                <a:solidFill>
                  <a:srgbClr val="191919"/>
                </a:solidFill>
                <a:latin typeface="Open Sans"/>
                <a:ea typeface="Open Sans"/>
                <a:cs typeface="Open Sans"/>
                <a:sym typeface="Open Sans"/>
              </a:rPr>
              <a:t>.</a:t>
            </a:r>
            <a:br>
              <a:rPr lang="fr-CA" sz="1300">
                <a:solidFill>
                  <a:srgbClr val="191919"/>
                </a:solidFill>
                <a:latin typeface="Open Sans"/>
                <a:ea typeface="Open Sans"/>
                <a:cs typeface="Open Sans"/>
                <a:sym typeface="Open Sans"/>
              </a:rPr>
            </a:br>
            <a:endParaRPr sz="1300">
              <a:solidFill>
                <a:srgbClr val="191919"/>
              </a:solidFill>
              <a:latin typeface="Open Sans"/>
              <a:ea typeface="Open Sans"/>
              <a:cs typeface="Open Sans"/>
              <a:sym typeface="Open Sans"/>
            </a:endParaRPr>
          </a:p>
          <a:p>
            <a:pPr marL="457200" lvl="0" indent="0" algn="l" rtl="0">
              <a:lnSpc>
                <a:spcPct val="150000"/>
              </a:lnSpc>
              <a:spcBef>
                <a:spcPts val="0"/>
              </a:spcBef>
              <a:spcAft>
                <a:spcPts val="0"/>
              </a:spcAft>
              <a:buNone/>
            </a:pPr>
            <a:r>
              <a:rPr lang="fr-CA" sz="1300">
                <a:solidFill>
                  <a:srgbClr val="191919"/>
                </a:solidFill>
                <a:latin typeface="Open Sans"/>
                <a:ea typeface="Open Sans"/>
                <a:cs typeface="Open Sans"/>
                <a:sym typeface="Open Sans"/>
              </a:rPr>
              <a:t>Un sous-groupe vous sera ensuite attribué pour présenter l'information aux autres. </a:t>
            </a:r>
            <a:endParaRPr sz="1100">
              <a:latin typeface="Open Sans"/>
              <a:ea typeface="Open Sans"/>
              <a:cs typeface="Open Sans"/>
              <a:sym typeface="Open Sans"/>
            </a:endParaRPr>
          </a:p>
        </p:txBody>
      </p:sp>
      <p:sp>
        <p:nvSpPr>
          <p:cNvPr id="312" name="Google Shape;312;p32"/>
          <p:cNvSpPr/>
          <p:nvPr/>
        </p:nvSpPr>
        <p:spPr>
          <a:xfrm>
            <a:off x="5053350" y="1015800"/>
            <a:ext cx="446400" cy="446400"/>
          </a:xfrm>
          <a:prstGeom prst="ellipse">
            <a:avLst/>
          </a:prstGeom>
          <a:solidFill>
            <a:srgbClr val="FFFFFF"/>
          </a:solidFill>
          <a:ln w="28575" cap="flat" cmpd="sng">
            <a:solidFill>
              <a:srgbClr val="000000"/>
            </a:solidFill>
            <a:prstDash val="solid"/>
            <a:round/>
            <a:headEnd type="none" w="sm" len="sm"/>
            <a:tailEnd type="none" w="sm" len="sm"/>
          </a:ln>
          <a:effectLst>
            <a:outerShdw dist="57150" dir="7920000" algn="bl" rotWithShape="0">
              <a:srgbClr val="C9E5F5"/>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latin typeface="Roboto Mono"/>
                <a:ea typeface="Roboto Mono"/>
                <a:cs typeface="Roboto Mono"/>
                <a:sym typeface="Roboto Mono"/>
              </a:rPr>
              <a:t>1</a:t>
            </a:r>
            <a:endParaRPr>
              <a:latin typeface="Roboto Mono"/>
              <a:ea typeface="Roboto Mono"/>
              <a:cs typeface="Roboto Mono"/>
              <a:sym typeface="Roboto Mono"/>
            </a:endParaRPr>
          </a:p>
        </p:txBody>
      </p:sp>
      <p:sp>
        <p:nvSpPr>
          <p:cNvPr id="313" name="Google Shape;313;p32"/>
          <p:cNvSpPr/>
          <p:nvPr/>
        </p:nvSpPr>
        <p:spPr>
          <a:xfrm>
            <a:off x="5053350" y="3216275"/>
            <a:ext cx="446400" cy="446400"/>
          </a:xfrm>
          <a:prstGeom prst="ellipse">
            <a:avLst/>
          </a:prstGeom>
          <a:solidFill>
            <a:srgbClr val="FFFFFF"/>
          </a:solidFill>
          <a:ln w="28575" cap="flat" cmpd="sng">
            <a:solidFill>
              <a:srgbClr val="000000"/>
            </a:solidFill>
            <a:prstDash val="solid"/>
            <a:round/>
            <a:headEnd type="none" w="sm" len="sm"/>
            <a:tailEnd type="none" w="sm" len="sm"/>
          </a:ln>
          <a:effectLst>
            <a:outerShdw dist="57150" dir="7920000" algn="bl" rotWithShape="0">
              <a:srgbClr val="C9E5F5"/>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latin typeface="Roboto Mono"/>
                <a:ea typeface="Roboto Mono"/>
                <a:cs typeface="Roboto Mono"/>
                <a:sym typeface="Roboto Mono"/>
              </a:rPr>
              <a:t>2</a:t>
            </a:r>
            <a:endParaRPr>
              <a:latin typeface="Roboto Mono"/>
              <a:ea typeface="Roboto Mono"/>
              <a:cs typeface="Roboto Mono"/>
              <a:sym typeface="Roboto Mono"/>
            </a:endParaRPr>
          </a:p>
        </p:txBody>
      </p:sp>
      <p:cxnSp>
        <p:nvCxnSpPr>
          <p:cNvPr id="314" name="Google Shape;314;p32"/>
          <p:cNvCxnSpPr>
            <a:stCxn id="312" idx="4"/>
            <a:endCxn id="313" idx="0"/>
          </p:cNvCxnSpPr>
          <p:nvPr/>
        </p:nvCxnSpPr>
        <p:spPr>
          <a:xfrm>
            <a:off x="5276550" y="1462200"/>
            <a:ext cx="0" cy="1754100"/>
          </a:xfrm>
          <a:prstGeom prst="straightConnector1">
            <a:avLst/>
          </a:prstGeom>
          <a:noFill/>
          <a:ln w="19050" cap="flat" cmpd="sng">
            <a:solidFill>
              <a:srgbClr val="000000"/>
            </a:solidFill>
            <a:prstDash val="solid"/>
            <a:round/>
            <a:headEnd type="none" w="med" len="med"/>
            <a:tailEnd type="none" w="med" len="med"/>
          </a:ln>
        </p:spPr>
      </p:cxnSp>
      <p:sp>
        <p:nvSpPr>
          <p:cNvPr id="315" name="Google Shape;315;p32"/>
          <p:cNvSpPr/>
          <p:nvPr/>
        </p:nvSpPr>
        <p:spPr>
          <a:xfrm>
            <a:off x="5053350" y="4283075"/>
            <a:ext cx="446400" cy="446400"/>
          </a:xfrm>
          <a:prstGeom prst="ellipse">
            <a:avLst/>
          </a:prstGeom>
          <a:solidFill>
            <a:srgbClr val="FFFFFF"/>
          </a:solidFill>
          <a:ln w="28575" cap="flat" cmpd="sng">
            <a:solidFill>
              <a:srgbClr val="000000"/>
            </a:solidFill>
            <a:prstDash val="solid"/>
            <a:round/>
            <a:headEnd type="none" w="sm" len="sm"/>
            <a:tailEnd type="none" w="sm" len="sm"/>
          </a:ln>
          <a:effectLst>
            <a:outerShdw dist="57150" dir="7920000" algn="bl" rotWithShape="0">
              <a:srgbClr val="C9E5F5"/>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latin typeface="Roboto Mono"/>
                <a:ea typeface="Roboto Mono"/>
                <a:cs typeface="Roboto Mono"/>
                <a:sym typeface="Roboto Mono"/>
              </a:rPr>
              <a:t>3</a:t>
            </a:r>
            <a:endParaRPr>
              <a:latin typeface="Roboto Mono"/>
              <a:ea typeface="Roboto Mono"/>
              <a:cs typeface="Roboto Mono"/>
              <a:sym typeface="Roboto Mono"/>
            </a:endParaRPr>
          </a:p>
        </p:txBody>
      </p:sp>
      <p:cxnSp>
        <p:nvCxnSpPr>
          <p:cNvPr id="316" name="Google Shape;316;p32"/>
          <p:cNvCxnSpPr>
            <a:stCxn id="313" idx="4"/>
          </p:cNvCxnSpPr>
          <p:nvPr/>
        </p:nvCxnSpPr>
        <p:spPr>
          <a:xfrm>
            <a:off x="5276550" y="3662675"/>
            <a:ext cx="0" cy="6204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320"/>
        <p:cNvGrpSpPr/>
        <p:nvPr/>
      </p:nvGrpSpPr>
      <p:grpSpPr>
        <a:xfrm>
          <a:off x="0" y="0"/>
          <a:ext cx="0" cy="0"/>
          <a:chOff x="0" y="0"/>
          <a:chExt cx="0" cy="0"/>
        </a:xfrm>
      </p:grpSpPr>
      <p:pic>
        <p:nvPicPr>
          <p:cNvPr id="321" name="Google Shape;321;p33"/>
          <p:cNvPicPr preferRelativeResize="0"/>
          <p:nvPr/>
        </p:nvPicPr>
        <p:blipFill>
          <a:blip r:embed="rId3">
            <a:alphaModFix/>
          </a:blip>
          <a:stretch>
            <a:fillRect/>
          </a:stretch>
        </p:blipFill>
        <p:spPr>
          <a:xfrm>
            <a:off x="102148" y="4735104"/>
            <a:ext cx="309400" cy="307920"/>
          </a:xfrm>
          <a:prstGeom prst="rect">
            <a:avLst/>
          </a:prstGeom>
          <a:noFill/>
          <a:ln>
            <a:noFill/>
          </a:ln>
        </p:spPr>
      </p:pic>
      <p:sp>
        <p:nvSpPr>
          <p:cNvPr id="322" name="Google Shape;322;p33"/>
          <p:cNvSpPr txBox="1"/>
          <p:nvPr/>
        </p:nvSpPr>
        <p:spPr>
          <a:xfrm>
            <a:off x="464225" y="1349075"/>
            <a:ext cx="3951300" cy="461700"/>
          </a:xfrm>
          <a:prstGeom prst="rect">
            <a:avLst/>
          </a:prstGeom>
          <a:noFill/>
          <a:ln>
            <a:noFill/>
          </a:ln>
        </p:spPr>
        <p:txBody>
          <a:bodyPr spcFirstLastPara="1" wrap="square" lIns="91425" tIns="91425" rIns="91425" bIns="91425" anchor="t" anchorCtr="0">
            <a:spAutoFit/>
          </a:bodyPr>
          <a:lstStyle/>
          <a:p>
            <a:pPr marL="152400" lvl="0" indent="0" algn="l" rtl="0">
              <a:spcBef>
                <a:spcPts val="0"/>
              </a:spcBef>
              <a:spcAft>
                <a:spcPts val="0"/>
              </a:spcAft>
              <a:buNone/>
            </a:pPr>
            <a:r>
              <a:rPr lang="fr-CA" sz="1800">
                <a:solidFill>
                  <a:srgbClr val="191919"/>
                </a:solidFill>
                <a:latin typeface="Open Sans"/>
                <a:ea typeface="Open Sans"/>
                <a:cs typeface="Open Sans"/>
                <a:sym typeface="Open Sans"/>
              </a:rPr>
              <a:t>Rôle de validation des sources</a:t>
            </a:r>
            <a:endParaRPr sz="1600">
              <a:latin typeface="Open Sans"/>
              <a:ea typeface="Open Sans"/>
              <a:cs typeface="Open Sans"/>
              <a:sym typeface="Open Sans"/>
            </a:endParaRPr>
          </a:p>
        </p:txBody>
      </p:sp>
      <p:pic>
        <p:nvPicPr>
          <p:cNvPr id="323" name="Google Shape;323;p33"/>
          <p:cNvPicPr preferRelativeResize="0"/>
          <p:nvPr/>
        </p:nvPicPr>
        <p:blipFill>
          <a:blip r:embed="rId4">
            <a:alphaModFix/>
          </a:blip>
          <a:stretch>
            <a:fillRect/>
          </a:stretch>
        </p:blipFill>
        <p:spPr>
          <a:xfrm rot="-3334747">
            <a:off x="3763425" y="2237550"/>
            <a:ext cx="513775" cy="513775"/>
          </a:xfrm>
          <a:prstGeom prst="rect">
            <a:avLst/>
          </a:prstGeom>
          <a:noFill/>
          <a:ln>
            <a:noFill/>
          </a:ln>
        </p:spPr>
      </p:pic>
      <p:pic>
        <p:nvPicPr>
          <p:cNvPr id="324" name="Google Shape;324;p33"/>
          <p:cNvPicPr preferRelativeResize="0"/>
          <p:nvPr/>
        </p:nvPicPr>
        <p:blipFill rotWithShape="1">
          <a:blip r:embed="rId5">
            <a:alphaModFix/>
          </a:blip>
          <a:srcRect l="4237" t="2314" r="2825" b="3202"/>
          <a:stretch/>
        </p:blipFill>
        <p:spPr>
          <a:xfrm>
            <a:off x="4751175" y="1250975"/>
            <a:ext cx="2251800" cy="3306900"/>
          </a:xfrm>
          <a:prstGeom prst="roundRect">
            <a:avLst>
              <a:gd name="adj" fmla="val 16667"/>
            </a:avLst>
          </a:prstGeom>
          <a:noFill/>
          <a:ln w="28575" cap="flat" cmpd="sng">
            <a:solidFill>
              <a:srgbClr val="000000"/>
            </a:solidFill>
            <a:prstDash val="solid"/>
            <a:round/>
            <a:headEnd type="none" w="sm" len="sm"/>
            <a:tailEnd type="none" w="sm" len="sm"/>
          </a:ln>
        </p:spPr>
      </p:pic>
      <p:sp>
        <p:nvSpPr>
          <p:cNvPr id="325" name="Google Shape;325;p33"/>
          <p:cNvSpPr/>
          <p:nvPr/>
        </p:nvSpPr>
        <p:spPr>
          <a:xfrm>
            <a:off x="257675" y="191575"/>
            <a:ext cx="5792707" cy="513776"/>
          </a:xfrm>
          <a:prstGeom prst="rect">
            <a:avLst/>
          </a:prstGeom>
        </p:spPr>
        <p:txBody>
          <a:bodyPr>
            <a:prstTxWarp prst="textPlain">
              <a:avLst/>
            </a:prstTxWarp>
          </a:bodyPr>
          <a:lstStyle/>
          <a:p>
            <a:pPr lvl="0" algn="ctr"/>
            <a:r>
              <a:rPr b="0" i="0">
                <a:ln>
                  <a:noFill/>
                </a:ln>
                <a:solidFill>
                  <a:srgbClr val="000000"/>
                </a:solidFill>
                <a:latin typeface="Open Sans;800"/>
              </a:rPr>
              <a:t>ACTIVITÉ DE GROUPE</a:t>
            </a:r>
          </a:p>
        </p:txBody>
      </p:sp>
      <p:sp>
        <p:nvSpPr>
          <p:cNvPr id="326" name="Google Shape;326;p33"/>
          <p:cNvSpPr txBox="1"/>
          <p:nvPr/>
        </p:nvSpPr>
        <p:spPr>
          <a:xfrm>
            <a:off x="289450" y="1810775"/>
            <a:ext cx="3000000" cy="1585500"/>
          </a:xfrm>
          <a:prstGeom prst="rect">
            <a:avLst/>
          </a:prstGeom>
          <a:noFill/>
          <a:ln>
            <a:noFill/>
          </a:ln>
        </p:spPr>
        <p:txBody>
          <a:bodyPr spcFirstLastPara="1" wrap="square" lIns="91425" tIns="91425" rIns="91425" bIns="91425" anchor="t" anchorCtr="0">
            <a:spAutoFit/>
          </a:bodyPr>
          <a:lstStyle/>
          <a:p>
            <a:pPr marL="457200" lvl="0" indent="-311150" algn="l" rtl="0">
              <a:lnSpc>
                <a:spcPct val="150000"/>
              </a:lnSpc>
              <a:spcBef>
                <a:spcPts val="0"/>
              </a:spcBef>
              <a:spcAft>
                <a:spcPts val="0"/>
              </a:spcAft>
              <a:buClr>
                <a:srgbClr val="191919"/>
              </a:buClr>
              <a:buSzPts val="1300"/>
              <a:buFont typeface="Open Sans"/>
              <a:buChar char="●"/>
            </a:pPr>
            <a:r>
              <a:rPr lang="fr-CA" sz="1300">
                <a:solidFill>
                  <a:srgbClr val="191919"/>
                </a:solidFill>
                <a:latin typeface="Open Sans"/>
                <a:ea typeface="Open Sans"/>
                <a:cs typeface="Open Sans"/>
                <a:sym typeface="Open Sans"/>
              </a:rPr>
              <a:t>Une personne recevra ce rôle afin d’</a:t>
            </a:r>
            <a:r>
              <a:rPr lang="fr-CA" sz="1300" b="1">
                <a:solidFill>
                  <a:srgbClr val="191919"/>
                </a:solidFill>
                <a:latin typeface="Open Sans"/>
                <a:ea typeface="Open Sans"/>
                <a:cs typeface="Open Sans"/>
                <a:sym typeface="Open Sans"/>
              </a:rPr>
              <a:t>évaluer la qualité</a:t>
            </a:r>
            <a:r>
              <a:rPr lang="fr-CA" sz="1300">
                <a:solidFill>
                  <a:srgbClr val="191919"/>
                </a:solidFill>
                <a:latin typeface="Open Sans"/>
                <a:ea typeface="Open Sans"/>
                <a:cs typeface="Open Sans"/>
                <a:sym typeface="Open Sans"/>
              </a:rPr>
              <a:t> de la source et ses </a:t>
            </a:r>
            <a:r>
              <a:rPr lang="fr-CA" sz="1300" b="1">
                <a:solidFill>
                  <a:srgbClr val="191919"/>
                </a:solidFill>
                <a:latin typeface="Open Sans"/>
                <a:ea typeface="Open Sans"/>
                <a:cs typeface="Open Sans"/>
                <a:sym typeface="Open Sans"/>
              </a:rPr>
              <a:t>biais potentiels</a:t>
            </a:r>
            <a:r>
              <a:rPr lang="fr-CA" sz="1300">
                <a:solidFill>
                  <a:srgbClr val="191919"/>
                </a:solidFill>
                <a:latin typeface="Open Sans"/>
                <a:ea typeface="Open Sans"/>
                <a:cs typeface="Open Sans"/>
                <a:sym typeface="Open Sans"/>
              </a:rPr>
              <a:t> en consultant la </a:t>
            </a:r>
            <a:r>
              <a:rPr lang="fr-CA" sz="1300" b="1">
                <a:solidFill>
                  <a:srgbClr val="191919"/>
                </a:solidFill>
                <a:latin typeface="Open Sans"/>
                <a:ea typeface="Open Sans"/>
                <a:cs typeface="Open Sans"/>
                <a:sym typeface="Open Sans"/>
              </a:rPr>
              <a:t>section À PROPOS</a:t>
            </a:r>
            <a:r>
              <a:rPr lang="fr-CA" sz="1300">
                <a:solidFill>
                  <a:srgbClr val="191919"/>
                </a:solidFill>
                <a:latin typeface="Open Sans"/>
                <a:ea typeface="Open Sans"/>
                <a:cs typeface="Open Sans"/>
                <a:sym typeface="Open Sans"/>
              </a:rPr>
              <a:t> du site.</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330"/>
        <p:cNvGrpSpPr/>
        <p:nvPr/>
      </p:nvGrpSpPr>
      <p:grpSpPr>
        <a:xfrm>
          <a:off x="0" y="0"/>
          <a:ext cx="0" cy="0"/>
          <a:chOff x="0" y="0"/>
          <a:chExt cx="0" cy="0"/>
        </a:xfrm>
      </p:grpSpPr>
      <p:sp>
        <p:nvSpPr>
          <p:cNvPr id="331" name="Google Shape;331;p34"/>
          <p:cNvSpPr/>
          <p:nvPr/>
        </p:nvSpPr>
        <p:spPr>
          <a:xfrm>
            <a:off x="8799800" y="2799100"/>
            <a:ext cx="257700" cy="2577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332" name="Google Shape;332;p34"/>
          <p:cNvSpPr/>
          <p:nvPr/>
        </p:nvSpPr>
        <p:spPr>
          <a:xfrm>
            <a:off x="86600" y="2839825"/>
            <a:ext cx="257700" cy="2577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333" name="Google Shape;333;p34"/>
          <p:cNvCxnSpPr>
            <a:endCxn id="334" idx="1"/>
          </p:cNvCxnSpPr>
          <p:nvPr/>
        </p:nvCxnSpPr>
        <p:spPr>
          <a:xfrm>
            <a:off x="1898590" y="2968663"/>
            <a:ext cx="5346900" cy="0"/>
          </a:xfrm>
          <a:prstGeom prst="straightConnector1">
            <a:avLst/>
          </a:prstGeom>
          <a:noFill/>
          <a:ln w="19050" cap="flat" cmpd="sng">
            <a:solidFill>
              <a:srgbClr val="000000"/>
            </a:solidFill>
            <a:prstDash val="solid"/>
            <a:round/>
            <a:headEnd type="none" w="med" len="med"/>
            <a:tailEnd type="none" w="med" len="med"/>
          </a:ln>
        </p:spPr>
      </p:cxnSp>
      <p:sp>
        <p:nvSpPr>
          <p:cNvPr id="335" name="Google Shape;335;p34"/>
          <p:cNvSpPr/>
          <p:nvPr/>
        </p:nvSpPr>
        <p:spPr>
          <a:xfrm rot="-5400000">
            <a:off x="7581549" y="3577001"/>
            <a:ext cx="1519500" cy="1613400"/>
          </a:xfrm>
          <a:prstGeom prst="rtTriangle">
            <a:avLst/>
          </a:prstGeom>
          <a:solidFill>
            <a:srgbClr val="C9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6" name="Google Shape;336;p34"/>
          <p:cNvSpPr/>
          <p:nvPr/>
        </p:nvSpPr>
        <p:spPr>
          <a:xfrm>
            <a:off x="8306720" y="4473031"/>
            <a:ext cx="750792" cy="606794"/>
          </a:xfrm>
          <a:prstGeom prst="rect">
            <a:avLst/>
          </a:prstGeom>
        </p:spPr>
        <p:txBody>
          <a:bodyPr>
            <a:prstTxWarp prst="textPlain">
              <a:avLst/>
            </a:prstTxWarp>
          </a:bodyPr>
          <a:lstStyle/>
          <a:p>
            <a:pPr lvl="0" algn="ctr"/>
            <a:r>
              <a:rPr b="1" i="0">
                <a:ln>
                  <a:noFill/>
                </a:ln>
                <a:solidFill>
                  <a:srgbClr val="EAF7FF"/>
                </a:solidFill>
                <a:latin typeface="Roboto Mono"/>
              </a:rPr>
              <a:t>01</a:t>
            </a:r>
          </a:p>
        </p:txBody>
      </p:sp>
      <p:sp>
        <p:nvSpPr>
          <p:cNvPr id="337" name="Google Shape;337;p34"/>
          <p:cNvSpPr txBox="1"/>
          <p:nvPr/>
        </p:nvSpPr>
        <p:spPr>
          <a:xfrm>
            <a:off x="8134305" y="4569567"/>
            <a:ext cx="1013700" cy="4137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b="1">
                <a:latin typeface="Roboto Mono"/>
                <a:ea typeface="Roboto Mono"/>
                <a:cs typeface="Roboto Mono"/>
                <a:sym typeface="Roboto Mono"/>
              </a:rPr>
              <a:t>DÉFI 01</a:t>
            </a:r>
            <a:endParaRPr b="1">
              <a:latin typeface="Roboto Mono"/>
              <a:ea typeface="Roboto Mono"/>
              <a:cs typeface="Roboto Mono"/>
              <a:sym typeface="Roboto Mono"/>
            </a:endParaRPr>
          </a:p>
        </p:txBody>
      </p:sp>
      <p:sp>
        <p:nvSpPr>
          <p:cNvPr id="338" name="Google Shape;338;p34"/>
          <p:cNvSpPr/>
          <p:nvPr/>
        </p:nvSpPr>
        <p:spPr>
          <a:xfrm>
            <a:off x="84950" y="105700"/>
            <a:ext cx="5792707" cy="513776"/>
          </a:xfrm>
          <a:prstGeom prst="rect">
            <a:avLst/>
          </a:prstGeom>
        </p:spPr>
        <p:txBody>
          <a:bodyPr>
            <a:prstTxWarp prst="textPlain">
              <a:avLst/>
            </a:prstTxWarp>
          </a:bodyPr>
          <a:lstStyle/>
          <a:p>
            <a:pPr lvl="0" algn="ctr"/>
            <a:r>
              <a:rPr b="0" i="0">
                <a:ln>
                  <a:noFill/>
                </a:ln>
                <a:solidFill>
                  <a:srgbClr val="000000"/>
                </a:solidFill>
                <a:latin typeface="Open Sans;800"/>
              </a:rPr>
              <a:t>ACTIVITÉ DE GROUPE</a:t>
            </a:r>
          </a:p>
        </p:txBody>
      </p:sp>
      <p:sp>
        <p:nvSpPr>
          <p:cNvPr id="339" name="Google Shape;339;p34"/>
          <p:cNvSpPr txBox="1">
            <a:spLocks noGrp="1"/>
          </p:cNvSpPr>
          <p:nvPr>
            <p:ph type="subTitle" idx="4294967295"/>
          </p:nvPr>
        </p:nvSpPr>
        <p:spPr>
          <a:xfrm>
            <a:off x="290250" y="900788"/>
            <a:ext cx="8563500" cy="4821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None/>
            </a:pPr>
            <a:r>
              <a:rPr lang="fr-CA" sz="1600">
                <a:solidFill>
                  <a:srgbClr val="191919"/>
                </a:solidFill>
                <a:latin typeface="Open Sans"/>
                <a:ea typeface="Open Sans"/>
                <a:cs typeface="Open Sans"/>
                <a:sym typeface="Open Sans"/>
              </a:rPr>
              <a:t>L’IA, c’est complexe, alors débutons en comprenant ces </a:t>
            </a:r>
            <a:r>
              <a:rPr lang="fr-CA" sz="1600" b="1">
                <a:solidFill>
                  <a:srgbClr val="191919"/>
                </a:solidFill>
                <a:latin typeface="Open Sans"/>
                <a:ea typeface="Open Sans"/>
                <a:cs typeface="Open Sans"/>
                <a:sym typeface="Open Sans"/>
              </a:rPr>
              <a:t>cinq concepts</a:t>
            </a:r>
            <a:r>
              <a:rPr lang="fr-CA" sz="1600">
                <a:solidFill>
                  <a:srgbClr val="191919"/>
                </a:solidFill>
                <a:latin typeface="Open Sans"/>
                <a:ea typeface="Open Sans"/>
                <a:cs typeface="Open Sans"/>
                <a:sym typeface="Open Sans"/>
              </a:rPr>
              <a:t> : </a:t>
            </a:r>
            <a:endParaRPr sz="1600">
              <a:solidFill>
                <a:srgbClr val="191919"/>
              </a:solidFill>
              <a:latin typeface="Open Sans"/>
              <a:ea typeface="Open Sans"/>
              <a:cs typeface="Open Sans"/>
              <a:sym typeface="Open Sans"/>
            </a:endParaRPr>
          </a:p>
          <a:p>
            <a:pPr marL="152400" lvl="0" indent="0" algn="ctr" rtl="0">
              <a:lnSpc>
                <a:spcPct val="100000"/>
              </a:lnSpc>
              <a:spcBef>
                <a:spcPts val="0"/>
              </a:spcBef>
              <a:spcAft>
                <a:spcPts val="0"/>
              </a:spcAft>
              <a:buSzPts val="2800"/>
              <a:buNone/>
            </a:pPr>
            <a:r>
              <a:rPr lang="fr-CA" sz="1400">
                <a:solidFill>
                  <a:srgbClr val="191919"/>
                </a:solidFill>
              </a:rPr>
              <a:t> </a:t>
            </a:r>
            <a:endParaRPr sz="1400">
              <a:solidFill>
                <a:srgbClr val="191919"/>
              </a:solidFill>
            </a:endParaRPr>
          </a:p>
        </p:txBody>
      </p:sp>
      <p:pic>
        <p:nvPicPr>
          <p:cNvPr id="340" name="Google Shape;340;p34"/>
          <p:cNvPicPr preferRelativeResize="0"/>
          <p:nvPr/>
        </p:nvPicPr>
        <p:blipFill>
          <a:blip r:embed="rId3">
            <a:alphaModFix/>
          </a:blip>
          <a:stretch>
            <a:fillRect/>
          </a:stretch>
        </p:blipFill>
        <p:spPr>
          <a:xfrm>
            <a:off x="84948" y="4769454"/>
            <a:ext cx="309400" cy="307920"/>
          </a:xfrm>
          <a:prstGeom prst="rect">
            <a:avLst/>
          </a:prstGeom>
          <a:noFill/>
          <a:ln>
            <a:noFill/>
          </a:ln>
        </p:spPr>
      </p:pic>
      <p:sp>
        <p:nvSpPr>
          <p:cNvPr id="341" name="Google Shape;341;p34"/>
          <p:cNvSpPr/>
          <p:nvPr/>
        </p:nvSpPr>
        <p:spPr>
          <a:xfrm>
            <a:off x="290224" y="1578313"/>
            <a:ext cx="1608300" cy="2780700"/>
          </a:xfrm>
          <a:prstGeom prst="roundRect">
            <a:avLst>
              <a:gd name="adj" fmla="val 16667"/>
            </a:avLst>
          </a:prstGeom>
          <a:solidFill>
            <a:schemeClr val="l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sz="1200">
              <a:latin typeface="Open Sans"/>
              <a:ea typeface="Open Sans"/>
              <a:cs typeface="Open Sans"/>
              <a:sym typeface="Open Sans"/>
            </a:endParaRPr>
          </a:p>
        </p:txBody>
      </p:sp>
      <p:sp>
        <p:nvSpPr>
          <p:cNvPr id="342" name="Google Shape;342;p34"/>
          <p:cNvSpPr/>
          <p:nvPr/>
        </p:nvSpPr>
        <p:spPr>
          <a:xfrm>
            <a:off x="2029041" y="1578313"/>
            <a:ext cx="1608300" cy="2780700"/>
          </a:xfrm>
          <a:prstGeom prst="roundRect">
            <a:avLst>
              <a:gd name="adj" fmla="val 16667"/>
            </a:avLst>
          </a:prstGeom>
          <a:solidFill>
            <a:schemeClr val="l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r>
              <a:rPr lang="fr-CA">
                <a:latin typeface="Open Sans"/>
                <a:ea typeface="Open Sans"/>
                <a:cs typeface="Open Sans"/>
                <a:sym typeface="Open Sans"/>
              </a:rPr>
              <a:t> </a:t>
            </a:r>
            <a:endParaRPr>
              <a:latin typeface="Open Sans"/>
              <a:ea typeface="Open Sans"/>
              <a:cs typeface="Open Sans"/>
              <a:sym typeface="Open Sans"/>
            </a:endParaRPr>
          </a:p>
        </p:txBody>
      </p:sp>
      <p:sp>
        <p:nvSpPr>
          <p:cNvPr id="343" name="Google Shape;343;p34"/>
          <p:cNvSpPr/>
          <p:nvPr/>
        </p:nvSpPr>
        <p:spPr>
          <a:xfrm>
            <a:off x="3767857" y="1578313"/>
            <a:ext cx="1608300" cy="2780700"/>
          </a:xfrm>
          <a:prstGeom prst="roundRect">
            <a:avLst>
              <a:gd name="adj" fmla="val 16667"/>
            </a:avLst>
          </a:prstGeom>
          <a:solidFill>
            <a:schemeClr val="l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4" name="Google Shape;344;p34"/>
          <p:cNvSpPr/>
          <p:nvPr/>
        </p:nvSpPr>
        <p:spPr>
          <a:xfrm>
            <a:off x="5506673" y="1578313"/>
            <a:ext cx="1608300" cy="2780700"/>
          </a:xfrm>
          <a:prstGeom prst="roundRect">
            <a:avLst>
              <a:gd name="adj" fmla="val 16667"/>
            </a:avLst>
          </a:prstGeom>
          <a:solidFill>
            <a:schemeClr val="l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34" name="Google Shape;334;p34"/>
          <p:cNvSpPr/>
          <p:nvPr/>
        </p:nvSpPr>
        <p:spPr>
          <a:xfrm>
            <a:off x="7245490" y="1578313"/>
            <a:ext cx="1608300" cy="2780700"/>
          </a:xfrm>
          <a:prstGeom prst="roundRect">
            <a:avLst>
              <a:gd name="adj" fmla="val 16667"/>
            </a:avLst>
          </a:prstGeom>
          <a:solidFill>
            <a:schemeClr val="lt2"/>
          </a:solidFill>
          <a:ln w="19050" cap="flat" cmpd="sng">
            <a:solidFill>
              <a:srgbClr val="191919"/>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345" name="Google Shape;345;p34"/>
          <p:cNvSpPr/>
          <p:nvPr/>
        </p:nvSpPr>
        <p:spPr>
          <a:xfrm>
            <a:off x="1977538" y="1432475"/>
            <a:ext cx="413700" cy="413700"/>
          </a:xfrm>
          <a:prstGeom prst="ellipse">
            <a:avLst/>
          </a:prstGeom>
          <a:solidFill>
            <a:srgbClr val="FFFFFF"/>
          </a:solidFill>
          <a:ln w="28575" cap="flat" cmpd="sng">
            <a:solidFill>
              <a:srgbClr val="000000"/>
            </a:solidFill>
            <a:prstDash val="solid"/>
            <a:round/>
            <a:headEnd type="none" w="sm" len="sm"/>
            <a:tailEnd type="none" w="sm" len="sm"/>
          </a:ln>
          <a:effectLst>
            <a:outerShdw dist="57150" dir="7920000" algn="bl" rotWithShape="0">
              <a:srgbClr val="C9E5F5"/>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latin typeface="Roboto Mono"/>
                <a:ea typeface="Roboto Mono"/>
                <a:cs typeface="Roboto Mono"/>
                <a:sym typeface="Roboto Mono"/>
              </a:rPr>
              <a:t>2</a:t>
            </a:r>
            <a:endParaRPr>
              <a:latin typeface="Roboto Mono"/>
              <a:ea typeface="Roboto Mono"/>
              <a:cs typeface="Roboto Mono"/>
              <a:sym typeface="Roboto Mono"/>
            </a:endParaRPr>
          </a:p>
        </p:txBody>
      </p:sp>
      <p:sp>
        <p:nvSpPr>
          <p:cNvPr id="346" name="Google Shape;346;p34"/>
          <p:cNvSpPr/>
          <p:nvPr/>
        </p:nvSpPr>
        <p:spPr>
          <a:xfrm>
            <a:off x="84938" y="1432475"/>
            <a:ext cx="413700" cy="413700"/>
          </a:xfrm>
          <a:prstGeom prst="ellipse">
            <a:avLst/>
          </a:prstGeom>
          <a:solidFill>
            <a:srgbClr val="FFFFFF"/>
          </a:solidFill>
          <a:ln w="28575" cap="flat" cmpd="sng">
            <a:solidFill>
              <a:srgbClr val="000000"/>
            </a:solidFill>
            <a:prstDash val="solid"/>
            <a:round/>
            <a:headEnd type="none" w="sm" len="sm"/>
            <a:tailEnd type="none" w="sm" len="sm"/>
          </a:ln>
          <a:effectLst>
            <a:outerShdw dist="57150" dir="7920000" algn="bl" rotWithShape="0">
              <a:srgbClr val="C9E5F5"/>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latin typeface="Roboto Mono"/>
                <a:ea typeface="Roboto Mono"/>
                <a:cs typeface="Roboto Mono"/>
                <a:sym typeface="Roboto Mono"/>
              </a:rPr>
              <a:t>1</a:t>
            </a:r>
            <a:endParaRPr>
              <a:latin typeface="Roboto Mono"/>
              <a:ea typeface="Roboto Mono"/>
              <a:cs typeface="Roboto Mono"/>
              <a:sym typeface="Roboto Mono"/>
            </a:endParaRPr>
          </a:p>
        </p:txBody>
      </p:sp>
      <p:sp>
        <p:nvSpPr>
          <p:cNvPr id="347" name="Google Shape;347;p34"/>
          <p:cNvSpPr/>
          <p:nvPr/>
        </p:nvSpPr>
        <p:spPr>
          <a:xfrm>
            <a:off x="5455350" y="1432475"/>
            <a:ext cx="413700" cy="413700"/>
          </a:xfrm>
          <a:prstGeom prst="ellipse">
            <a:avLst/>
          </a:prstGeom>
          <a:solidFill>
            <a:srgbClr val="FFFFFF"/>
          </a:solidFill>
          <a:ln w="28575" cap="flat" cmpd="sng">
            <a:solidFill>
              <a:srgbClr val="000000"/>
            </a:solidFill>
            <a:prstDash val="solid"/>
            <a:round/>
            <a:headEnd type="none" w="sm" len="sm"/>
            <a:tailEnd type="none" w="sm" len="sm"/>
          </a:ln>
          <a:effectLst>
            <a:outerShdw dist="57150" dir="7920000" algn="bl" rotWithShape="0">
              <a:srgbClr val="C9E5F5"/>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latin typeface="Roboto Mono"/>
                <a:ea typeface="Roboto Mono"/>
                <a:cs typeface="Roboto Mono"/>
                <a:sym typeface="Roboto Mono"/>
              </a:rPr>
              <a:t>4</a:t>
            </a:r>
            <a:endParaRPr>
              <a:latin typeface="Roboto Mono"/>
              <a:ea typeface="Roboto Mono"/>
              <a:cs typeface="Roboto Mono"/>
              <a:sym typeface="Roboto Mono"/>
            </a:endParaRPr>
          </a:p>
        </p:txBody>
      </p:sp>
      <p:sp>
        <p:nvSpPr>
          <p:cNvPr id="348" name="Google Shape;348;p34"/>
          <p:cNvSpPr/>
          <p:nvPr/>
        </p:nvSpPr>
        <p:spPr>
          <a:xfrm>
            <a:off x="7194250" y="1432475"/>
            <a:ext cx="413700" cy="413700"/>
          </a:xfrm>
          <a:prstGeom prst="ellipse">
            <a:avLst/>
          </a:prstGeom>
          <a:solidFill>
            <a:srgbClr val="FFFFFF"/>
          </a:solidFill>
          <a:ln w="28575" cap="flat" cmpd="sng">
            <a:solidFill>
              <a:srgbClr val="000000"/>
            </a:solidFill>
            <a:prstDash val="solid"/>
            <a:round/>
            <a:headEnd type="none" w="sm" len="sm"/>
            <a:tailEnd type="none" w="sm" len="sm"/>
          </a:ln>
          <a:effectLst>
            <a:outerShdw dist="57150" dir="7920000" algn="bl" rotWithShape="0">
              <a:srgbClr val="C9E5F5"/>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latin typeface="Roboto Mono"/>
                <a:ea typeface="Roboto Mono"/>
                <a:cs typeface="Roboto Mono"/>
                <a:sym typeface="Roboto Mono"/>
              </a:rPr>
              <a:t>5</a:t>
            </a:r>
            <a:endParaRPr>
              <a:latin typeface="Roboto Mono"/>
              <a:ea typeface="Roboto Mono"/>
              <a:cs typeface="Roboto Mono"/>
              <a:sym typeface="Roboto Mono"/>
            </a:endParaRPr>
          </a:p>
        </p:txBody>
      </p:sp>
      <p:sp>
        <p:nvSpPr>
          <p:cNvPr id="349" name="Google Shape;349;p34"/>
          <p:cNvSpPr/>
          <p:nvPr/>
        </p:nvSpPr>
        <p:spPr>
          <a:xfrm>
            <a:off x="3716450" y="1432475"/>
            <a:ext cx="413700" cy="413700"/>
          </a:xfrm>
          <a:prstGeom prst="ellipse">
            <a:avLst/>
          </a:prstGeom>
          <a:solidFill>
            <a:srgbClr val="FFFFFF"/>
          </a:solidFill>
          <a:ln w="28575" cap="flat" cmpd="sng">
            <a:solidFill>
              <a:srgbClr val="000000"/>
            </a:solidFill>
            <a:prstDash val="solid"/>
            <a:round/>
            <a:headEnd type="none" w="sm" len="sm"/>
            <a:tailEnd type="none" w="sm" len="sm"/>
          </a:ln>
          <a:effectLst>
            <a:outerShdw dist="57150" dir="7920000" algn="bl" rotWithShape="0">
              <a:srgbClr val="C9E5F5"/>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latin typeface="Roboto Mono"/>
                <a:ea typeface="Roboto Mono"/>
                <a:cs typeface="Roboto Mono"/>
                <a:sym typeface="Roboto Mono"/>
              </a:rPr>
              <a:t>3</a:t>
            </a:r>
            <a:endParaRPr>
              <a:latin typeface="Roboto Mono"/>
              <a:ea typeface="Roboto Mono"/>
              <a:cs typeface="Roboto Mono"/>
              <a:sym typeface="Roboto Mono"/>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53"/>
        <p:cNvGrpSpPr/>
        <p:nvPr/>
      </p:nvGrpSpPr>
      <p:grpSpPr>
        <a:xfrm>
          <a:off x="0" y="0"/>
          <a:ext cx="0" cy="0"/>
          <a:chOff x="0" y="0"/>
          <a:chExt cx="0" cy="0"/>
        </a:xfrm>
      </p:grpSpPr>
      <p:pic>
        <p:nvPicPr>
          <p:cNvPr id="354" name="Google Shape;354;p35"/>
          <p:cNvPicPr preferRelativeResize="0"/>
          <p:nvPr/>
        </p:nvPicPr>
        <p:blipFill rotWithShape="1">
          <a:blip r:embed="rId3">
            <a:alphaModFix/>
          </a:blip>
          <a:srcRect l="14380" t="21680" r="15335" b="24709"/>
          <a:stretch/>
        </p:blipFill>
        <p:spPr>
          <a:xfrm rot="-5400000">
            <a:off x="774950" y="2936515"/>
            <a:ext cx="1193198" cy="511974"/>
          </a:xfrm>
          <a:prstGeom prst="rect">
            <a:avLst/>
          </a:prstGeom>
          <a:noFill/>
          <a:ln>
            <a:noFill/>
          </a:ln>
        </p:spPr>
      </p:pic>
      <p:pic>
        <p:nvPicPr>
          <p:cNvPr id="355" name="Google Shape;355;p35"/>
          <p:cNvPicPr preferRelativeResize="0"/>
          <p:nvPr/>
        </p:nvPicPr>
        <p:blipFill>
          <a:blip r:embed="rId4">
            <a:alphaModFix/>
          </a:blip>
          <a:stretch>
            <a:fillRect/>
          </a:stretch>
        </p:blipFill>
        <p:spPr>
          <a:xfrm>
            <a:off x="8574137" y="158451"/>
            <a:ext cx="453839" cy="451675"/>
          </a:xfrm>
          <a:prstGeom prst="rect">
            <a:avLst/>
          </a:prstGeom>
          <a:noFill/>
          <a:ln>
            <a:noFill/>
          </a:ln>
        </p:spPr>
      </p:pic>
      <p:sp>
        <p:nvSpPr>
          <p:cNvPr id="356" name="Google Shape;356;p35"/>
          <p:cNvSpPr/>
          <p:nvPr/>
        </p:nvSpPr>
        <p:spPr>
          <a:xfrm rot="5400000">
            <a:off x="97750" y="-113100"/>
            <a:ext cx="2547600" cy="2773800"/>
          </a:xfrm>
          <a:prstGeom prst="rtTriangle">
            <a:avLst/>
          </a:prstGeom>
          <a:solidFill>
            <a:srgbClr val="F8B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7" name="Google Shape;357;p35"/>
          <p:cNvSpPr/>
          <p:nvPr/>
        </p:nvSpPr>
        <p:spPr>
          <a:xfrm>
            <a:off x="227727" y="357750"/>
            <a:ext cx="1192646" cy="844426"/>
          </a:xfrm>
          <a:prstGeom prst="rect">
            <a:avLst/>
          </a:prstGeom>
        </p:spPr>
        <p:txBody>
          <a:bodyPr>
            <a:prstTxWarp prst="textPlain">
              <a:avLst/>
            </a:prstTxWarp>
          </a:bodyPr>
          <a:lstStyle/>
          <a:p>
            <a:pPr lvl="0" algn="ctr"/>
            <a:r>
              <a:rPr b="1" i="0">
                <a:ln>
                  <a:noFill/>
                </a:ln>
                <a:solidFill>
                  <a:srgbClr val="FFD2ED"/>
                </a:solidFill>
                <a:latin typeface="Roboto Mono"/>
              </a:rPr>
              <a:t>02</a:t>
            </a:r>
          </a:p>
        </p:txBody>
      </p:sp>
      <p:sp>
        <p:nvSpPr>
          <p:cNvPr id="358" name="Google Shape;358;p35"/>
          <p:cNvSpPr txBox="1"/>
          <p:nvPr/>
        </p:nvSpPr>
        <p:spPr>
          <a:xfrm>
            <a:off x="128050" y="417500"/>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02</a:t>
            </a:r>
            <a:endParaRPr sz="2500" b="1">
              <a:latin typeface="Roboto Mono"/>
              <a:ea typeface="Roboto Mono"/>
              <a:cs typeface="Roboto Mono"/>
              <a:sym typeface="Roboto Mono"/>
            </a:endParaRPr>
          </a:p>
        </p:txBody>
      </p:sp>
      <p:sp>
        <p:nvSpPr>
          <p:cNvPr id="359" name="Google Shape;359;p35"/>
          <p:cNvSpPr/>
          <p:nvPr/>
        </p:nvSpPr>
        <p:spPr>
          <a:xfrm rot="-5400000">
            <a:off x="6483300" y="2482788"/>
            <a:ext cx="2547600" cy="2773800"/>
          </a:xfrm>
          <a:prstGeom prst="rtTriangle">
            <a:avLst/>
          </a:prstGeom>
          <a:solidFill>
            <a:srgbClr val="F8B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0" name="Google Shape;360;p35"/>
          <p:cNvSpPr/>
          <p:nvPr/>
        </p:nvSpPr>
        <p:spPr>
          <a:xfrm>
            <a:off x="7654827" y="4104062"/>
            <a:ext cx="1192646" cy="844426"/>
          </a:xfrm>
          <a:prstGeom prst="rect">
            <a:avLst/>
          </a:prstGeom>
        </p:spPr>
        <p:txBody>
          <a:bodyPr>
            <a:prstTxWarp prst="textPlain">
              <a:avLst/>
            </a:prstTxWarp>
          </a:bodyPr>
          <a:lstStyle/>
          <a:p>
            <a:pPr lvl="0" algn="ctr"/>
            <a:r>
              <a:rPr b="1" i="0">
                <a:ln>
                  <a:noFill/>
                </a:ln>
                <a:solidFill>
                  <a:srgbClr val="FFD2ED"/>
                </a:solidFill>
                <a:latin typeface="Roboto Mono"/>
              </a:rPr>
              <a:t>02</a:t>
            </a:r>
          </a:p>
        </p:txBody>
      </p:sp>
      <p:sp>
        <p:nvSpPr>
          <p:cNvPr id="361" name="Google Shape;361;p35"/>
          <p:cNvSpPr txBox="1"/>
          <p:nvPr/>
        </p:nvSpPr>
        <p:spPr>
          <a:xfrm>
            <a:off x="7555150" y="4163813"/>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02</a:t>
            </a:r>
            <a:endParaRPr sz="2500" b="1">
              <a:latin typeface="Roboto Mono"/>
              <a:ea typeface="Roboto Mono"/>
              <a:cs typeface="Roboto Mono"/>
              <a:sym typeface="Roboto Mono"/>
            </a:endParaRPr>
          </a:p>
        </p:txBody>
      </p:sp>
      <p:sp>
        <p:nvSpPr>
          <p:cNvPr id="362" name="Google Shape;362;p35"/>
          <p:cNvSpPr/>
          <p:nvPr/>
        </p:nvSpPr>
        <p:spPr>
          <a:xfrm>
            <a:off x="1585076" y="1755038"/>
            <a:ext cx="6069745" cy="1764549"/>
          </a:xfrm>
          <a:prstGeom prst="rect">
            <a:avLst/>
          </a:prstGeom>
        </p:spPr>
        <p:txBody>
          <a:bodyPr>
            <a:prstTxWarp prst="textPlain">
              <a:avLst/>
            </a:prstTxWarp>
          </a:bodyPr>
          <a:lstStyle/>
          <a:p>
            <a:pPr lvl="0" algn="ctr"/>
            <a:r>
              <a:rPr b="0" i="0">
                <a:ln>
                  <a:noFill/>
                </a:ln>
                <a:solidFill>
                  <a:srgbClr val="000000"/>
                </a:solidFill>
                <a:latin typeface="Open Sans;800"/>
              </a:rPr>
              <a:t>MAINS SUR</a:t>
            </a:r>
            <a:br>
              <a:rPr b="0" i="0">
                <a:ln>
                  <a:noFill/>
                </a:ln>
                <a:solidFill>
                  <a:srgbClr val="000000"/>
                </a:solidFill>
                <a:latin typeface="Open Sans;800"/>
              </a:rPr>
            </a:br>
            <a:r>
              <a:rPr b="0" i="0">
                <a:ln>
                  <a:noFill/>
                </a:ln>
                <a:solidFill>
                  <a:srgbClr val="000000"/>
                </a:solidFill>
                <a:latin typeface="Open Sans;800"/>
              </a:rPr>
              <a:t> LES TOUCHES</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66"/>
        <p:cNvGrpSpPr/>
        <p:nvPr/>
      </p:nvGrpSpPr>
      <p:grpSpPr>
        <a:xfrm>
          <a:off x="0" y="0"/>
          <a:ext cx="0" cy="0"/>
          <a:chOff x="0" y="0"/>
          <a:chExt cx="0" cy="0"/>
        </a:xfrm>
      </p:grpSpPr>
      <p:grpSp>
        <p:nvGrpSpPr>
          <p:cNvPr id="367" name="Google Shape;367;p36"/>
          <p:cNvGrpSpPr/>
          <p:nvPr/>
        </p:nvGrpSpPr>
        <p:grpSpPr>
          <a:xfrm>
            <a:off x="7376523" y="3515884"/>
            <a:ext cx="2345399" cy="1625114"/>
            <a:chOff x="6370200" y="2595888"/>
            <a:chExt cx="3676750" cy="2547600"/>
          </a:xfrm>
        </p:grpSpPr>
        <p:sp>
          <p:nvSpPr>
            <p:cNvPr id="368" name="Google Shape;368;p36"/>
            <p:cNvSpPr/>
            <p:nvPr/>
          </p:nvSpPr>
          <p:spPr>
            <a:xfrm rot="-5400000">
              <a:off x="6483300" y="2482788"/>
              <a:ext cx="2547600" cy="2773800"/>
            </a:xfrm>
            <a:prstGeom prst="rtTriangle">
              <a:avLst/>
            </a:prstGeom>
            <a:solidFill>
              <a:srgbClr val="F8B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9" name="Google Shape;369;p36"/>
            <p:cNvSpPr/>
            <p:nvPr/>
          </p:nvSpPr>
          <p:spPr>
            <a:xfrm>
              <a:off x="7654827" y="4104062"/>
              <a:ext cx="1192646" cy="844426"/>
            </a:xfrm>
            <a:prstGeom prst="rect">
              <a:avLst/>
            </a:prstGeom>
          </p:spPr>
          <p:txBody>
            <a:bodyPr>
              <a:prstTxWarp prst="textPlain">
                <a:avLst/>
              </a:prstTxWarp>
            </a:bodyPr>
            <a:lstStyle/>
            <a:p>
              <a:pPr lvl="0" algn="ctr"/>
              <a:r>
                <a:rPr b="1" i="0">
                  <a:ln>
                    <a:noFill/>
                  </a:ln>
                  <a:solidFill>
                    <a:srgbClr val="FFD2ED"/>
                  </a:solidFill>
                  <a:latin typeface="Roboto Mono"/>
                </a:rPr>
                <a:t>02</a:t>
              </a:r>
            </a:p>
          </p:txBody>
        </p:sp>
        <p:sp>
          <p:nvSpPr>
            <p:cNvPr id="370" name="Google Shape;370;p36"/>
            <p:cNvSpPr txBox="1"/>
            <p:nvPr/>
          </p:nvSpPr>
          <p:spPr>
            <a:xfrm>
              <a:off x="7555150" y="4163813"/>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500" b="1">
                  <a:latin typeface="Roboto Mono"/>
                  <a:ea typeface="Roboto Mono"/>
                  <a:cs typeface="Roboto Mono"/>
                  <a:sym typeface="Roboto Mono"/>
                </a:rPr>
                <a:t>DÉFI 02</a:t>
              </a:r>
              <a:endParaRPr sz="1500" b="1">
                <a:latin typeface="Roboto Mono"/>
                <a:ea typeface="Roboto Mono"/>
                <a:cs typeface="Roboto Mono"/>
                <a:sym typeface="Roboto Mono"/>
              </a:endParaRPr>
            </a:p>
          </p:txBody>
        </p:sp>
      </p:grpSp>
      <p:sp>
        <p:nvSpPr>
          <p:cNvPr id="371" name="Google Shape;371;p36"/>
          <p:cNvSpPr txBox="1"/>
          <p:nvPr/>
        </p:nvSpPr>
        <p:spPr>
          <a:xfrm>
            <a:off x="1933625" y="821074"/>
            <a:ext cx="8542200" cy="51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CA" sz="1600">
                <a:latin typeface="Open Sans"/>
                <a:ea typeface="Open Sans"/>
                <a:cs typeface="Open Sans"/>
                <a:sym typeface="Open Sans"/>
              </a:rPr>
              <a:t>Mieux la comprendre par l’expérimentation de </a:t>
            </a:r>
            <a:endParaRPr sz="1600" i="0" u="none" strike="noStrike" cap="none">
              <a:latin typeface="Open Sans"/>
              <a:ea typeface="Open Sans"/>
              <a:cs typeface="Open Sans"/>
              <a:sym typeface="Open Sans"/>
            </a:endParaRPr>
          </a:p>
        </p:txBody>
      </p:sp>
      <p:sp>
        <p:nvSpPr>
          <p:cNvPr id="372" name="Google Shape;372;p36"/>
          <p:cNvSpPr/>
          <p:nvPr/>
        </p:nvSpPr>
        <p:spPr>
          <a:xfrm>
            <a:off x="2055477" y="352400"/>
            <a:ext cx="2977233" cy="374955"/>
          </a:xfrm>
          <a:prstGeom prst="rect">
            <a:avLst/>
          </a:prstGeom>
        </p:spPr>
        <p:txBody>
          <a:bodyPr>
            <a:prstTxWarp prst="textPlain">
              <a:avLst/>
            </a:prstTxWarp>
          </a:bodyPr>
          <a:lstStyle/>
          <a:p>
            <a:pPr lvl="0" algn="ctr"/>
            <a:r>
              <a:rPr b="0" i="0">
                <a:ln>
                  <a:noFill/>
                </a:ln>
                <a:solidFill>
                  <a:srgbClr val="000000"/>
                </a:solidFill>
                <a:latin typeface="Open Sans;800"/>
              </a:rPr>
              <a:t>L'IA SIMPLE</a:t>
            </a:r>
          </a:p>
        </p:txBody>
      </p:sp>
      <p:cxnSp>
        <p:nvCxnSpPr>
          <p:cNvPr id="373" name="Google Shape;373;p36"/>
          <p:cNvCxnSpPr>
            <a:stCxn id="374" idx="2"/>
          </p:cNvCxnSpPr>
          <p:nvPr/>
        </p:nvCxnSpPr>
        <p:spPr>
          <a:xfrm rot="10800000">
            <a:off x="-50925" y="539750"/>
            <a:ext cx="1504800" cy="0"/>
          </a:xfrm>
          <a:prstGeom prst="straightConnector1">
            <a:avLst/>
          </a:prstGeom>
          <a:noFill/>
          <a:ln w="28575" cap="flat" cmpd="sng">
            <a:solidFill>
              <a:srgbClr val="000000"/>
            </a:solidFill>
            <a:prstDash val="solid"/>
            <a:round/>
            <a:headEnd type="none" w="med" len="med"/>
            <a:tailEnd type="none" w="med" len="med"/>
          </a:ln>
        </p:spPr>
      </p:cxnSp>
      <p:pic>
        <p:nvPicPr>
          <p:cNvPr id="375" name="Google Shape;375;p36">
            <a:hlinkClick r:id="rId3"/>
          </p:cNvPr>
          <p:cNvPicPr preferRelativeResize="0"/>
          <p:nvPr/>
        </p:nvPicPr>
        <p:blipFill>
          <a:blip r:embed="rId4">
            <a:alphaModFix/>
          </a:blip>
          <a:stretch>
            <a:fillRect/>
          </a:stretch>
        </p:blipFill>
        <p:spPr>
          <a:xfrm>
            <a:off x="405675" y="1467250"/>
            <a:ext cx="8164200" cy="2605200"/>
          </a:xfrm>
          <a:prstGeom prst="roundRect">
            <a:avLst>
              <a:gd name="adj" fmla="val 16667"/>
            </a:avLst>
          </a:prstGeom>
          <a:noFill/>
          <a:ln w="28575" cap="flat" cmpd="sng">
            <a:solidFill>
              <a:srgbClr val="000000"/>
            </a:solidFill>
            <a:prstDash val="solid"/>
            <a:round/>
            <a:headEnd type="none" w="sm" len="sm"/>
            <a:tailEnd type="none" w="sm" len="sm"/>
          </a:ln>
        </p:spPr>
      </p:pic>
      <p:pic>
        <p:nvPicPr>
          <p:cNvPr id="376" name="Google Shape;376;p36"/>
          <p:cNvPicPr preferRelativeResize="0"/>
          <p:nvPr/>
        </p:nvPicPr>
        <p:blipFill>
          <a:blip r:embed="rId5">
            <a:alphaModFix/>
          </a:blip>
          <a:stretch>
            <a:fillRect/>
          </a:stretch>
        </p:blipFill>
        <p:spPr>
          <a:xfrm>
            <a:off x="3897363" y="3697900"/>
            <a:ext cx="1349275" cy="1349275"/>
          </a:xfrm>
          <a:prstGeom prst="rect">
            <a:avLst/>
          </a:prstGeom>
          <a:noFill/>
          <a:ln w="19050" cap="flat" cmpd="sng">
            <a:solidFill>
              <a:srgbClr val="000000"/>
            </a:solidFill>
            <a:prstDash val="solid"/>
            <a:round/>
            <a:headEnd type="none" w="sm" len="sm"/>
            <a:tailEnd type="none" w="sm" len="sm"/>
          </a:ln>
        </p:spPr>
      </p:pic>
      <p:pic>
        <p:nvPicPr>
          <p:cNvPr id="377" name="Google Shape;377;p36"/>
          <p:cNvPicPr preferRelativeResize="0"/>
          <p:nvPr/>
        </p:nvPicPr>
        <p:blipFill>
          <a:blip r:embed="rId6">
            <a:alphaModFix/>
          </a:blip>
          <a:stretch>
            <a:fillRect/>
          </a:stretch>
        </p:blipFill>
        <p:spPr>
          <a:xfrm>
            <a:off x="96273" y="4739254"/>
            <a:ext cx="309400" cy="307920"/>
          </a:xfrm>
          <a:prstGeom prst="rect">
            <a:avLst/>
          </a:prstGeom>
          <a:noFill/>
          <a:ln>
            <a:noFill/>
          </a:ln>
        </p:spPr>
      </p:pic>
      <p:pic>
        <p:nvPicPr>
          <p:cNvPr id="378" name="Google Shape;378;p36"/>
          <p:cNvPicPr preferRelativeResize="0"/>
          <p:nvPr/>
        </p:nvPicPr>
        <p:blipFill rotWithShape="1">
          <a:blip r:embed="rId7">
            <a:alphaModFix/>
          </a:blip>
          <a:srcRect l="14380" t="21680" r="15335" b="24709"/>
          <a:stretch/>
        </p:blipFill>
        <p:spPr>
          <a:xfrm rot="10800000">
            <a:off x="1034975" y="4072440"/>
            <a:ext cx="1193198" cy="511974"/>
          </a:xfrm>
          <a:prstGeom prst="rect">
            <a:avLst/>
          </a:prstGeom>
          <a:noFill/>
          <a:ln>
            <a:noFill/>
          </a:ln>
        </p:spPr>
      </p:pic>
      <p:grpSp>
        <p:nvGrpSpPr>
          <p:cNvPr id="379" name="Google Shape;379;p36"/>
          <p:cNvGrpSpPr/>
          <p:nvPr/>
        </p:nvGrpSpPr>
        <p:grpSpPr>
          <a:xfrm>
            <a:off x="1348825" y="261495"/>
            <a:ext cx="565500" cy="556500"/>
            <a:chOff x="1348825" y="261495"/>
            <a:chExt cx="565500" cy="556500"/>
          </a:xfrm>
        </p:grpSpPr>
        <p:sp>
          <p:nvSpPr>
            <p:cNvPr id="374" name="Google Shape;374;p36"/>
            <p:cNvSpPr/>
            <p:nvPr/>
          </p:nvSpPr>
          <p:spPr>
            <a:xfrm>
              <a:off x="1453875"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380" name="Google Shape;380;p36"/>
            <p:cNvGrpSpPr/>
            <p:nvPr/>
          </p:nvGrpSpPr>
          <p:grpSpPr>
            <a:xfrm>
              <a:off x="1348825" y="261495"/>
              <a:ext cx="565500" cy="556500"/>
              <a:chOff x="1348825" y="261495"/>
              <a:chExt cx="565500" cy="556500"/>
            </a:xfrm>
          </p:grpSpPr>
          <p:sp>
            <p:nvSpPr>
              <p:cNvPr id="381" name="Google Shape;381;p36"/>
              <p:cNvSpPr/>
              <p:nvPr/>
            </p:nvSpPr>
            <p:spPr>
              <a:xfrm>
                <a:off x="1348825" y="261495"/>
                <a:ext cx="565500" cy="556500"/>
              </a:xfrm>
              <a:prstGeom prst="ellipse">
                <a:avLst/>
              </a:prstGeom>
              <a:solidFill>
                <a:srgbClr val="000000"/>
              </a:solidFill>
              <a:ln>
                <a:noFill/>
              </a:ln>
              <a:effectLst>
                <a:outerShdw dist="76200" dir="2640000" algn="bl" rotWithShape="0">
                  <a:srgbClr val="BBDAEB"/>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382" name="Google Shape;382;p36"/>
              <p:cNvSpPr/>
              <p:nvPr/>
            </p:nvSpPr>
            <p:spPr>
              <a:xfrm>
                <a:off x="1421128" y="333147"/>
                <a:ext cx="4209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383" name="Google Shape;383;p36"/>
              <p:cNvSpPr/>
              <p:nvPr/>
            </p:nvSpPr>
            <p:spPr>
              <a:xfrm>
                <a:off x="1469486" y="380580"/>
                <a:ext cx="324000" cy="3186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grpSp>
        <p:sp>
          <p:nvSpPr>
            <p:cNvPr id="384" name="Google Shape;384;p36"/>
            <p:cNvSpPr/>
            <p:nvPr/>
          </p:nvSpPr>
          <p:spPr>
            <a:xfrm>
              <a:off x="1535579" y="445254"/>
              <a:ext cx="192000" cy="1890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gr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388"/>
        <p:cNvGrpSpPr/>
        <p:nvPr/>
      </p:nvGrpSpPr>
      <p:grpSpPr>
        <a:xfrm>
          <a:off x="0" y="0"/>
          <a:ext cx="0" cy="0"/>
          <a:chOff x="0" y="0"/>
          <a:chExt cx="0" cy="0"/>
        </a:xfrm>
      </p:grpSpPr>
      <p:sp>
        <p:nvSpPr>
          <p:cNvPr id="389" name="Google Shape;389;p37"/>
          <p:cNvSpPr/>
          <p:nvPr/>
        </p:nvSpPr>
        <p:spPr>
          <a:xfrm>
            <a:off x="1637927" y="252525"/>
            <a:ext cx="7264075" cy="478655"/>
          </a:xfrm>
          <a:prstGeom prst="rect">
            <a:avLst/>
          </a:prstGeom>
        </p:spPr>
        <p:txBody>
          <a:bodyPr>
            <a:prstTxWarp prst="textPlain">
              <a:avLst/>
            </a:prstTxWarp>
          </a:bodyPr>
          <a:lstStyle/>
          <a:p>
            <a:pPr lvl="0" algn="ctr"/>
            <a:r>
              <a:rPr b="0" i="0">
                <a:ln>
                  <a:noFill/>
                </a:ln>
                <a:solidFill>
                  <a:srgbClr val="000000"/>
                </a:solidFill>
                <a:latin typeface="Open Sans;800"/>
              </a:rPr>
              <a:t>GUIDE D'EXPÉRIMENTATION</a:t>
            </a:r>
          </a:p>
        </p:txBody>
      </p:sp>
      <p:cxnSp>
        <p:nvCxnSpPr>
          <p:cNvPr id="390" name="Google Shape;390;p37"/>
          <p:cNvCxnSpPr/>
          <p:nvPr/>
        </p:nvCxnSpPr>
        <p:spPr>
          <a:xfrm rot="10800000">
            <a:off x="-279525" y="539750"/>
            <a:ext cx="1504800" cy="0"/>
          </a:xfrm>
          <a:prstGeom prst="straightConnector1">
            <a:avLst/>
          </a:prstGeom>
          <a:noFill/>
          <a:ln w="28575" cap="flat" cmpd="sng">
            <a:solidFill>
              <a:srgbClr val="000000"/>
            </a:solidFill>
            <a:prstDash val="solid"/>
            <a:round/>
            <a:headEnd type="none" w="med" len="med"/>
            <a:tailEnd type="none" w="med" len="med"/>
          </a:ln>
        </p:spPr>
      </p:cxnSp>
      <p:pic>
        <p:nvPicPr>
          <p:cNvPr id="391" name="Google Shape;391;p37"/>
          <p:cNvPicPr preferRelativeResize="0"/>
          <p:nvPr/>
        </p:nvPicPr>
        <p:blipFill>
          <a:blip r:embed="rId3">
            <a:alphaModFix/>
          </a:blip>
          <a:stretch>
            <a:fillRect/>
          </a:stretch>
        </p:blipFill>
        <p:spPr>
          <a:xfrm>
            <a:off x="96273" y="4739254"/>
            <a:ext cx="309400" cy="307920"/>
          </a:xfrm>
          <a:prstGeom prst="rect">
            <a:avLst/>
          </a:prstGeom>
          <a:noFill/>
          <a:ln>
            <a:noFill/>
          </a:ln>
        </p:spPr>
      </p:pic>
      <p:pic>
        <p:nvPicPr>
          <p:cNvPr id="392" name="Google Shape;392;p37"/>
          <p:cNvPicPr preferRelativeResize="0"/>
          <p:nvPr/>
        </p:nvPicPr>
        <p:blipFill rotWithShape="1">
          <a:blip r:embed="rId4">
            <a:alphaModFix/>
          </a:blip>
          <a:srcRect l="14380" t="21680" r="15335" b="24709"/>
          <a:stretch/>
        </p:blipFill>
        <p:spPr>
          <a:xfrm rot="10800000">
            <a:off x="1034975" y="4072440"/>
            <a:ext cx="1193198" cy="511974"/>
          </a:xfrm>
          <a:prstGeom prst="rect">
            <a:avLst/>
          </a:prstGeom>
          <a:noFill/>
          <a:ln>
            <a:noFill/>
          </a:ln>
        </p:spPr>
      </p:pic>
      <p:grpSp>
        <p:nvGrpSpPr>
          <p:cNvPr id="393" name="Google Shape;393;p37"/>
          <p:cNvGrpSpPr/>
          <p:nvPr/>
        </p:nvGrpSpPr>
        <p:grpSpPr>
          <a:xfrm>
            <a:off x="7376523" y="3515884"/>
            <a:ext cx="2345399" cy="1625114"/>
            <a:chOff x="6370200" y="2595888"/>
            <a:chExt cx="3676750" cy="2547600"/>
          </a:xfrm>
        </p:grpSpPr>
        <p:sp>
          <p:nvSpPr>
            <p:cNvPr id="394" name="Google Shape;394;p37"/>
            <p:cNvSpPr/>
            <p:nvPr/>
          </p:nvSpPr>
          <p:spPr>
            <a:xfrm rot="-5400000">
              <a:off x="6483300" y="2482788"/>
              <a:ext cx="2547600" cy="2773800"/>
            </a:xfrm>
            <a:prstGeom prst="rtTriangle">
              <a:avLst/>
            </a:prstGeom>
            <a:solidFill>
              <a:srgbClr val="F8B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5" name="Google Shape;395;p37"/>
            <p:cNvSpPr/>
            <p:nvPr/>
          </p:nvSpPr>
          <p:spPr>
            <a:xfrm>
              <a:off x="7654827" y="4104062"/>
              <a:ext cx="1192646" cy="844426"/>
            </a:xfrm>
            <a:prstGeom prst="rect">
              <a:avLst/>
            </a:prstGeom>
          </p:spPr>
          <p:txBody>
            <a:bodyPr>
              <a:prstTxWarp prst="textPlain">
                <a:avLst/>
              </a:prstTxWarp>
            </a:bodyPr>
            <a:lstStyle/>
            <a:p>
              <a:pPr lvl="0" algn="ctr"/>
              <a:r>
                <a:rPr b="1" i="0">
                  <a:ln>
                    <a:noFill/>
                  </a:ln>
                  <a:solidFill>
                    <a:srgbClr val="FFD2ED"/>
                  </a:solidFill>
                  <a:latin typeface="Roboto Mono"/>
                </a:rPr>
                <a:t>02</a:t>
              </a:r>
            </a:p>
          </p:txBody>
        </p:sp>
        <p:sp>
          <p:nvSpPr>
            <p:cNvPr id="396" name="Google Shape;396;p37"/>
            <p:cNvSpPr txBox="1"/>
            <p:nvPr/>
          </p:nvSpPr>
          <p:spPr>
            <a:xfrm>
              <a:off x="7555150" y="4163813"/>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500" b="1">
                  <a:latin typeface="Roboto Mono"/>
                  <a:ea typeface="Roboto Mono"/>
                  <a:cs typeface="Roboto Mono"/>
                  <a:sym typeface="Roboto Mono"/>
                </a:rPr>
                <a:t>DÉFI 02</a:t>
              </a:r>
              <a:endParaRPr sz="1500" b="1">
                <a:latin typeface="Roboto Mono"/>
                <a:ea typeface="Roboto Mono"/>
                <a:cs typeface="Roboto Mono"/>
                <a:sym typeface="Roboto Mono"/>
              </a:endParaRPr>
            </a:p>
          </p:txBody>
        </p:sp>
      </p:grpSp>
      <p:sp>
        <p:nvSpPr>
          <p:cNvPr id="397" name="Google Shape;397;p37"/>
          <p:cNvSpPr/>
          <p:nvPr/>
        </p:nvSpPr>
        <p:spPr>
          <a:xfrm>
            <a:off x="1163575" y="379675"/>
            <a:ext cx="309300" cy="3093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398" name="Google Shape;398;p37" descr="Dans cette vidéo, l'enseignant Simon Duguay présente comment entrainer une intelligence artificielle à partir d'images grâce à la Teachable Machine." title="Présentation de la Teachable Machine">
            <a:hlinkClick r:id="rId5"/>
          </p:cNvPr>
          <p:cNvPicPr preferRelativeResize="0"/>
          <p:nvPr/>
        </p:nvPicPr>
        <p:blipFill>
          <a:blip r:embed="rId6">
            <a:alphaModFix/>
          </a:blip>
          <a:stretch>
            <a:fillRect/>
          </a:stretch>
        </p:blipFill>
        <p:spPr>
          <a:xfrm>
            <a:off x="513950" y="2070049"/>
            <a:ext cx="3559825" cy="2002400"/>
          </a:xfrm>
          <a:prstGeom prst="rect">
            <a:avLst/>
          </a:prstGeom>
          <a:noFill/>
          <a:ln>
            <a:noFill/>
          </a:ln>
        </p:spPr>
      </p:pic>
      <p:sp>
        <p:nvSpPr>
          <p:cNvPr id="399" name="Google Shape;399;p37"/>
          <p:cNvSpPr/>
          <p:nvPr/>
        </p:nvSpPr>
        <p:spPr>
          <a:xfrm>
            <a:off x="2199377" y="1757413"/>
            <a:ext cx="1839886" cy="366270"/>
          </a:xfrm>
          <a:prstGeom prst="rect">
            <a:avLst/>
          </a:prstGeom>
        </p:spPr>
        <p:txBody>
          <a:bodyPr>
            <a:prstTxWarp prst="textPlain">
              <a:avLst/>
            </a:prstTxWarp>
          </a:bodyPr>
          <a:lstStyle/>
          <a:p>
            <a:pPr lvl="0" algn="ctr"/>
            <a:r>
              <a:rPr b="0" i="0">
                <a:ln>
                  <a:noFill/>
                </a:ln>
                <a:solidFill>
                  <a:srgbClr val="000000"/>
                </a:solidFill>
                <a:latin typeface="Open Sans;800"/>
              </a:rPr>
              <a:t>AVANT</a:t>
            </a:r>
          </a:p>
        </p:txBody>
      </p:sp>
      <p:pic>
        <p:nvPicPr>
          <p:cNvPr id="400" name="Google Shape;400;p37" descr="Dans cette vidéo, Simon Duguay, explique les résultats suite à son expérimentation de la Teachable Machine." title="Suite à l'expérimentation de la Teachable Machine">
            <a:hlinkClick r:id="rId7"/>
          </p:cNvPr>
          <p:cNvPicPr preferRelativeResize="0"/>
          <p:nvPr/>
        </p:nvPicPr>
        <p:blipFill>
          <a:blip r:embed="rId8">
            <a:alphaModFix/>
          </a:blip>
          <a:stretch>
            <a:fillRect/>
          </a:stretch>
        </p:blipFill>
        <p:spPr>
          <a:xfrm>
            <a:off x="4572002" y="2070048"/>
            <a:ext cx="3559825" cy="2002401"/>
          </a:xfrm>
          <a:prstGeom prst="rect">
            <a:avLst/>
          </a:prstGeom>
          <a:noFill/>
          <a:ln>
            <a:noFill/>
          </a:ln>
        </p:spPr>
      </p:pic>
      <p:sp>
        <p:nvSpPr>
          <p:cNvPr id="401" name="Google Shape;401;p37"/>
          <p:cNvSpPr/>
          <p:nvPr/>
        </p:nvSpPr>
        <p:spPr>
          <a:xfrm>
            <a:off x="4571989" y="1645025"/>
            <a:ext cx="1622483" cy="478655"/>
          </a:xfrm>
          <a:prstGeom prst="rect">
            <a:avLst/>
          </a:prstGeom>
        </p:spPr>
        <p:txBody>
          <a:bodyPr>
            <a:prstTxWarp prst="textPlain">
              <a:avLst/>
            </a:prstTxWarp>
          </a:bodyPr>
          <a:lstStyle/>
          <a:p>
            <a:pPr lvl="0" algn="ctr"/>
            <a:r>
              <a:rPr b="0" i="0">
                <a:ln>
                  <a:noFill/>
                </a:ln>
                <a:solidFill>
                  <a:srgbClr val="000000"/>
                </a:solidFill>
                <a:latin typeface="Open Sans;800"/>
              </a:rPr>
              <a:t>APRÈS</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98"/>
                                        </p:tgtEl>
                                        <p:attrNameLst>
                                          <p:attrName>style.visibility</p:attrName>
                                        </p:attrNameLst>
                                      </p:cBhvr>
                                      <p:to>
                                        <p:strVal val="visible"/>
                                      </p:to>
                                    </p:set>
                                    <p:animEffect transition="in" filter="fade">
                                      <p:cBhvr>
                                        <p:cTn id="7" dur="1000"/>
                                        <p:tgtEl>
                                          <p:spTgt spid="398"/>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00"/>
                                        </p:tgtEl>
                                        <p:attrNameLst>
                                          <p:attrName>style.visibility</p:attrName>
                                        </p:attrNameLst>
                                      </p:cBhvr>
                                      <p:to>
                                        <p:strVal val="visible"/>
                                      </p:to>
                                    </p:set>
                                    <p:animEffect transition="in" filter="fade">
                                      <p:cBhvr>
                                        <p:cTn id="12" dur="1000"/>
                                        <p:tgtEl>
                                          <p:spTgt spid="4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405"/>
        <p:cNvGrpSpPr/>
        <p:nvPr/>
      </p:nvGrpSpPr>
      <p:grpSpPr>
        <a:xfrm>
          <a:off x="0" y="0"/>
          <a:ext cx="0" cy="0"/>
          <a:chOff x="0" y="0"/>
          <a:chExt cx="0" cy="0"/>
        </a:xfrm>
      </p:grpSpPr>
      <p:sp>
        <p:nvSpPr>
          <p:cNvPr id="406" name="Google Shape;406;p38"/>
          <p:cNvSpPr/>
          <p:nvPr/>
        </p:nvSpPr>
        <p:spPr>
          <a:xfrm>
            <a:off x="2144852" y="352275"/>
            <a:ext cx="2977233" cy="374955"/>
          </a:xfrm>
          <a:prstGeom prst="rect">
            <a:avLst/>
          </a:prstGeom>
        </p:spPr>
        <p:txBody>
          <a:bodyPr>
            <a:prstTxWarp prst="textPlain">
              <a:avLst/>
            </a:prstTxWarp>
          </a:bodyPr>
          <a:lstStyle/>
          <a:p>
            <a:pPr lvl="0" algn="ctr"/>
            <a:r>
              <a:rPr b="0" i="0">
                <a:ln>
                  <a:noFill/>
                </a:ln>
                <a:solidFill>
                  <a:srgbClr val="000000"/>
                </a:solidFill>
                <a:latin typeface="Open Sans;800"/>
              </a:rPr>
              <a:t>L'IA SIMPLE</a:t>
            </a:r>
          </a:p>
        </p:txBody>
      </p:sp>
      <p:cxnSp>
        <p:nvCxnSpPr>
          <p:cNvPr id="407" name="Google Shape;407;p38"/>
          <p:cNvCxnSpPr>
            <a:stCxn id="408" idx="2"/>
          </p:cNvCxnSpPr>
          <p:nvPr/>
        </p:nvCxnSpPr>
        <p:spPr>
          <a:xfrm rot="10800000">
            <a:off x="-50925" y="539750"/>
            <a:ext cx="1504800" cy="0"/>
          </a:xfrm>
          <a:prstGeom prst="straightConnector1">
            <a:avLst/>
          </a:prstGeom>
          <a:noFill/>
          <a:ln w="28575" cap="flat" cmpd="sng">
            <a:solidFill>
              <a:srgbClr val="000000"/>
            </a:solidFill>
            <a:prstDash val="solid"/>
            <a:round/>
            <a:headEnd type="none" w="med" len="med"/>
            <a:tailEnd type="none" w="med" len="med"/>
          </a:ln>
        </p:spPr>
      </p:cxnSp>
      <p:pic>
        <p:nvPicPr>
          <p:cNvPr id="409" name="Google Shape;409;p38"/>
          <p:cNvPicPr preferRelativeResize="0"/>
          <p:nvPr/>
        </p:nvPicPr>
        <p:blipFill>
          <a:blip r:embed="rId3">
            <a:alphaModFix/>
          </a:blip>
          <a:stretch>
            <a:fillRect/>
          </a:stretch>
        </p:blipFill>
        <p:spPr>
          <a:xfrm>
            <a:off x="96273" y="4739254"/>
            <a:ext cx="309400" cy="307920"/>
          </a:xfrm>
          <a:prstGeom prst="rect">
            <a:avLst/>
          </a:prstGeom>
          <a:noFill/>
          <a:ln>
            <a:noFill/>
          </a:ln>
        </p:spPr>
      </p:pic>
      <p:grpSp>
        <p:nvGrpSpPr>
          <p:cNvPr id="410" name="Google Shape;410;p38"/>
          <p:cNvGrpSpPr/>
          <p:nvPr/>
        </p:nvGrpSpPr>
        <p:grpSpPr>
          <a:xfrm>
            <a:off x="1348825" y="261495"/>
            <a:ext cx="565500" cy="556500"/>
            <a:chOff x="1348825" y="261495"/>
            <a:chExt cx="565500" cy="556500"/>
          </a:xfrm>
        </p:grpSpPr>
        <p:sp>
          <p:nvSpPr>
            <p:cNvPr id="408" name="Google Shape;408;p38"/>
            <p:cNvSpPr/>
            <p:nvPr/>
          </p:nvSpPr>
          <p:spPr>
            <a:xfrm>
              <a:off x="1453875"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11" name="Google Shape;411;p38"/>
            <p:cNvGrpSpPr/>
            <p:nvPr/>
          </p:nvGrpSpPr>
          <p:grpSpPr>
            <a:xfrm>
              <a:off x="1348825" y="261495"/>
              <a:ext cx="565500" cy="556500"/>
              <a:chOff x="1348825" y="261495"/>
              <a:chExt cx="565500" cy="556500"/>
            </a:xfrm>
          </p:grpSpPr>
          <p:sp>
            <p:nvSpPr>
              <p:cNvPr id="412" name="Google Shape;412;p38"/>
              <p:cNvSpPr/>
              <p:nvPr/>
            </p:nvSpPr>
            <p:spPr>
              <a:xfrm>
                <a:off x="1348825" y="261495"/>
                <a:ext cx="565500" cy="556500"/>
              </a:xfrm>
              <a:prstGeom prst="ellipse">
                <a:avLst/>
              </a:prstGeom>
              <a:solidFill>
                <a:srgbClr val="000000"/>
              </a:solidFill>
              <a:ln>
                <a:noFill/>
              </a:ln>
              <a:effectLst>
                <a:outerShdw dist="76200" dir="2640000" algn="bl" rotWithShape="0">
                  <a:srgbClr val="BBDAEB"/>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413" name="Google Shape;413;p38"/>
              <p:cNvSpPr/>
              <p:nvPr/>
            </p:nvSpPr>
            <p:spPr>
              <a:xfrm>
                <a:off x="1421128" y="333147"/>
                <a:ext cx="420900" cy="413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14" name="Google Shape;414;p38"/>
              <p:cNvSpPr/>
              <p:nvPr/>
            </p:nvSpPr>
            <p:spPr>
              <a:xfrm>
                <a:off x="1469486" y="380580"/>
                <a:ext cx="324000" cy="3186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grpSp>
        <p:sp>
          <p:nvSpPr>
            <p:cNvPr id="415" name="Google Shape;415;p38"/>
            <p:cNvSpPr/>
            <p:nvPr/>
          </p:nvSpPr>
          <p:spPr>
            <a:xfrm>
              <a:off x="1535579" y="445254"/>
              <a:ext cx="192000" cy="1890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grpSp>
      <p:sp>
        <p:nvSpPr>
          <p:cNvPr id="416" name="Google Shape;416;p38"/>
          <p:cNvSpPr txBox="1"/>
          <p:nvPr/>
        </p:nvSpPr>
        <p:spPr>
          <a:xfrm>
            <a:off x="2039200" y="769250"/>
            <a:ext cx="4945500" cy="51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CA" sz="1800" b="1">
                <a:latin typeface="Open Sans"/>
                <a:ea typeface="Open Sans"/>
                <a:cs typeface="Open Sans"/>
                <a:sym typeface="Open Sans"/>
              </a:rPr>
              <a:t>Retour de l’expérimentation</a:t>
            </a:r>
            <a:endParaRPr sz="1800" b="1" i="0" u="none" strike="noStrike" cap="none">
              <a:latin typeface="Open Sans"/>
              <a:ea typeface="Open Sans"/>
              <a:cs typeface="Open Sans"/>
              <a:sym typeface="Open Sans"/>
            </a:endParaRPr>
          </a:p>
        </p:txBody>
      </p:sp>
      <p:sp>
        <p:nvSpPr>
          <p:cNvPr id="417" name="Google Shape;417;p38"/>
          <p:cNvSpPr txBox="1"/>
          <p:nvPr/>
        </p:nvSpPr>
        <p:spPr>
          <a:xfrm>
            <a:off x="1484050" y="1998900"/>
            <a:ext cx="6055800" cy="1381500"/>
          </a:xfrm>
          <a:prstGeom prst="rect">
            <a:avLst/>
          </a:prstGeom>
          <a:no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2600" b="1">
                <a:latin typeface="Roboto Mono"/>
                <a:ea typeface="Roboto Mono"/>
                <a:cs typeface="Roboto Mono"/>
                <a:sym typeface="Roboto Mono"/>
              </a:rPr>
              <a:t>Que constatez-vous sur l’apprentissage d’une IA ?</a:t>
            </a:r>
            <a:endParaRPr sz="2600" b="1">
              <a:latin typeface="Roboto Mono"/>
              <a:ea typeface="Roboto Mono"/>
              <a:cs typeface="Roboto Mono"/>
              <a:sym typeface="Roboto Mono"/>
            </a:endParaRPr>
          </a:p>
        </p:txBody>
      </p:sp>
      <p:cxnSp>
        <p:nvCxnSpPr>
          <p:cNvPr id="418" name="Google Shape;418;p38"/>
          <p:cNvCxnSpPr/>
          <p:nvPr/>
        </p:nvCxnSpPr>
        <p:spPr>
          <a:xfrm rot="10800000">
            <a:off x="1560275" y="1868875"/>
            <a:ext cx="2908800" cy="0"/>
          </a:xfrm>
          <a:prstGeom prst="straightConnector1">
            <a:avLst/>
          </a:prstGeom>
          <a:noFill/>
          <a:ln w="28575" cap="flat" cmpd="sng">
            <a:solidFill>
              <a:srgbClr val="000000"/>
            </a:solidFill>
            <a:prstDash val="solid"/>
            <a:round/>
            <a:headEnd type="none" w="med" len="med"/>
            <a:tailEnd type="none" w="med" len="med"/>
          </a:ln>
        </p:spPr>
      </p:cxnSp>
      <p:cxnSp>
        <p:nvCxnSpPr>
          <p:cNvPr id="419" name="Google Shape;419;p38"/>
          <p:cNvCxnSpPr/>
          <p:nvPr/>
        </p:nvCxnSpPr>
        <p:spPr>
          <a:xfrm rot="10800000">
            <a:off x="8150" y="3217725"/>
            <a:ext cx="6102300" cy="0"/>
          </a:xfrm>
          <a:prstGeom prst="straightConnector1">
            <a:avLst/>
          </a:prstGeom>
          <a:noFill/>
          <a:ln w="28575" cap="flat" cmpd="sng">
            <a:solidFill>
              <a:srgbClr val="000000"/>
            </a:solidFill>
            <a:prstDash val="solid"/>
            <a:round/>
            <a:headEnd type="none" w="med" len="med"/>
            <a:tailEnd type="none" w="med" len="med"/>
          </a:ln>
        </p:spPr>
      </p:cxnSp>
      <p:cxnSp>
        <p:nvCxnSpPr>
          <p:cNvPr id="420" name="Google Shape;420;p38"/>
          <p:cNvCxnSpPr/>
          <p:nvPr/>
        </p:nvCxnSpPr>
        <p:spPr>
          <a:xfrm rot="10800000">
            <a:off x="1552300" y="1868950"/>
            <a:ext cx="0" cy="1356900"/>
          </a:xfrm>
          <a:prstGeom prst="straightConnector1">
            <a:avLst/>
          </a:prstGeom>
          <a:noFill/>
          <a:ln w="28575" cap="flat" cmpd="sng">
            <a:solidFill>
              <a:srgbClr val="000000"/>
            </a:solidFill>
            <a:prstDash val="solid"/>
            <a:round/>
            <a:headEnd type="none" w="med" len="med"/>
            <a:tailEnd type="none" w="med" len="med"/>
          </a:ln>
        </p:spPr>
      </p:cxnSp>
      <p:sp>
        <p:nvSpPr>
          <p:cNvPr id="421" name="Google Shape;421;p38"/>
          <p:cNvSpPr/>
          <p:nvPr/>
        </p:nvSpPr>
        <p:spPr>
          <a:xfrm>
            <a:off x="4454100" y="1750975"/>
            <a:ext cx="235800" cy="2358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22" name="Google Shape;422;p38"/>
          <p:cNvSpPr/>
          <p:nvPr/>
        </p:nvSpPr>
        <p:spPr>
          <a:xfrm>
            <a:off x="6022350" y="3099825"/>
            <a:ext cx="235800" cy="2358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grpSp>
        <p:nvGrpSpPr>
          <p:cNvPr id="423" name="Google Shape;423;p38"/>
          <p:cNvGrpSpPr/>
          <p:nvPr/>
        </p:nvGrpSpPr>
        <p:grpSpPr>
          <a:xfrm>
            <a:off x="7376523" y="3515884"/>
            <a:ext cx="2345399" cy="1625114"/>
            <a:chOff x="6370200" y="2595888"/>
            <a:chExt cx="3676750" cy="2547600"/>
          </a:xfrm>
        </p:grpSpPr>
        <p:sp>
          <p:nvSpPr>
            <p:cNvPr id="424" name="Google Shape;424;p38"/>
            <p:cNvSpPr/>
            <p:nvPr/>
          </p:nvSpPr>
          <p:spPr>
            <a:xfrm rot="-5400000">
              <a:off x="6483300" y="2482788"/>
              <a:ext cx="2547600" cy="2773800"/>
            </a:xfrm>
            <a:prstGeom prst="rtTriangle">
              <a:avLst/>
            </a:prstGeom>
            <a:solidFill>
              <a:srgbClr val="F8B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5" name="Google Shape;425;p38"/>
            <p:cNvSpPr/>
            <p:nvPr/>
          </p:nvSpPr>
          <p:spPr>
            <a:xfrm>
              <a:off x="7654827" y="4104062"/>
              <a:ext cx="1192646" cy="844426"/>
            </a:xfrm>
            <a:prstGeom prst="rect">
              <a:avLst/>
            </a:prstGeom>
          </p:spPr>
          <p:txBody>
            <a:bodyPr>
              <a:prstTxWarp prst="textPlain">
                <a:avLst/>
              </a:prstTxWarp>
            </a:bodyPr>
            <a:lstStyle/>
            <a:p>
              <a:pPr lvl="0" algn="ctr"/>
              <a:r>
                <a:rPr b="1" i="0">
                  <a:ln>
                    <a:noFill/>
                  </a:ln>
                  <a:solidFill>
                    <a:srgbClr val="FFD2ED"/>
                  </a:solidFill>
                  <a:latin typeface="Roboto Mono"/>
                </a:rPr>
                <a:t>02</a:t>
              </a:r>
            </a:p>
          </p:txBody>
        </p:sp>
        <p:sp>
          <p:nvSpPr>
            <p:cNvPr id="426" name="Google Shape;426;p38"/>
            <p:cNvSpPr txBox="1"/>
            <p:nvPr/>
          </p:nvSpPr>
          <p:spPr>
            <a:xfrm>
              <a:off x="7555150" y="4163813"/>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1500" b="1">
                  <a:latin typeface="Roboto Mono"/>
                  <a:ea typeface="Roboto Mono"/>
                  <a:cs typeface="Roboto Mono"/>
                  <a:sym typeface="Roboto Mono"/>
                </a:rPr>
                <a:t>DÉFI 02</a:t>
              </a:r>
              <a:endParaRPr sz="1500" b="1">
                <a:latin typeface="Roboto Mono"/>
                <a:ea typeface="Roboto Mono"/>
                <a:cs typeface="Roboto Mono"/>
                <a:sym typeface="Roboto Mono"/>
              </a:endParaRPr>
            </a:p>
          </p:txBody>
        </p:sp>
      </p:gr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30"/>
        <p:cNvGrpSpPr/>
        <p:nvPr/>
      </p:nvGrpSpPr>
      <p:grpSpPr>
        <a:xfrm>
          <a:off x="0" y="0"/>
          <a:ext cx="0" cy="0"/>
          <a:chOff x="0" y="0"/>
          <a:chExt cx="0" cy="0"/>
        </a:xfrm>
      </p:grpSpPr>
      <p:sp>
        <p:nvSpPr>
          <p:cNvPr id="431" name="Google Shape;431;p39"/>
          <p:cNvSpPr/>
          <p:nvPr/>
        </p:nvSpPr>
        <p:spPr>
          <a:xfrm>
            <a:off x="2625737" y="1148750"/>
            <a:ext cx="3892544" cy="490226"/>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L'AI SIMPLE</a:t>
            </a:r>
          </a:p>
        </p:txBody>
      </p:sp>
      <p:sp>
        <p:nvSpPr>
          <p:cNvPr id="432" name="Google Shape;432;p39"/>
          <p:cNvSpPr/>
          <p:nvPr/>
        </p:nvSpPr>
        <p:spPr>
          <a:xfrm>
            <a:off x="1453875"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3" name="Google Shape;433;p39"/>
          <p:cNvCxnSpPr>
            <a:stCxn id="432" idx="2"/>
          </p:cNvCxnSpPr>
          <p:nvPr/>
        </p:nvCxnSpPr>
        <p:spPr>
          <a:xfrm rot="10800000">
            <a:off x="-50925" y="539750"/>
            <a:ext cx="1504800" cy="0"/>
          </a:xfrm>
          <a:prstGeom prst="straightConnector1">
            <a:avLst/>
          </a:prstGeom>
          <a:noFill/>
          <a:ln w="28575" cap="flat" cmpd="sng">
            <a:solidFill>
              <a:srgbClr val="FFFFFF"/>
            </a:solidFill>
            <a:prstDash val="solid"/>
            <a:round/>
            <a:headEnd type="none" w="med" len="med"/>
            <a:tailEnd type="none" w="med" len="med"/>
          </a:ln>
        </p:spPr>
      </p:cxnSp>
      <p:sp>
        <p:nvSpPr>
          <p:cNvPr id="434" name="Google Shape;434;p39"/>
          <p:cNvSpPr/>
          <p:nvPr/>
        </p:nvSpPr>
        <p:spPr>
          <a:xfrm rot="468564">
            <a:off x="3926262" y="2017223"/>
            <a:ext cx="1291475" cy="861256"/>
          </a:xfrm>
          <a:prstGeom prst="rect">
            <a:avLst/>
          </a:prstGeom>
        </p:spPr>
        <p:txBody>
          <a:bodyPr>
            <a:prstTxWarp prst="textPlain">
              <a:avLst/>
            </a:prstTxWarp>
          </a:bodyPr>
          <a:lstStyle/>
          <a:p>
            <a:pPr lvl="0" algn="ctr"/>
            <a:r>
              <a:rPr b="0" i="0">
                <a:ln>
                  <a:noFill/>
                </a:ln>
                <a:solidFill>
                  <a:srgbClr val="BBDAEB"/>
                </a:solidFill>
                <a:latin typeface="Open Sans;800"/>
              </a:rPr>
              <a:t>VS</a:t>
            </a:r>
          </a:p>
        </p:txBody>
      </p:sp>
      <p:sp>
        <p:nvSpPr>
          <p:cNvPr id="435" name="Google Shape;435;p39"/>
          <p:cNvSpPr/>
          <p:nvPr/>
        </p:nvSpPr>
        <p:spPr>
          <a:xfrm>
            <a:off x="2035663" y="3256750"/>
            <a:ext cx="5072676" cy="602849"/>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L'AI GÉNÉRATIVE</a:t>
            </a:r>
          </a:p>
        </p:txBody>
      </p:sp>
      <p:sp>
        <p:nvSpPr>
          <p:cNvPr id="436" name="Google Shape;436;p39"/>
          <p:cNvSpPr/>
          <p:nvPr/>
        </p:nvSpPr>
        <p:spPr>
          <a:xfrm>
            <a:off x="947225" y="390050"/>
            <a:ext cx="289800" cy="299400"/>
          </a:xfrm>
          <a:prstGeom prst="ellipse">
            <a:avLst/>
          </a:prstGeom>
          <a:solidFill>
            <a:srgbClr val="BB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7" name="Google Shape;437;p39"/>
          <p:cNvSpPr/>
          <p:nvPr/>
        </p:nvSpPr>
        <p:spPr>
          <a:xfrm rot="-10792883">
            <a:off x="7349272" y="4401452"/>
            <a:ext cx="289801"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38" name="Google Shape;438;p39"/>
          <p:cNvCxnSpPr>
            <a:stCxn id="437" idx="2"/>
          </p:cNvCxnSpPr>
          <p:nvPr/>
        </p:nvCxnSpPr>
        <p:spPr>
          <a:xfrm>
            <a:off x="7639072" y="4551452"/>
            <a:ext cx="1504800" cy="2700"/>
          </a:xfrm>
          <a:prstGeom prst="straightConnector1">
            <a:avLst/>
          </a:prstGeom>
          <a:noFill/>
          <a:ln w="28575" cap="flat" cmpd="sng">
            <a:solidFill>
              <a:srgbClr val="FFFFFF"/>
            </a:solidFill>
            <a:prstDash val="solid"/>
            <a:round/>
            <a:headEnd type="none" w="med" len="med"/>
            <a:tailEnd type="none" w="med" len="med"/>
          </a:ln>
        </p:spPr>
      </p:cxnSp>
      <p:sp>
        <p:nvSpPr>
          <p:cNvPr id="439" name="Google Shape;439;p39"/>
          <p:cNvSpPr/>
          <p:nvPr/>
        </p:nvSpPr>
        <p:spPr>
          <a:xfrm rot="-10792883">
            <a:off x="7855921" y="4402376"/>
            <a:ext cx="289801" cy="299400"/>
          </a:xfrm>
          <a:prstGeom prst="ellipse">
            <a:avLst/>
          </a:prstGeom>
          <a:solidFill>
            <a:srgbClr val="BB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43"/>
        <p:cNvGrpSpPr/>
        <p:nvPr/>
      </p:nvGrpSpPr>
      <p:grpSpPr>
        <a:xfrm>
          <a:off x="0" y="0"/>
          <a:ext cx="0" cy="0"/>
          <a:chOff x="0" y="0"/>
          <a:chExt cx="0" cy="0"/>
        </a:xfrm>
      </p:grpSpPr>
      <p:pic>
        <p:nvPicPr>
          <p:cNvPr id="444" name="Google Shape;444;p40"/>
          <p:cNvPicPr preferRelativeResize="0"/>
          <p:nvPr/>
        </p:nvPicPr>
        <p:blipFill>
          <a:blip r:embed="rId3">
            <a:alphaModFix amt="62000"/>
          </a:blip>
          <a:stretch>
            <a:fillRect/>
          </a:stretch>
        </p:blipFill>
        <p:spPr>
          <a:xfrm>
            <a:off x="7036950" y="3423600"/>
            <a:ext cx="1639200" cy="1639200"/>
          </a:xfrm>
          <a:prstGeom prst="rect">
            <a:avLst/>
          </a:prstGeom>
          <a:noFill/>
          <a:ln>
            <a:noFill/>
          </a:ln>
        </p:spPr>
      </p:pic>
      <p:pic>
        <p:nvPicPr>
          <p:cNvPr id="445" name="Google Shape;445;p40"/>
          <p:cNvPicPr preferRelativeResize="0"/>
          <p:nvPr/>
        </p:nvPicPr>
        <p:blipFill>
          <a:blip r:embed="rId4">
            <a:alphaModFix amt="70000"/>
          </a:blip>
          <a:stretch>
            <a:fillRect/>
          </a:stretch>
        </p:blipFill>
        <p:spPr>
          <a:xfrm>
            <a:off x="3845950" y="3490875"/>
            <a:ext cx="1504650" cy="1504650"/>
          </a:xfrm>
          <a:prstGeom prst="rect">
            <a:avLst/>
          </a:prstGeom>
          <a:noFill/>
          <a:ln>
            <a:noFill/>
          </a:ln>
        </p:spPr>
      </p:pic>
      <p:sp>
        <p:nvSpPr>
          <p:cNvPr id="446" name="Google Shape;446;p40"/>
          <p:cNvSpPr/>
          <p:nvPr/>
        </p:nvSpPr>
        <p:spPr>
          <a:xfrm>
            <a:off x="1262275" y="1296600"/>
            <a:ext cx="6865500" cy="824400"/>
          </a:xfrm>
          <a:prstGeom prst="roundRect">
            <a:avLst>
              <a:gd name="adj" fmla="val 16667"/>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fr-CA" sz="1600" b="1">
                <a:solidFill>
                  <a:schemeClr val="dk1"/>
                </a:solidFill>
                <a:latin typeface="Open Sans"/>
                <a:ea typeface="Open Sans"/>
                <a:cs typeface="Open Sans"/>
                <a:sym typeface="Open Sans"/>
              </a:rPr>
              <a:t>Dans les diapositives suivantes, quelques exemples</a:t>
            </a:r>
            <a:br>
              <a:rPr lang="fr-CA" sz="1600" b="1">
                <a:solidFill>
                  <a:schemeClr val="dk1"/>
                </a:solidFill>
                <a:latin typeface="Open Sans"/>
                <a:ea typeface="Open Sans"/>
                <a:cs typeface="Open Sans"/>
                <a:sym typeface="Open Sans"/>
              </a:rPr>
            </a:br>
            <a:r>
              <a:rPr lang="fr-CA" sz="1600" b="1">
                <a:solidFill>
                  <a:schemeClr val="dk1"/>
                </a:solidFill>
                <a:latin typeface="Open Sans"/>
                <a:ea typeface="Open Sans"/>
                <a:cs typeface="Open Sans"/>
                <a:sym typeface="Open Sans"/>
              </a:rPr>
              <a:t> d’IA générative seront présentés.</a:t>
            </a:r>
            <a:r>
              <a:rPr lang="fr-CA" sz="1800" b="1">
                <a:solidFill>
                  <a:schemeClr val="dk1"/>
                </a:solidFill>
                <a:latin typeface="Open Sans"/>
                <a:ea typeface="Open Sans"/>
                <a:cs typeface="Open Sans"/>
                <a:sym typeface="Open Sans"/>
              </a:rPr>
              <a:t> </a:t>
            </a:r>
            <a:endParaRPr b="1">
              <a:latin typeface="Open Sans"/>
              <a:ea typeface="Open Sans"/>
              <a:cs typeface="Open Sans"/>
              <a:sym typeface="Open Sans"/>
            </a:endParaRPr>
          </a:p>
        </p:txBody>
      </p:sp>
      <p:sp>
        <p:nvSpPr>
          <p:cNvPr id="447" name="Google Shape;447;p40"/>
          <p:cNvSpPr/>
          <p:nvPr/>
        </p:nvSpPr>
        <p:spPr>
          <a:xfrm>
            <a:off x="1175712" y="238325"/>
            <a:ext cx="5072676" cy="602849"/>
          </a:xfrm>
          <a:prstGeom prst="rect">
            <a:avLst/>
          </a:prstGeom>
        </p:spPr>
        <p:txBody>
          <a:bodyPr>
            <a:prstTxWarp prst="textPlain">
              <a:avLst/>
            </a:prstTxWarp>
          </a:bodyPr>
          <a:lstStyle/>
          <a:p>
            <a:pPr lvl="0" algn="ctr"/>
            <a:r>
              <a:rPr b="0" i="0">
                <a:ln>
                  <a:noFill/>
                </a:ln>
                <a:solidFill>
                  <a:srgbClr val="000000"/>
                </a:solidFill>
                <a:latin typeface="Open Sans;800"/>
              </a:rPr>
              <a:t>L'AI GÉNÉRATIVE</a:t>
            </a:r>
          </a:p>
        </p:txBody>
      </p:sp>
      <p:sp>
        <p:nvSpPr>
          <p:cNvPr id="448" name="Google Shape;448;p40"/>
          <p:cNvSpPr/>
          <p:nvPr/>
        </p:nvSpPr>
        <p:spPr>
          <a:xfrm>
            <a:off x="723900" y="493075"/>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49" name="Google Shape;449;p40"/>
          <p:cNvCxnSpPr>
            <a:stCxn id="448" idx="2"/>
          </p:cNvCxnSpPr>
          <p:nvPr/>
        </p:nvCxnSpPr>
        <p:spPr>
          <a:xfrm rot="10800000">
            <a:off x="0" y="635275"/>
            <a:ext cx="723900" cy="7500"/>
          </a:xfrm>
          <a:prstGeom prst="straightConnector1">
            <a:avLst/>
          </a:prstGeom>
          <a:noFill/>
          <a:ln w="28575" cap="flat" cmpd="sng">
            <a:solidFill>
              <a:srgbClr val="000000"/>
            </a:solidFill>
            <a:prstDash val="solid"/>
            <a:round/>
            <a:headEnd type="none" w="med" len="med"/>
            <a:tailEnd type="none" w="med" len="med"/>
          </a:ln>
        </p:spPr>
      </p:cxnSp>
      <p:pic>
        <p:nvPicPr>
          <p:cNvPr id="450" name="Google Shape;450;p40"/>
          <p:cNvPicPr preferRelativeResize="0"/>
          <p:nvPr/>
        </p:nvPicPr>
        <p:blipFill>
          <a:blip r:embed="rId5">
            <a:alphaModFix/>
          </a:blip>
          <a:stretch>
            <a:fillRect/>
          </a:stretch>
        </p:blipFill>
        <p:spPr>
          <a:xfrm>
            <a:off x="8749048" y="4752279"/>
            <a:ext cx="309400" cy="307920"/>
          </a:xfrm>
          <a:prstGeom prst="rect">
            <a:avLst/>
          </a:prstGeom>
          <a:noFill/>
          <a:ln>
            <a:noFill/>
          </a:ln>
        </p:spPr>
      </p:pic>
      <p:sp>
        <p:nvSpPr>
          <p:cNvPr id="451" name="Google Shape;451;p40"/>
          <p:cNvSpPr/>
          <p:nvPr/>
        </p:nvSpPr>
        <p:spPr>
          <a:xfrm>
            <a:off x="7085985" y="474097"/>
            <a:ext cx="1672236" cy="337356"/>
          </a:xfrm>
          <a:prstGeom prst="rect">
            <a:avLst/>
          </a:prstGeom>
        </p:spPr>
        <p:txBody>
          <a:bodyPr>
            <a:prstTxWarp prst="textPlain">
              <a:avLst/>
            </a:prstTxWarp>
          </a:bodyPr>
          <a:lstStyle/>
          <a:p>
            <a:pPr lvl="0" algn="ctr"/>
            <a:r>
              <a:rPr b="1" i="0">
                <a:ln>
                  <a:noFill/>
                </a:ln>
                <a:solidFill>
                  <a:srgbClr val="FFFFFF"/>
                </a:solidFill>
                <a:latin typeface="Roboto Mono"/>
              </a:rPr>
              <a:t>10 min.</a:t>
            </a:r>
          </a:p>
        </p:txBody>
      </p:sp>
      <p:sp>
        <p:nvSpPr>
          <p:cNvPr id="452" name="Google Shape;452;p40"/>
          <p:cNvSpPr/>
          <p:nvPr/>
        </p:nvSpPr>
        <p:spPr>
          <a:xfrm>
            <a:off x="-233162" y="3377218"/>
            <a:ext cx="2234400" cy="22344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53" name="Google Shape;453;p40"/>
          <p:cNvSpPr/>
          <p:nvPr/>
        </p:nvSpPr>
        <p:spPr>
          <a:xfrm rot="1886747">
            <a:off x="1306059" y="3173037"/>
            <a:ext cx="703289" cy="773728"/>
          </a:xfrm>
          <a:prstGeom prst="triangle">
            <a:avLst>
              <a:gd name="adj" fmla="val 50000"/>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54" name="Google Shape;454;p40"/>
          <p:cNvSpPr/>
          <p:nvPr/>
        </p:nvSpPr>
        <p:spPr>
          <a:xfrm>
            <a:off x="263325" y="3881045"/>
            <a:ext cx="892500" cy="933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55" name="Google Shape;455;p40"/>
          <p:cNvSpPr/>
          <p:nvPr/>
        </p:nvSpPr>
        <p:spPr>
          <a:xfrm>
            <a:off x="986552" y="4453423"/>
            <a:ext cx="518100" cy="542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56" name="Google Shape;456;p40"/>
          <p:cNvSpPr txBox="1"/>
          <p:nvPr/>
        </p:nvSpPr>
        <p:spPr>
          <a:xfrm>
            <a:off x="5074800" y="2692125"/>
            <a:ext cx="3683400" cy="16686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endParaRPr sz="1800">
              <a:solidFill>
                <a:schemeClr val="dk1"/>
              </a:solidFill>
              <a:latin typeface="Open Sans Medium"/>
              <a:ea typeface="Open Sans Medium"/>
              <a:cs typeface="Open Sans Medium"/>
              <a:sym typeface="Open Sans Medium"/>
            </a:endParaRPr>
          </a:p>
          <a:p>
            <a:pPr marL="457200" marR="0" lvl="0" indent="-317500" algn="l" rtl="0">
              <a:lnSpc>
                <a:spcPct val="115000"/>
              </a:lnSpc>
              <a:spcBef>
                <a:spcPts val="0"/>
              </a:spcBef>
              <a:spcAft>
                <a:spcPts val="0"/>
              </a:spcAft>
              <a:buClr>
                <a:srgbClr val="F8B1DC"/>
              </a:buClr>
              <a:buSzPts val="1400"/>
              <a:buFont typeface="Open Sans Medium"/>
              <a:buChar char="●"/>
            </a:pPr>
            <a:r>
              <a:rPr lang="fr-CA">
                <a:solidFill>
                  <a:schemeClr val="dk1"/>
                </a:solidFill>
                <a:latin typeface="Open Sans Medium"/>
                <a:ea typeface="Open Sans Medium"/>
                <a:cs typeface="Open Sans Medium"/>
                <a:sym typeface="Open Sans Medium"/>
              </a:rPr>
              <a:t>Notre objectif est de </a:t>
            </a:r>
            <a:r>
              <a:rPr lang="fr-CA" b="1">
                <a:solidFill>
                  <a:schemeClr val="dk1"/>
                </a:solidFill>
                <a:latin typeface="Open Sans"/>
                <a:ea typeface="Open Sans"/>
                <a:cs typeface="Open Sans"/>
                <a:sym typeface="Open Sans"/>
              </a:rPr>
              <a:t>mieux comprendre leur fonctionnement et leurs limites</a:t>
            </a:r>
            <a:r>
              <a:rPr lang="fr-CA">
                <a:solidFill>
                  <a:schemeClr val="dk1"/>
                </a:solidFill>
                <a:latin typeface="Open Sans Medium"/>
                <a:ea typeface="Open Sans Medium"/>
                <a:cs typeface="Open Sans Medium"/>
                <a:sym typeface="Open Sans Medium"/>
              </a:rPr>
              <a:t> afin d’être outillé pour réfléchir à l’utilisation de l’IA dans différents contextes.   </a:t>
            </a:r>
            <a:endParaRPr>
              <a:solidFill>
                <a:schemeClr val="dk1"/>
              </a:solidFill>
              <a:latin typeface="Open Sans Medium"/>
              <a:ea typeface="Open Sans Medium"/>
              <a:cs typeface="Open Sans Medium"/>
              <a:sym typeface="Open Sans Medium"/>
            </a:endParaRPr>
          </a:p>
        </p:txBody>
      </p:sp>
      <p:sp>
        <p:nvSpPr>
          <p:cNvPr id="457" name="Google Shape;457;p40"/>
          <p:cNvSpPr txBox="1"/>
          <p:nvPr/>
        </p:nvSpPr>
        <p:spPr>
          <a:xfrm>
            <a:off x="1811587" y="2969325"/>
            <a:ext cx="3469200" cy="1639200"/>
          </a:xfrm>
          <a:prstGeom prst="rect">
            <a:avLst/>
          </a:prstGeom>
          <a:noFill/>
          <a:ln>
            <a:noFill/>
          </a:ln>
        </p:spPr>
        <p:txBody>
          <a:bodyPr spcFirstLastPara="1" wrap="square" lIns="91425" tIns="91425" rIns="91425" bIns="91425" anchor="t" anchorCtr="0">
            <a:spAutoFit/>
          </a:bodyPr>
          <a:lstStyle/>
          <a:p>
            <a:pPr marL="457200" lvl="0" indent="-317500" algn="l" rtl="0">
              <a:lnSpc>
                <a:spcPct val="115000"/>
              </a:lnSpc>
              <a:spcBef>
                <a:spcPts val="0"/>
              </a:spcBef>
              <a:spcAft>
                <a:spcPts val="0"/>
              </a:spcAft>
              <a:buClr>
                <a:srgbClr val="F8B1DC"/>
              </a:buClr>
              <a:buSzPts val="1400"/>
              <a:buFont typeface="Open Sans Medium"/>
              <a:buChar char="●"/>
            </a:pPr>
            <a:r>
              <a:rPr lang="fr-CA" b="1">
                <a:solidFill>
                  <a:schemeClr val="dk1"/>
                </a:solidFill>
                <a:latin typeface="Open Sans"/>
                <a:ea typeface="Open Sans"/>
                <a:cs typeface="Open Sans"/>
                <a:sym typeface="Open Sans"/>
              </a:rPr>
              <a:t>Il n’est pas possible de les tester en</a:t>
            </a:r>
            <a:r>
              <a:rPr lang="fr-CA">
                <a:solidFill>
                  <a:schemeClr val="dk1"/>
                </a:solidFill>
                <a:latin typeface="Open Sans Medium"/>
                <a:ea typeface="Open Sans Medium"/>
                <a:cs typeface="Open Sans Medium"/>
                <a:sym typeface="Open Sans Medium"/>
              </a:rPr>
              <a:t> classe étant donné les conditions d’utilisation de ces outils ainsi que des politiques d’utilisation du numérique de certains établissements scolaires.</a:t>
            </a:r>
            <a:endParaRPr sz="1000">
              <a:latin typeface="Open Sans Medium"/>
              <a:ea typeface="Open Sans Medium"/>
              <a:cs typeface="Open Sans Medium"/>
              <a:sym typeface="Open Sans Medium"/>
            </a:endParaRPr>
          </a:p>
        </p:txBody>
      </p:sp>
      <p:sp>
        <p:nvSpPr>
          <p:cNvPr id="458" name="Google Shape;458;p40"/>
          <p:cNvSpPr txBox="1"/>
          <p:nvPr/>
        </p:nvSpPr>
        <p:spPr>
          <a:xfrm>
            <a:off x="1262263" y="2277350"/>
            <a:ext cx="4018500" cy="3375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3000" b="1">
                <a:latin typeface="Roboto Mono"/>
                <a:ea typeface="Roboto Mono"/>
                <a:cs typeface="Roboto Mono"/>
                <a:sym typeface="Roboto Mono"/>
              </a:rPr>
              <a:t>À NOTER QUE…</a:t>
            </a:r>
            <a:endParaRPr sz="3000" b="1">
              <a:latin typeface="Roboto Mono"/>
              <a:ea typeface="Roboto Mono"/>
              <a:cs typeface="Roboto Mono"/>
              <a:sym typeface="Roboto Mono"/>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bg>
      <p:bgPr>
        <a:solidFill>
          <a:srgbClr val="FFFFFF"/>
        </a:solidFill>
        <a:effectLst/>
      </p:bgPr>
    </p:bg>
    <p:spTree>
      <p:nvGrpSpPr>
        <p:cNvPr id="1" name="Shape 462"/>
        <p:cNvGrpSpPr/>
        <p:nvPr/>
      </p:nvGrpSpPr>
      <p:grpSpPr>
        <a:xfrm>
          <a:off x="0" y="0"/>
          <a:ext cx="0" cy="0"/>
          <a:chOff x="0" y="0"/>
          <a:chExt cx="0" cy="0"/>
        </a:xfrm>
      </p:grpSpPr>
      <p:sp>
        <p:nvSpPr>
          <p:cNvPr id="463" name="Google Shape;463;p41"/>
          <p:cNvSpPr txBox="1"/>
          <p:nvPr/>
        </p:nvSpPr>
        <p:spPr>
          <a:xfrm>
            <a:off x="2882526" y="823025"/>
            <a:ext cx="5866500" cy="51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CA" sz="1800">
                <a:latin typeface="Open Sans"/>
                <a:ea typeface="Open Sans"/>
                <a:cs typeface="Open Sans"/>
                <a:sym typeface="Open Sans"/>
              </a:rPr>
              <a:t>À partir de l’ordinateur du prof, explorons la génération d’images à partir de l’application Média Magic de Canva Éducation </a:t>
            </a:r>
            <a:r>
              <a:rPr lang="fr-CA" sz="1300">
                <a:latin typeface="Open Sans"/>
                <a:ea typeface="Open Sans"/>
                <a:cs typeface="Open Sans"/>
                <a:sym typeface="Open Sans"/>
              </a:rPr>
              <a:t>(lien en commentaire)</a:t>
            </a:r>
            <a:endParaRPr sz="1300" i="0" u="none" strike="noStrike" cap="none">
              <a:latin typeface="Open Sans"/>
              <a:ea typeface="Open Sans"/>
              <a:cs typeface="Open Sans"/>
              <a:sym typeface="Open Sans"/>
            </a:endParaRPr>
          </a:p>
        </p:txBody>
      </p:sp>
      <p:sp>
        <p:nvSpPr>
          <p:cNvPr id="464" name="Google Shape;464;p41"/>
          <p:cNvSpPr/>
          <p:nvPr/>
        </p:nvSpPr>
        <p:spPr>
          <a:xfrm>
            <a:off x="2999063" y="220175"/>
            <a:ext cx="5072676" cy="602849"/>
          </a:xfrm>
          <a:prstGeom prst="rect">
            <a:avLst/>
          </a:prstGeom>
        </p:spPr>
        <p:txBody>
          <a:bodyPr>
            <a:prstTxWarp prst="textPlain">
              <a:avLst/>
            </a:prstTxWarp>
          </a:bodyPr>
          <a:lstStyle/>
          <a:p>
            <a:pPr lvl="0" algn="ctr"/>
            <a:r>
              <a:rPr b="0" i="0">
                <a:ln>
                  <a:noFill/>
                </a:ln>
                <a:solidFill>
                  <a:srgbClr val="000000"/>
                </a:solidFill>
                <a:latin typeface="Open Sans;800"/>
              </a:rPr>
              <a:t>L'AI GÉNÉRATIVE</a:t>
            </a:r>
          </a:p>
        </p:txBody>
      </p:sp>
      <p:sp>
        <p:nvSpPr>
          <p:cNvPr id="465" name="Google Shape;465;p41"/>
          <p:cNvSpPr/>
          <p:nvPr/>
        </p:nvSpPr>
        <p:spPr>
          <a:xfrm>
            <a:off x="723900" y="493075"/>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466" name="Google Shape;466;p41"/>
          <p:cNvCxnSpPr>
            <a:stCxn id="465" idx="2"/>
          </p:cNvCxnSpPr>
          <p:nvPr/>
        </p:nvCxnSpPr>
        <p:spPr>
          <a:xfrm rot="10800000">
            <a:off x="0" y="635275"/>
            <a:ext cx="723900" cy="7500"/>
          </a:xfrm>
          <a:prstGeom prst="straightConnector1">
            <a:avLst/>
          </a:prstGeom>
          <a:noFill/>
          <a:ln w="28575" cap="flat" cmpd="sng">
            <a:solidFill>
              <a:srgbClr val="000000"/>
            </a:solidFill>
            <a:prstDash val="solid"/>
            <a:round/>
            <a:headEnd type="none" w="med" len="med"/>
            <a:tailEnd type="none" w="med" len="med"/>
          </a:ln>
        </p:spPr>
      </p:cxnSp>
      <p:pic>
        <p:nvPicPr>
          <p:cNvPr id="467" name="Google Shape;467;p41"/>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468" name="Google Shape;468;p41"/>
          <p:cNvSpPr/>
          <p:nvPr/>
        </p:nvSpPr>
        <p:spPr>
          <a:xfrm>
            <a:off x="-233162" y="3377218"/>
            <a:ext cx="2234400" cy="22344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69" name="Google Shape;469;p41"/>
          <p:cNvSpPr/>
          <p:nvPr/>
        </p:nvSpPr>
        <p:spPr>
          <a:xfrm rot="1886747">
            <a:off x="1306059" y="3173037"/>
            <a:ext cx="703289" cy="773728"/>
          </a:xfrm>
          <a:prstGeom prst="triangle">
            <a:avLst>
              <a:gd name="adj" fmla="val 50000"/>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70" name="Google Shape;470;p41"/>
          <p:cNvSpPr/>
          <p:nvPr/>
        </p:nvSpPr>
        <p:spPr>
          <a:xfrm>
            <a:off x="263325" y="3881045"/>
            <a:ext cx="892500" cy="933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71" name="Google Shape;471;p41"/>
          <p:cNvSpPr/>
          <p:nvPr/>
        </p:nvSpPr>
        <p:spPr>
          <a:xfrm>
            <a:off x="986552" y="4453423"/>
            <a:ext cx="518100" cy="5421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472" name="Google Shape;472;p41"/>
          <p:cNvPicPr preferRelativeResize="0"/>
          <p:nvPr/>
        </p:nvPicPr>
        <p:blipFill>
          <a:blip r:embed="rId4">
            <a:alphaModFix/>
          </a:blip>
          <a:stretch>
            <a:fillRect/>
          </a:stretch>
        </p:blipFill>
        <p:spPr>
          <a:xfrm>
            <a:off x="0" y="-4"/>
            <a:ext cx="2742784" cy="5143500"/>
          </a:xfrm>
          <a:prstGeom prst="rect">
            <a:avLst/>
          </a:prstGeom>
          <a:noFill/>
          <a:ln>
            <a:noFill/>
          </a:ln>
        </p:spPr>
      </p:pic>
      <p:sp>
        <p:nvSpPr>
          <p:cNvPr id="473" name="Google Shape;473;p41"/>
          <p:cNvSpPr/>
          <p:nvPr/>
        </p:nvSpPr>
        <p:spPr>
          <a:xfrm>
            <a:off x="-48850" y="3459125"/>
            <a:ext cx="580200" cy="601500"/>
          </a:xfrm>
          <a:prstGeom prst="ellipse">
            <a:avLst/>
          </a:prstGeom>
          <a:noFill/>
          <a:ln w="28575" cap="flat" cmpd="sng">
            <a:solidFill>
              <a:srgbClr val="FFCD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sp>
        <p:nvSpPr>
          <p:cNvPr id="474" name="Google Shape;474;p41"/>
          <p:cNvSpPr/>
          <p:nvPr/>
        </p:nvSpPr>
        <p:spPr>
          <a:xfrm>
            <a:off x="408350" y="2019425"/>
            <a:ext cx="580200" cy="601500"/>
          </a:xfrm>
          <a:prstGeom prst="ellipse">
            <a:avLst/>
          </a:prstGeom>
          <a:noFill/>
          <a:ln w="28575" cap="flat" cmpd="sng">
            <a:solidFill>
              <a:srgbClr val="FFCD2E"/>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p>
        </p:txBody>
      </p:sp>
      <p:cxnSp>
        <p:nvCxnSpPr>
          <p:cNvPr id="475" name="Google Shape;475;p41"/>
          <p:cNvCxnSpPr>
            <a:stCxn id="474" idx="6"/>
          </p:cNvCxnSpPr>
          <p:nvPr/>
        </p:nvCxnSpPr>
        <p:spPr>
          <a:xfrm>
            <a:off x="988550" y="2320175"/>
            <a:ext cx="2148900" cy="0"/>
          </a:xfrm>
          <a:prstGeom prst="straightConnector1">
            <a:avLst/>
          </a:prstGeom>
          <a:noFill/>
          <a:ln w="38100" cap="flat" cmpd="sng">
            <a:solidFill>
              <a:srgbClr val="FFCD2E"/>
            </a:solidFill>
            <a:prstDash val="solid"/>
            <a:round/>
            <a:headEnd type="none" w="med" len="med"/>
            <a:tailEnd type="none" w="med" len="med"/>
          </a:ln>
        </p:spPr>
      </p:cxnSp>
      <p:sp>
        <p:nvSpPr>
          <p:cNvPr id="476" name="Google Shape;476;p41"/>
          <p:cNvSpPr txBox="1"/>
          <p:nvPr/>
        </p:nvSpPr>
        <p:spPr>
          <a:xfrm>
            <a:off x="3113500" y="2045025"/>
            <a:ext cx="3438000" cy="4770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900">
                <a:solidFill>
                  <a:srgbClr val="000000"/>
                </a:solidFill>
                <a:latin typeface="Poppins"/>
                <a:ea typeface="Poppins"/>
                <a:cs typeface="Poppins"/>
                <a:sym typeface="Poppins"/>
              </a:rPr>
              <a:t>Média magique</a:t>
            </a:r>
            <a:endParaRPr sz="900"/>
          </a:p>
        </p:txBody>
      </p:sp>
      <p:sp>
        <p:nvSpPr>
          <p:cNvPr id="477" name="Google Shape;477;p41"/>
          <p:cNvSpPr txBox="1"/>
          <p:nvPr/>
        </p:nvSpPr>
        <p:spPr>
          <a:xfrm>
            <a:off x="3225413" y="2702750"/>
            <a:ext cx="5305800" cy="51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CA" sz="1800">
                <a:latin typeface="Open Sans"/>
                <a:ea typeface="Open Sans"/>
                <a:cs typeface="Open Sans"/>
                <a:sym typeface="Open Sans"/>
              </a:rPr>
              <a:t>Voici un exemple de requête à formuler à l’IA : </a:t>
            </a:r>
            <a:br>
              <a:rPr lang="fr-CA" sz="1800">
                <a:latin typeface="Open Sans"/>
                <a:ea typeface="Open Sans"/>
                <a:cs typeface="Open Sans"/>
                <a:sym typeface="Open Sans"/>
              </a:rPr>
            </a:br>
            <a:r>
              <a:rPr lang="fr-CA" sz="1800">
                <a:latin typeface="Open Sans"/>
                <a:ea typeface="Open Sans"/>
                <a:cs typeface="Open Sans"/>
                <a:sym typeface="Open Sans"/>
              </a:rPr>
              <a:t>« </a:t>
            </a:r>
            <a:r>
              <a:rPr lang="fr-CA" sz="1800" b="1">
                <a:latin typeface="Open Sans"/>
                <a:ea typeface="Open Sans"/>
                <a:cs typeface="Open Sans"/>
                <a:sym typeface="Open Sans"/>
              </a:rPr>
              <a:t>Une photo de la police en train de faire une arrestation dans la rue</a:t>
            </a:r>
            <a:r>
              <a:rPr lang="fr-CA" sz="1800">
                <a:latin typeface="Open Sans"/>
                <a:ea typeface="Open Sans"/>
                <a:cs typeface="Open Sans"/>
                <a:sym typeface="Open Sans"/>
              </a:rPr>
              <a:t>. »</a:t>
            </a:r>
            <a:endParaRPr sz="1800">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endParaRPr sz="1800">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800"/>
              <a:buFont typeface="Arial"/>
              <a:buNone/>
            </a:pPr>
            <a:r>
              <a:rPr lang="fr-CA" sz="1800">
                <a:latin typeface="Open Sans"/>
                <a:ea typeface="Open Sans"/>
                <a:cs typeface="Open Sans"/>
                <a:sym typeface="Open Sans"/>
              </a:rPr>
              <a:t>Que constatez-vous? Repérez-vous des limites de l’IA? Quelles autres requêtes pouvons-nous tester?</a:t>
            </a:r>
            <a:endParaRPr sz="1800">
              <a:latin typeface="Open Sans"/>
              <a:ea typeface="Open Sans"/>
              <a:cs typeface="Open Sans"/>
              <a:sym typeface="Open Sans"/>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show="0">
  <p:cSld>
    <p:spTree>
      <p:nvGrpSpPr>
        <p:cNvPr id="1" name="Shape 83"/>
        <p:cNvGrpSpPr/>
        <p:nvPr/>
      </p:nvGrpSpPr>
      <p:grpSpPr>
        <a:xfrm>
          <a:off x="0" y="0"/>
          <a:ext cx="0" cy="0"/>
          <a:chOff x="0" y="0"/>
          <a:chExt cx="0" cy="0"/>
        </a:xfrm>
      </p:grpSpPr>
      <p:sp>
        <p:nvSpPr>
          <p:cNvPr id="84" name="Google Shape;84;p15"/>
          <p:cNvSpPr/>
          <p:nvPr/>
        </p:nvSpPr>
        <p:spPr>
          <a:xfrm>
            <a:off x="0" y="953125"/>
            <a:ext cx="9144000" cy="2641800"/>
          </a:xfrm>
          <a:prstGeom prst="roundRect">
            <a:avLst>
              <a:gd name="adj" fmla="val 0"/>
            </a:avLst>
          </a:prstGeom>
          <a:solidFill>
            <a:srgbClr val="FFE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85" name="Google Shape;85;p15"/>
          <p:cNvSpPr/>
          <p:nvPr/>
        </p:nvSpPr>
        <p:spPr>
          <a:xfrm>
            <a:off x="499575" y="1141239"/>
            <a:ext cx="6496326" cy="289799"/>
          </a:xfrm>
          <a:prstGeom prst="rect">
            <a:avLst/>
          </a:prstGeom>
        </p:spPr>
        <p:txBody>
          <a:bodyPr>
            <a:prstTxWarp prst="textPlain">
              <a:avLst/>
            </a:prstTxWarp>
          </a:bodyPr>
          <a:lstStyle/>
          <a:p>
            <a:pPr lvl="0" algn="ctr"/>
            <a:r>
              <a:rPr b="0" i="0">
                <a:ln>
                  <a:noFill/>
                </a:ln>
                <a:solidFill>
                  <a:srgbClr val="FF67C4"/>
                </a:solidFill>
                <a:latin typeface="Open Sans;800"/>
              </a:rPr>
              <a:t>Pour faire ressortir les conceptions initiales</a:t>
            </a:r>
          </a:p>
        </p:txBody>
      </p:sp>
      <p:sp>
        <p:nvSpPr>
          <p:cNvPr id="86" name="Google Shape;86;p15"/>
          <p:cNvSpPr/>
          <p:nvPr/>
        </p:nvSpPr>
        <p:spPr>
          <a:xfrm>
            <a:off x="265475" y="140200"/>
            <a:ext cx="8249162" cy="629402"/>
          </a:xfrm>
          <a:prstGeom prst="rect">
            <a:avLst/>
          </a:prstGeom>
        </p:spPr>
        <p:txBody>
          <a:bodyPr>
            <a:prstTxWarp prst="textPlain">
              <a:avLst/>
            </a:prstTxWarp>
          </a:bodyPr>
          <a:lstStyle/>
          <a:p>
            <a:pPr lvl="0" algn="ctr"/>
            <a:r>
              <a:rPr b="0" i="0">
                <a:ln>
                  <a:noFill/>
                </a:ln>
                <a:solidFill>
                  <a:srgbClr val="000000"/>
                </a:solidFill>
                <a:latin typeface="Open Sans;800"/>
              </a:rPr>
              <a:t>Diapo pour l'enseignant•e</a:t>
            </a:r>
          </a:p>
        </p:txBody>
      </p:sp>
      <p:sp>
        <p:nvSpPr>
          <p:cNvPr id="87" name="Google Shape;87;p15"/>
          <p:cNvSpPr txBox="1"/>
          <p:nvPr/>
        </p:nvSpPr>
        <p:spPr>
          <a:xfrm>
            <a:off x="402300" y="4129350"/>
            <a:ext cx="83394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a:latin typeface="Open Sans Medium"/>
                <a:ea typeface="Open Sans Medium"/>
                <a:cs typeface="Open Sans Medium"/>
                <a:sym typeface="Open Sans Medium"/>
              </a:rPr>
              <a:t>Saviez-vous que la version scolaire de Wooclap est accessible gratuitement?</a:t>
            </a:r>
            <a:br>
              <a:rPr lang="fr-CA">
                <a:latin typeface="Open Sans Medium"/>
                <a:ea typeface="Open Sans Medium"/>
                <a:cs typeface="Open Sans Medium"/>
                <a:sym typeface="Open Sans Medium"/>
              </a:rPr>
            </a:br>
            <a:r>
              <a:rPr lang="fr-CA">
                <a:latin typeface="Open Sans Medium"/>
                <a:ea typeface="Open Sans Medium"/>
                <a:cs typeface="Open Sans Medium"/>
                <a:sym typeface="Open Sans Medium"/>
              </a:rPr>
              <a:t>Voici le </a:t>
            </a:r>
            <a:r>
              <a:rPr lang="fr-CA" u="sng">
                <a:solidFill>
                  <a:srgbClr val="0000FF"/>
                </a:solidFill>
                <a:latin typeface="Open Sans Medium"/>
                <a:ea typeface="Open Sans Medium"/>
                <a:cs typeface="Open Sans Medium"/>
                <a:sym typeface="Open Sans Medium"/>
                <a:hlinkClick r:id="rId3">
                  <a:extLst>
                    <a:ext uri="{A12FA001-AC4F-418D-AE19-62706E023703}">
                      <ahyp:hlinkClr xmlns:ahyp="http://schemas.microsoft.com/office/drawing/2018/hyperlinkcolor" val="tx"/>
                    </a:ext>
                  </a:extLst>
                </a:hlinkClick>
              </a:rPr>
              <a:t>lien</a:t>
            </a:r>
            <a:r>
              <a:rPr lang="fr-CA">
                <a:latin typeface="Open Sans Medium"/>
                <a:ea typeface="Open Sans Medium"/>
                <a:cs typeface="Open Sans Medium"/>
                <a:sym typeface="Open Sans Medium"/>
              </a:rPr>
              <a:t> pour en faire la demande. </a:t>
            </a:r>
            <a:endParaRPr/>
          </a:p>
        </p:txBody>
      </p:sp>
      <p:pic>
        <p:nvPicPr>
          <p:cNvPr id="88" name="Google Shape;88;p15"/>
          <p:cNvPicPr preferRelativeResize="0"/>
          <p:nvPr/>
        </p:nvPicPr>
        <p:blipFill>
          <a:blip r:embed="rId4">
            <a:alphaModFix/>
          </a:blip>
          <a:stretch>
            <a:fillRect/>
          </a:stretch>
        </p:blipFill>
        <p:spPr>
          <a:xfrm>
            <a:off x="499613" y="2649663"/>
            <a:ext cx="3753564" cy="581763"/>
          </a:xfrm>
          <a:prstGeom prst="rect">
            <a:avLst/>
          </a:prstGeom>
          <a:noFill/>
          <a:ln>
            <a:noFill/>
          </a:ln>
        </p:spPr>
      </p:pic>
      <p:sp>
        <p:nvSpPr>
          <p:cNvPr id="89" name="Google Shape;89;p15"/>
          <p:cNvSpPr txBox="1"/>
          <p:nvPr/>
        </p:nvSpPr>
        <p:spPr>
          <a:xfrm>
            <a:off x="499600" y="1614750"/>
            <a:ext cx="3753600" cy="10158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CA" sz="1200">
                <a:latin typeface="Open Sans Medium"/>
                <a:ea typeface="Open Sans Medium"/>
                <a:cs typeface="Open Sans Medium"/>
                <a:sym typeface="Open Sans Medium"/>
              </a:rPr>
              <a:t>Un questionnaire Wooclap est disponible avec le code d’importation suivant : </a:t>
            </a:r>
            <a:r>
              <a:rPr lang="fr-CA" sz="1000" b="1">
                <a:latin typeface="Open Sans"/>
                <a:ea typeface="Open Sans"/>
                <a:cs typeface="Open Sans"/>
                <a:sym typeface="Open Sans"/>
              </a:rPr>
              <a:t>ZETLUU. </a:t>
            </a:r>
            <a:endParaRPr sz="1000" b="1">
              <a:latin typeface="Open Sans"/>
              <a:ea typeface="Open Sans"/>
              <a:cs typeface="Open Sans"/>
              <a:sym typeface="Open Sans"/>
            </a:endParaRPr>
          </a:p>
          <a:p>
            <a:pPr marL="0" lvl="0" indent="0" algn="l" rtl="0">
              <a:lnSpc>
                <a:spcPct val="100000"/>
              </a:lnSpc>
              <a:spcBef>
                <a:spcPts val="0"/>
              </a:spcBef>
              <a:spcAft>
                <a:spcPts val="0"/>
              </a:spcAft>
              <a:buNone/>
            </a:pPr>
            <a:endParaRPr sz="1000" b="1">
              <a:latin typeface="Open Sans"/>
              <a:ea typeface="Open Sans"/>
              <a:cs typeface="Open Sans"/>
              <a:sym typeface="Open Sans"/>
            </a:endParaRPr>
          </a:p>
          <a:p>
            <a:pPr marL="0" lvl="0" indent="0" algn="l" rtl="0">
              <a:lnSpc>
                <a:spcPct val="100000"/>
              </a:lnSpc>
              <a:spcBef>
                <a:spcPts val="0"/>
              </a:spcBef>
              <a:spcAft>
                <a:spcPts val="0"/>
              </a:spcAft>
              <a:buNone/>
            </a:pPr>
            <a:r>
              <a:rPr lang="fr-CA" sz="1000">
                <a:latin typeface="Open Sans"/>
                <a:ea typeface="Open Sans"/>
                <a:cs typeface="Open Sans"/>
                <a:sym typeface="Open Sans"/>
              </a:rPr>
              <a:t>Une fois connecté à votre compte Wooclap, vous verrez ce bouton.</a:t>
            </a:r>
            <a:endParaRPr sz="1000">
              <a:latin typeface="Open Sans"/>
              <a:ea typeface="Open Sans"/>
              <a:cs typeface="Open Sans"/>
              <a:sym typeface="Open Sans"/>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81"/>
        <p:cNvGrpSpPr/>
        <p:nvPr/>
      </p:nvGrpSpPr>
      <p:grpSpPr>
        <a:xfrm>
          <a:off x="0" y="0"/>
          <a:ext cx="0" cy="0"/>
          <a:chOff x="0" y="0"/>
          <a:chExt cx="0" cy="0"/>
        </a:xfrm>
      </p:grpSpPr>
      <p:pic>
        <p:nvPicPr>
          <p:cNvPr id="482" name="Google Shape;482;p42"/>
          <p:cNvPicPr preferRelativeResize="0"/>
          <p:nvPr/>
        </p:nvPicPr>
        <p:blipFill>
          <a:blip r:embed="rId3">
            <a:alphaModFix/>
          </a:blip>
          <a:stretch>
            <a:fillRect/>
          </a:stretch>
        </p:blipFill>
        <p:spPr>
          <a:xfrm>
            <a:off x="8749048" y="4752279"/>
            <a:ext cx="309400" cy="307920"/>
          </a:xfrm>
          <a:prstGeom prst="rect">
            <a:avLst/>
          </a:prstGeom>
          <a:noFill/>
          <a:ln>
            <a:noFill/>
          </a:ln>
        </p:spPr>
      </p:pic>
      <p:pic>
        <p:nvPicPr>
          <p:cNvPr id="483" name="Google Shape;483;p42"/>
          <p:cNvPicPr preferRelativeResize="0"/>
          <p:nvPr/>
        </p:nvPicPr>
        <p:blipFill>
          <a:blip r:embed="rId4">
            <a:alphaModFix/>
          </a:blip>
          <a:stretch>
            <a:fillRect/>
          </a:stretch>
        </p:blipFill>
        <p:spPr>
          <a:xfrm>
            <a:off x="108375" y="180625"/>
            <a:ext cx="3076050" cy="844900"/>
          </a:xfrm>
          <a:prstGeom prst="rect">
            <a:avLst/>
          </a:prstGeom>
          <a:noFill/>
          <a:ln>
            <a:noFill/>
          </a:ln>
        </p:spPr>
      </p:pic>
      <p:sp>
        <p:nvSpPr>
          <p:cNvPr id="484" name="Google Shape;484;p42"/>
          <p:cNvSpPr/>
          <p:nvPr/>
        </p:nvSpPr>
        <p:spPr>
          <a:xfrm>
            <a:off x="495063" y="2187853"/>
            <a:ext cx="435479" cy="463600"/>
          </a:xfrm>
          <a:prstGeom prst="rect">
            <a:avLst/>
          </a:prstGeom>
        </p:spPr>
        <p:txBody>
          <a:bodyPr>
            <a:prstTxWarp prst="textPlain">
              <a:avLst/>
            </a:prstTxWarp>
          </a:bodyPr>
          <a:lstStyle/>
          <a:p>
            <a:pPr lvl="0" algn="ctr"/>
            <a:r>
              <a:rPr b="0" i="0">
                <a:ln>
                  <a:noFill/>
                </a:ln>
                <a:solidFill>
                  <a:srgbClr val="F8B1DC"/>
                </a:solidFill>
                <a:latin typeface="Arial"/>
              </a:rPr>
              <a:t>«</a:t>
            </a:r>
          </a:p>
        </p:txBody>
      </p:sp>
      <p:sp>
        <p:nvSpPr>
          <p:cNvPr id="485" name="Google Shape;485;p42"/>
          <p:cNvSpPr txBox="1"/>
          <p:nvPr/>
        </p:nvSpPr>
        <p:spPr>
          <a:xfrm>
            <a:off x="1533500" y="2651450"/>
            <a:ext cx="422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86" name="Google Shape;486;p42"/>
          <p:cNvSpPr txBox="1"/>
          <p:nvPr/>
        </p:nvSpPr>
        <p:spPr>
          <a:xfrm>
            <a:off x="396400" y="2731550"/>
            <a:ext cx="2597400" cy="877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500" b="1">
                <a:solidFill>
                  <a:srgbClr val="FFFFFF"/>
                </a:solidFill>
                <a:latin typeface="Open Sans"/>
                <a:ea typeface="Open Sans"/>
                <a:cs typeface="Open Sans"/>
                <a:sym typeface="Open Sans"/>
              </a:rPr>
              <a:t>Un dessin de petit monstre poilu au regard doux et attendrissant</a:t>
            </a:r>
            <a:endParaRPr sz="1500" b="1">
              <a:solidFill>
                <a:srgbClr val="FFFFFF"/>
              </a:solidFill>
              <a:latin typeface="Open Sans"/>
              <a:ea typeface="Open Sans"/>
              <a:cs typeface="Open Sans"/>
              <a:sym typeface="Open Sans"/>
            </a:endParaRPr>
          </a:p>
        </p:txBody>
      </p:sp>
      <p:pic>
        <p:nvPicPr>
          <p:cNvPr id="487" name="Google Shape;487;p42"/>
          <p:cNvPicPr preferRelativeResize="0"/>
          <p:nvPr/>
        </p:nvPicPr>
        <p:blipFill>
          <a:blip r:embed="rId5">
            <a:alphaModFix/>
          </a:blip>
          <a:stretch>
            <a:fillRect/>
          </a:stretch>
        </p:blipFill>
        <p:spPr>
          <a:xfrm>
            <a:off x="2993800" y="1804700"/>
            <a:ext cx="6236700" cy="2463600"/>
          </a:xfrm>
          <a:prstGeom prst="roundRect">
            <a:avLst>
              <a:gd name="adj" fmla="val 8421"/>
            </a:avLst>
          </a:prstGeom>
          <a:noFill/>
          <a:ln>
            <a:noFill/>
          </a:ln>
        </p:spPr>
      </p:pic>
      <p:cxnSp>
        <p:nvCxnSpPr>
          <p:cNvPr id="488" name="Google Shape;488;p42"/>
          <p:cNvCxnSpPr/>
          <p:nvPr/>
        </p:nvCxnSpPr>
        <p:spPr>
          <a:xfrm>
            <a:off x="7325" y="1320725"/>
            <a:ext cx="9164400" cy="0"/>
          </a:xfrm>
          <a:prstGeom prst="straightConnector1">
            <a:avLst/>
          </a:prstGeom>
          <a:noFill/>
          <a:ln w="9525" cap="flat" cmpd="sng">
            <a:solidFill>
              <a:srgbClr val="FFFFFF"/>
            </a:solidFill>
            <a:prstDash val="solid"/>
            <a:round/>
            <a:headEnd type="none" w="med" len="med"/>
            <a:tailEnd type="none" w="med" len="med"/>
          </a:ln>
        </p:spPr>
      </p:cxnSp>
      <p:sp>
        <p:nvSpPr>
          <p:cNvPr id="489" name="Google Shape;489;p42"/>
          <p:cNvSpPr/>
          <p:nvPr/>
        </p:nvSpPr>
        <p:spPr>
          <a:xfrm>
            <a:off x="7322750" y="1213775"/>
            <a:ext cx="213900" cy="2139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90" name="Google Shape;490;p42"/>
          <p:cNvSpPr txBox="1"/>
          <p:nvPr/>
        </p:nvSpPr>
        <p:spPr>
          <a:xfrm>
            <a:off x="1093150" y="835350"/>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600" b="1">
                <a:solidFill>
                  <a:srgbClr val="FFFFFF"/>
                </a:solidFill>
                <a:latin typeface="Open Sans"/>
                <a:ea typeface="Open Sans"/>
                <a:cs typeface="Open Sans"/>
                <a:sym typeface="Open Sans"/>
              </a:rPr>
              <a:t>Par OpenAi</a:t>
            </a:r>
            <a:endParaRPr sz="1600" b="1">
              <a:solidFill>
                <a:srgbClr val="FFFFFF"/>
              </a:solidFill>
              <a:latin typeface="Open Sans"/>
              <a:ea typeface="Open Sans"/>
              <a:cs typeface="Open Sans"/>
              <a:sym typeface="Open Sans"/>
            </a:endParaRPr>
          </a:p>
        </p:txBody>
      </p:sp>
      <p:sp>
        <p:nvSpPr>
          <p:cNvPr id="491" name="Google Shape;491;p42"/>
          <p:cNvSpPr txBox="1"/>
          <p:nvPr/>
        </p:nvSpPr>
        <p:spPr>
          <a:xfrm>
            <a:off x="4778725" y="347250"/>
            <a:ext cx="37722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a:solidFill>
                  <a:schemeClr val="lt2"/>
                </a:solidFill>
                <a:latin typeface="Roboto Mono Medium"/>
                <a:ea typeface="Roboto Mono Medium"/>
                <a:cs typeface="Roboto Mono Medium"/>
                <a:sym typeface="Roboto Mono Medium"/>
              </a:rPr>
              <a:t>L’intelligence humaine se retrouve dans la requête (</a:t>
            </a:r>
            <a:r>
              <a:rPr lang="fr-CA" i="1">
                <a:solidFill>
                  <a:schemeClr val="lt2"/>
                </a:solidFill>
                <a:latin typeface="Roboto Mono Medium"/>
                <a:ea typeface="Roboto Mono Medium"/>
                <a:cs typeface="Roboto Mono Medium"/>
                <a:sym typeface="Roboto Mono Medium"/>
              </a:rPr>
              <a:t>prompt</a:t>
            </a:r>
            <a:r>
              <a:rPr lang="fr-CA">
                <a:solidFill>
                  <a:schemeClr val="lt2"/>
                </a:solidFill>
                <a:latin typeface="Roboto Mono Medium"/>
                <a:ea typeface="Roboto Mono Medium"/>
                <a:cs typeface="Roboto Mono Medium"/>
                <a:sym typeface="Roboto Mono Medium"/>
              </a:rPr>
              <a:t>)</a:t>
            </a:r>
            <a:endParaRPr>
              <a:solidFill>
                <a:schemeClr val="lt2"/>
              </a:solidFill>
              <a:latin typeface="Roboto Mono Medium"/>
              <a:ea typeface="Roboto Mono Medium"/>
              <a:cs typeface="Roboto Mono Medium"/>
              <a:sym typeface="Roboto Mono Medium"/>
            </a:endParaRPr>
          </a:p>
        </p:txBody>
      </p:sp>
      <p:sp>
        <p:nvSpPr>
          <p:cNvPr id="492" name="Google Shape;492;p42"/>
          <p:cNvSpPr/>
          <p:nvPr/>
        </p:nvSpPr>
        <p:spPr>
          <a:xfrm>
            <a:off x="6845825" y="1213775"/>
            <a:ext cx="213900" cy="2139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93" name="Google Shape;493;p42"/>
          <p:cNvSpPr/>
          <p:nvPr/>
        </p:nvSpPr>
        <p:spPr>
          <a:xfrm>
            <a:off x="-233154" y="3813801"/>
            <a:ext cx="1594800" cy="15948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94" name="Google Shape;494;p42"/>
          <p:cNvSpPr/>
          <p:nvPr/>
        </p:nvSpPr>
        <p:spPr>
          <a:xfrm rot="1886358">
            <a:off x="865511" y="3668033"/>
            <a:ext cx="502114" cy="552230"/>
          </a:xfrm>
          <a:prstGeom prst="triangle">
            <a:avLst>
              <a:gd name="adj" fmla="val 50000"/>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95" name="Google Shape;495;p42"/>
          <p:cNvSpPr/>
          <p:nvPr/>
        </p:nvSpPr>
        <p:spPr>
          <a:xfrm>
            <a:off x="121237" y="4173434"/>
            <a:ext cx="637200" cy="66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496" name="Google Shape;496;p42"/>
          <p:cNvSpPr/>
          <p:nvPr/>
        </p:nvSpPr>
        <p:spPr>
          <a:xfrm>
            <a:off x="637475" y="4581999"/>
            <a:ext cx="369900" cy="3870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00"/>
        <p:cNvGrpSpPr/>
        <p:nvPr/>
      </p:nvGrpSpPr>
      <p:grpSpPr>
        <a:xfrm>
          <a:off x="0" y="0"/>
          <a:ext cx="0" cy="0"/>
          <a:chOff x="0" y="0"/>
          <a:chExt cx="0" cy="0"/>
        </a:xfrm>
      </p:grpSpPr>
      <p:pic>
        <p:nvPicPr>
          <p:cNvPr id="501" name="Google Shape;501;p43"/>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502" name="Google Shape;502;p43"/>
          <p:cNvSpPr/>
          <p:nvPr/>
        </p:nvSpPr>
        <p:spPr>
          <a:xfrm>
            <a:off x="495063" y="1795603"/>
            <a:ext cx="435479" cy="463600"/>
          </a:xfrm>
          <a:prstGeom prst="rect">
            <a:avLst/>
          </a:prstGeom>
        </p:spPr>
        <p:txBody>
          <a:bodyPr>
            <a:prstTxWarp prst="textPlain">
              <a:avLst/>
            </a:prstTxWarp>
          </a:bodyPr>
          <a:lstStyle/>
          <a:p>
            <a:pPr lvl="0" algn="ctr"/>
            <a:r>
              <a:rPr b="0" i="0">
                <a:ln>
                  <a:noFill/>
                </a:ln>
                <a:solidFill>
                  <a:srgbClr val="F9C019"/>
                </a:solidFill>
                <a:latin typeface="Arial"/>
              </a:rPr>
              <a:t>«</a:t>
            </a:r>
          </a:p>
        </p:txBody>
      </p:sp>
      <p:sp>
        <p:nvSpPr>
          <p:cNvPr id="503" name="Google Shape;503;p43"/>
          <p:cNvSpPr txBox="1"/>
          <p:nvPr/>
        </p:nvSpPr>
        <p:spPr>
          <a:xfrm>
            <a:off x="1533500" y="2651450"/>
            <a:ext cx="422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04" name="Google Shape;504;p43"/>
          <p:cNvSpPr txBox="1"/>
          <p:nvPr/>
        </p:nvSpPr>
        <p:spPr>
          <a:xfrm>
            <a:off x="396400" y="2281763"/>
            <a:ext cx="2597400" cy="1339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500" b="1">
                <a:solidFill>
                  <a:srgbClr val="FFFFFF"/>
                </a:solidFill>
                <a:latin typeface="Open Sans"/>
                <a:ea typeface="Open Sans"/>
                <a:cs typeface="Open Sans"/>
                <a:sym typeface="Open Sans"/>
              </a:rPr>
              <a:t>J’ai des carottes, de la crème, du poulet et des pâtes. Propose un repas qui se prépare en moins d’une heure.</a:t>
            </a:r>
            <a:endParaRPr sz="1500" b="1">
              <a:solidFill>
                <a:srgbClr val="FFFFFF"/>
              </a:solidFill>
              <a:latin typeface="Open Sans"/>
              <a:ea typeface="Open Sans"/>
              <a:cs typeface="Open Sans"/>
              <a:sym typeface="Open Sans"/>
            </a:endParaRPr>
          </a:p>
        </p:txBody>
      </p:sp>
      <p:cxnSp>
        <p:nvCxnSpPr>
          <p:cNvPr id="505" name="Google Shape;505;p43"/>
          <p:cNvCxnSpPr/>
          <p:nvPr/>
        </p:nvCxnSpPr>
        <p:spPr>
          <a:xfrm>
            <a:off x="7325" y="1320725"/>
            <a:ext cx="9164400" cy="0"/>
          </a:xfrm>
          <a:prstGeom prst="straightConnector1">
            <a:avLst/>
          </a:prstGeom>
          <a:noFill/>
          <a:ln w="9525" cap="flat" cmpd="sng">
            <a:solidFill>
              <a:srgbClr val="FFFFFF"/>
            </a:solidFill>
            <a:prstDash val="solid"/>
            <a:round/>
            <a:headEnd type="none" w="med" len="med"/>
            <a:tailEnd type="none" w="med" len="med"/>
          </a:ln>
        </p:spPr>
      </p:cxnSp>
      <p:sp>
        <p:nvSpPr>
          <p:cNvPr id="506" name="Google Shape;506;p43"/>
          <p:cNvSpPr/>
          <p:nvPr/>
        </p:nvSpPr>
        <p:spPr>
          <a:xfrm>
            <a:off x="7322750" y="1213775"/>
            <a:ext cx="213900" cy="2139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07" name="Google Shape;507;p43"/>
          <p:cNvSpPr/>
          <p:nvPr/>
        </p:nvSpPr>
        <p:spPr>
          <a:xfrm>
            <a:off x="6845825" y="1213775"/>
            <a:ext cx="213900" cy="2139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08" name="Google Shape;508;p43"/>
          <p:cNvSpPr/>
          <p:nvPr/>
        </p:nvSpPr>
        <p:spPr>
          <a:xfrm>
            <a:off x="-233154" y="3813801"/>
            <a:ext cx="1594800" cy="15948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09" name="Google Shape;509;p43"/>
          <p:cNvSpPr/>
          <p:nvPr/>
        </p:nvSpPr>
        <p:spPr>
          <a:xfrm rot="1886358">
            <a:off x="865511" y="3668033"/>
            <a:ext cx="502114" cy="552230"/>
          </a:xfrm>
          <a:prstGeom prst="triangle">
            <a:avLst>
              <a:gd name="adj" fmla="val 50000"/>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10" name="Google Shape;510;p43"/>
          <p:cNvSpPr/>
          <p:nvPr/>
        </p:nvSpPr>
        <p:spPr>
          <a:xfrm>
            <a:off x="121237" y="4173434"/>
            <a:ext cx="637200" cy="6663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11" name="Google Shape;511;p43"/>
          <p:cNvSpPr/>
          <p:nvPr/>
        </p:nvSpPr>
        <p:spPr>
          <a:xfrm>
            <a:off x="637475" y="4581999"/>
            <a:ext cx="369900" cy="3870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512" name="Google Shape;512;p43"/>
          <p:cNvPicPr preferRelativeResize="0"/>
          <p:nvPr/>
        </p:nvPicPr>
        <p:blipFill rotWithShape="1">
          <a:blip r:embed="rId4">
            <a:alphaModFix/>
          </a:blip>
          <a:srcRect r="72275"/>
          <a:stretch/>
        </p:blipFill>
        <p:spPr>
          <a:xfrm>
            <a:off x="108375" y="180625"/>
            <a:ext cx="852825" cy="844900"/>
          </a:xfrm>
          <a:prstGeom prst="rect">
            <a:avLst/>
          </a:prstGeom>
          <a:noFill/>
          <a:ln>
            <a:noFill/>
          </a:ln>
        </p:spPr>
      </p:pic>
      <p:sp>
        <p:nvSpPr>
          <p:cNvPr id="513" name="Google Shape;513;p43"/>
          <p:cNvSpPr txBox="1"/>
          <p:nvPr/>
        </p:nvSpPr>
        <p:spPr>
          <a:xfrm>
            <a:off x="1093150" y="835350"/>
            <a:ext cx="29937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600" b="1">
                <a:solidFill>
                  <a:srgbClr val="FFFFFF"/>
                </a:solidFill>
                <a:latin typeface="Open Sans"/>
                <a:ea typeface="Open Sans"/>
                <a:cs typeface="Open Sans"/>
                <a:sym typeface="Open Sans"/>
              </a:rPr>
              <a:t>Par OpenAi</a:t>
            </a:r>
            <a:endParaRPr sz="1600" b="1">
              <a:solidFill>
                <a:srgbClr val="FFFFFF"/>
              </a:solidFill>
              <a:latin typeface="Open Sans"/>
              <a:ea typeface="Open Sans"/>
              <a:cs typeface="Open Sans"/>
              <a:sym typeface="Open Sans"/>
            </a:endParaRPr>
          </a:p>
        </p:txBody>
      </p:sp>
      <p:sp>
        <p:nvSpPr>
          <p:cNvPr id="514" name="Google Shape;514;p43"/>
          <p:cNvSpPr txBox="1"/>
          <p:nvPr/>
        </p:nvSpPr>
        <p:spPr>
          <a:xfrm>
            <a:off x="961200" y="111775"/>
            <a:ext cx="3079500" cy="669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5200">
                <a:solidFill>
                  <a:srgbClr val="FFFFFF"/>
                </a:solidFill>
                <a:latin typeface="Open Sans"/>
                <a:ea typeface="Open Sans"/>
                <a:cs typeface="Open Sans"/>
                <a:sym typeface="Open Sans"/>
              </a:rPr>
              <a:t>Chat GPT</a:t>
            </a:r>
            <a:endParaRPr sz="5200">
              <a:solidFill>
                <a:srgbClr val="FFFFFF"/>
              </a:solidFill>
              <a:latin typeface="Open Sans"/>
              <a:ea typeface="Open Sans"/>
              <a:cs typeface="Open Sans"/>
              <a:sym typeface="Open Sans"/>
            </a:endParaRPr>
          </a:p>
        </p:txBody>
      </p:sp>
      <p:pic>
        <p:nvPicPr>
          <p:cNvPr id="515" name="Google Shape;515;p43" title="ex_ChatGPT.mp4">
            <a:hlinkClick r:id="rId5"/>
          </p:cNvPr>
          <p:cNvPicPr preferRelativeResize="0"/>
          <p:nvPr/>
        </p:nvPicPr>
        <p:blipFill>
          <a:blip r:embed="rId6">
            <a:alphaModFix/>
          </a:blip>
          <a:stretch>
            <a:fillRect/>
          </a:stretch>
        </p:blipFill>
        <p:spPr>
          <a:xfrm>
            <a:off x="3256225" y="1561363"/>
            <a:ext cx="4497833" cy="3373375"/>
          </a:xfrm>
          <a:prstGeom prst="rect">
            <a:avLst/>
          </a:prstGeom>
          <a:noFill/>
          <a:ln w="19050" cap="flat" cmpd="sng">
            <a:solidFill>
              <a:srgbClr val="FFFFFF"/>
            </a:solidFill>
            <a:prstDash val="solid"/>
            <a:round/>
            <a:headEnd type="none" w="sm" len="sm"/>
            <a:tailEnd type="none" w="sm" len="sm"/>
          </a:ln>
        </p:spPr>
      </p:pic>
      <p:pic>
        <p:nvPicPr>
          <p:cNvPr id="516" name="Google Shape;516;p43"/>
          <p:cNvPicPr preferRelativeResize="0"/>
          <p:nvPr/>
        </p:nvPicPr>
        <p:blipFill rotWithShape="1">
          <a:blip r:embed="rId7">
            <a:alphaModFix/>
          </a:blip>
          <a:srcRect l="14380" t="21680" r="15335" b="24709"/>
          <a:stretch/>
        </p:blipFill>
        <p:spPr>
          <a:xfrm rot="5400000">
            <a:off x="7413426" y="3094791"/>
            <a:ext cx="1193198" cy="511974"/>
          </a:xfrm>
          <a:prstGeom prst="rect">
            <a:avLst/>
          </a:prstGeom>
          <a:noFill/>
          <a:ln>
            <a:noFill/>
          </a:ln>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520"/>
        <p:cNvGrpSpPr/>
        <p:nvPr/>
      </p:nvGrpSpPr>
      <p:grpSpPr>
        <a:xfrm>
          <a:off x="0" y="0"/>
          <a:ext cx="0" cy="0"/>
          <a:chOff x="0" y="0"/>
          <a:chExt cx="0" cy="0"/>
        </a:xfrm>
      </p:grpSpPr>
      <p:pic>
        <p:nvPicPr>
          <p:cNvPr id="521" name="Google Shape;521;p44"/>
          <p:cNvPicPr preferRelativeResize="0"/>
          <p:nvPr/>
        </p:nvPicPr>
        <p:blipFill>
          <a:blip r:embed="rId3">
            <a:alphaModFix/>
          </a:blip>
          <a:stretch>
            <a:fillRect/>
          </a:stretch>
        </p:blipFill>
        <p:spPr>
          <a:xfrm>
            <a:off x="3040875" y="0"/>
            <a:ext cx="3069375" cy="4913325"/>
          </a:xfrm>
          <a:prstGeom prst="rect">
            <a:avLst/>
          </a:prstGeom>
          <a:noFill/>
          <a:ln>
            <a:noFill/>
          </a:ln>
        </p:spPr>
      </p:pic>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525"/>
        <p:cNvGrpSpPr/>
        <p:nvPr/>
      </p:nvGrpSpPr>
      <p:grpSpPr>
        <a:xfrm>
          <a:off x="0" y="0"/>
          <a:ext cx="0" cy="0"/>
          <a:chOff x="0" y="0"/>
          <a:chExt cx="0" cy="0"/>
        </a:xfrm>
      </p:grpSpPr>
      <p:pic>
        <p:nvPicPr>
          <p:cNvPr id="526" name="Google Shape;526;p45"/>
          <p:cNvPicPr preferRelativeResize="0"/>
          <p:nvPr/>
        </p:nvPicPr>
        <p:blipFill>
          <a:blip r:embed="rId3">
            <a:alphaModFix/>
          </a:blip>
          <a:stretch>
            <a:fillRect/>
          </a:stretch>
        </p:blipFill>
        <p:spPr>
          <a:xfrm>
            <a:off x="8749048" y="115054"/>
            <a:ext cx="309400" cy="307920"/>
          </a:xfrm>
          <a:prstGeom prst="rect">
            <a:avLst/>
          </a:prstGeom>
          <a:noFill/>
          <a:ln>
            <a:noFill/>
          </a:ln>
        </p:spPr>
      </p:pic>
      <p:sp>
        <p:nvSpPr>
          <p:cNvPr id="527" name="Google Shape;527;p45"/>
          <p:cNvSpPr txBox="1"/>
          <p:nvPr/>
        </p:nvSpPr>
        <p:spPr>
          <a:xfrm>
            <a:off x="1472675" y="1719600"/>
            <a:ext cx="42264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28" name="Google Shape;528;p45"/>
          <p:cNvSpPr txBox="1"/>
          <p:nvPr/>
        </p:nvSpPr>
        <p:spPr>
          <a:xfrm>
            <a:off x="820750" y="253363"/>
            <a:ext cx="7197900" cy="461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800" b="1">
                <a:solidFill>
                  <a:srgbClr val="FFFFFF"/>
                </a:solidFill>
                <a:latin typeface="Roboto Mono"/>
                <a:ea typeface="Roboto Mono"/>
                <a:cs typeface="Roboto Mono"/>
                <a:sym typeface="Roboto Mono"/>
              </a:rPr>
              <a:t>Est-ce que Chat GPT </a:t>
            </a:r>
            <a:r>
              <a:rPr lang="fr-CA" sz="1800" b="1">
                <a:solidFill>
                  <a:srgbClr val="F9C019"/>
                </a:solidFill>
                <a:latin typeface="Roboto Mono"/>
                <a:ea typeface="Roboto Mono"/>
                <a:cs typeface="Roboto Mono"/>
                <a:sym typeface="Roboto Mono"/>
              </a:rPr>
              <a:t>crée </a:t>
            </a:r>
            <a:r>
              <a:rPr lang="fr-CA" sz="1800" b="1">
                <a:solidFill>
                  <a:srgbClr val="FFFFFF"/>
                </a:solidFill>
                <a:latin typeface="Roboto Mono"/>
                <a:ea typeface="Roboto Mono"/>
                <a:cs typeface="Roboto Mono"/>
                <a:sym typeface="Roboto Mono"/>
              </a:rPr>
              <a:t>du contenu ?</a:t>
            </a:r>
            <a:endParaRPr sz="1800" b="1">
              <a:solidFill>
                <a:srgbClr val="FFFFFF"/>
              </a:solidFill>
              <a:latin typeface="Roboto Mono"/>
              <a:ea typeface="Roboto Mono"/>
              <a:cs typeface="Roboto Mono"/>
              <a:sym typeface="Roboto Mono"/>
            </a:endParaRPr>
          </a:p>
        </p:txBody>
      </p:sp>
      <p:cxnSp>
        <p:nvCxnSpPr>
          <p:cNvPr id="529" name="Google Shape;529;p45"/>
          <p:cNvCxnSpPr/>
          <p:nvPr/>
        </p:nvCxnSpPr>
        <p:spPr>
          <a:xfrm>
            <a:off x="7325" y="890575"/>
            <a:ext cx="9164400" cy="0"/>
          </a:xfrm>
          <a:prstGeom prst="straightConnector1">
            <a:avLst/>
          </a:prstGeom>
          <a:noFill/>
          <a:ln w="9525" cap="flat" cmpd="sng">
            <a:solidFill>
              <a:srgbClr val="FFFFFF"/>
            </a:solidFill>
            <a:prstDash val="solid"/>
            <a:round/>
            <a:headEnd type="none" w="med" len="med"/>
            <a:tailEnd type="none" w="med" len="med"/>
          </a:ln>
        </p:spPr>
      </p:cxnSp>
      <p:sp>
        <p:nvSpPr>
          <p:cNvPr id="530" name="Google Shape;530;p45"/>
          <p:cNvSpPr/>
          <p:nvPr/>
        </p:nvSpPr>
        <p:spPr>
          <a:xfrm>
            <a:off x="7322750" y="783625"/>
            <a:ext cx="213900" cy="2139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31" name="Google Shape;531;p45"/>
          <p:cNvSpPr/>
          <p:nvPr/>
        </p:nvSpPr>
        <p:spPr>
          <a:xfrm>
            <a:off x="6845825" y="783625"/>
            <a:ext cx="213900" cy="2139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532" name="Google Shape;532;p45"/>
          <p:cNvPicPr preferRelativeResize="0"/>
          <p:nvPr/>
        </p:nvPicPr>
        <p:blipFill rotWithShape="1">
          <a:blip r:embed="rId4">
            <a:alphaModFix/>
          </a:blip>
          <a:srcRect r="72275"/>
          <a:stretch/>
        </p:blipFill>
        <p:spPr>
          <a:xfrm>
            <a:off x="216325" y="184825"/>
            <a:ext cx="604425" cy="598808"/>
          </a:xfrm>
          <a:prstGeom prst="rect">
            <a:avLst/>
          </a:prstGeom>
          <a:noFill/>
          <a:ln>
            <a:noFill/>
          </a:ln>
        </p:spPr>
      </p:pic>
      <p:sp>
        <p:nvSpPr>
          <p:cNvPr id="533" name="Google Shape;533;p45"/>
          <p:cNvSpPr/>
          <p:nvPr/>
        </p:nvSpPr>
        <p:spPr>
          <a:xfrm>
            <a:off x="820754" y="1382737"/>
            <a:ext cx="3112096" cy="440526"/>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GÉNÉRATION</a:t>
            </a:r>
          </a:p>
        </p:txBody>
      </p:sp>
      <p:sp>
        <p:nvSpPr>
          <p:cNvPr id="534" name="Google Shape;534;p45"/>
          <p:cNvSpPr/>
          <p:nvPr/>
        </p:nvSpPr>
        <p:spPr>
          <a:xfrm rot="-13">
            <a:off x="4141637" y="1322852"/>
            <a:ext cx="840175" cy="560299"/>
          </a:xfrm>
          <a:prstGeom prst="rect">
            <a:avLst/>
          </a:prstGeom>
        </p:spPr>
        <p:txBody>
          <a:bodyPr>
            <a:prstTxWarp prst="textPlain">
              <a:avLst/>
            </a:prstTxWarp>
          </a:bodyPr>
          <a:lstStyle/>
          <a:p>
            <a:pPr lvl="0" algn="ctr"/>
            <a:r>
              <a:rPr b="0" i="0">
                <a:ln>
                  <a:noFill/>
                </a:ln>
                <a:solidFill>
                  <a:srgbClr val="BBDAEB"/>
                </a:solidFill>
                <a:latin typeface="Open Sans;800"/>
              </a:rPr>
              <a:t>VS</a:t>
            </a:r>
          </a:p>
        </p:txBody>
      </p:sp>
      <p:sp>
        <p:nvSpPr>
          <p:cNvPr id="535" name="Google Shape;535;p45"/>
          <p:cNvSpPr/>
          <p:nvPr/>
        </p:nvSpPr>
        <p:spPr>
          <a:xfrm>
            <a:off x="5277204" y="1382737"/>
            <a:ext cx="2407731" cy="440526"/>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CRÉATION</a:t>
            </a:r>
          </a:p>
        </p:txBody>
      </p:sp>
      <p:cxnSp>
        <p:nvCxnSpPr>
          <p:cNvPr id="536" name="Google Shape;536;p45"/>
          <p:cNvCxnSpPr>
            <a:stCxn id="537" idx="4"/>
            <a:endCxn id="538" idx="0"/>
          </p:cNvCxnSpPr>
          <p:nvPr/>
        </p:nvCxnSpPr>
        <p:spPr>
          <a:xfrm>
            <a:off x="4561725" y="2281550"/>
            <a:ext cx="0" cy="562200"/>
          </a:xfrm>
          <a:prstGeom prst="straightConnector1">
            <a:avLst/>
          </a:prstGeom>
          <a:noFill/>
          <a:ln w="9525" cap="flat" cmpd="sng">
            <a:solidFill>
              <a:srgbClr val="FFFFFF"/>
            </a:solidFill>
            <a:prstDash val="solid"/>
            <a:round/>
            <a:headEnd type="none" w="med" len="med"/>
            <a:tailEnd type="none" w="med" len="med"/>
          </a:ln>
        </p:spPr>
      </p:cxnSp>
      <p:sp>
        <p:nvSpPr>
          <p:cNvPr id="537" name="Google Shape;537;p45"/>
          <p:cNvSpPr/>
          <p:nvPr/>
        </p:nvSpPr>
        <p:spPr>
          <a:xfrm>
            <a:off x="4454775" y="2067650"/>
            <a:ext cx="213900" cy="213900"/>
          </a:xfrm>
          <a:prstGeom prst="ellipse">
            <a:avLst/>
          </a:prstGeom>
          <a:solidFill>
            <a:srgbClr val="C9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538" name="Google Shape;538;p45"/>
          <p:cNvPicPr preferRelativeResize="0"/>
          <p:nvPr/>
        </p:nvPicPr>
        <p:blipFill>
          <a:blip r:embed="rId5">
            <a:alphaModFix/>
          </a:blip>
          <a:stretch>
            <a:fillRect/>
          </a:stretch>
        </p:blipFill>
        <p:spPr>
          <a:xfrm>
            <a:off x="3794963" y="2843750"/>
            <a:ext cx="1533500" cy="1533500"/>
          </a:xfrm>
          <a:prstGeom prst="rect">
            <a:avLst/>
          </a:prstGeom>
          <a:noFill/>
          <a:ln>
            <a:noFill/>
          </a:ln>
        </p:spPr>
      </p:pic>
      <p:sp>
        <p:nvSpPr>
          <p:cNvPr id="539" name="Google Shape;539;p45"/>
          <p:cNvSpPr txBox="1"/>
          <p:nvPr/>
        </p:nvSpPr>
        <p:spPr>
          <a:xfrm>
            <a:off x="1129475" y="1768163"/>
            <a:ext cx="2597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1500">
                <a:solidFill>
                  <a:srgbClr val="FFFFFF"/>
                </a:solidFill>
                <a:latin typeface="Open Sans"/>
                <a:ea typeface="Open Sans"/>
                <a:cs typeface="Open Sans"/>
                <a:sym typeface="Open Sans"/>
              </a:rPr>
              <a:t>Propre à </a:t>
            </a:r>
            <a:r>
              <a:rPr lang="fr-CA" sz="1500" b="1">
                <a:solidFill>
                  <a:srgbClr val="FFFFFF"/>
                </a:solidFill>
                <a:latin typeface="Open Sans"/>
                <a:ea typeface="Open Sans"/>
                <a:cs typeface="Open Sans"/>
                <a:sym typeface="Open Sans"/>
              </a:rPr>
              <a:t>l’IA</a:t>
            </a:r>
            <a:endParaRPr sz="1500" b="1">
              <a:solidFill>
                <a:srgbClr val="FFFFFF"/>
              </a:solidFill>
              <a:latin typeface="Open Sans"/>
              <a:ea typeface="Open Sans"/>
              <a:cs typeface="Open Sans"/>
              <a:sym typeface="Open Sans"/>
            </a:endParaRPr>
          </a:p>
        </p:txBody>
      </p:sp>
      <p:sp>
        <p:nvSpPr>
          <p:cNvPr id="540" name="Google Shape;540;p45"/>
          <p:cNvSpPr txBox="1"/>
          <p:nvPr/>
        </p:nvSpPr>
        <p:spPr>
          <a:xfrm>
            <a:off x="5254400" y="1768163"/>
            <a:ext cx="25974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1500">
                <a:solidFill>
                  <a:srgbClr val="FFFFFF"/>
                </a:solidFill>
                <a:latin typeface="Open Sans"/>
                <a:ea typeface="Open Sans"/>
                <a:cs typeface="Open Sans"/>
                <a:sym typeface="Open Sans"/>
              </a:rPr>
              <a:t>Propre à</a:t>
            </a:r>
            <a:r>
              <a:rPr lang="fr-CA" sz="1500" b="1">
                <a:solidFill>
                  <a:srgbClr val="FFFFFF"/>
                </a:solidFill>
                <a:latin typeface="Open Sans"/>
                <a:ea typeface="Open Sans"/>
                <a:cs typeface="Open Sans"/>
                <a:sym typeface="Open Sans"/>
              </a:rPr>
              <a:t> l’humain</a:t>
            </a:r>
            <a:endParaRPr sz="1500" b="1">
              <a:solidFill>
                <a:srgbClr val="FFFFFF"/>
              </a:solidFill>
              <a:latin typeface="Open Sans"/>
              <a:ea typeface="Open Sans"/>
              <a:cs typeface="Open Sans"/>
              <a:sym typeface="Open Sans"/>
            </a:endParaRPr>
          </a:p>
        </p:txBody>
      </p:sp>
      <p:sp>
        <p:nvSpPr>
          <p:cNvPr id="541" name="Google Shape;541;p45"/>
          <p:cNvSpPr/>
          <p:nvPr/>
        </p:nvSpPr>
        <p:spPr>
          <a:xfrm rot="10800000">
            <a:off x="322825" y="2490925"/>
            <a:ext cx="3411900" cy="2205300"/>
          </a:xfrm>
          <a:prstGeom prst="wedgeRoundRectCallout">
            <a:avLst>
              <a:gd name="adj1" fmla="val -20833"/>
              <a:gd name="adj2" fmla="val 62500"/>
              <a:gd name="adj3"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42" name="Google Shape;542;p45"/>
          <p:cNvSpPr/>
          <p:nvPr/>
        </p:nvSpPr>
        <p:spPr>
          <a:xfrm rot="10800000">
            <a:off x="5448625" y="2490925"/>
            <a:ext cx="3390000" cy="2208600"/>
          </a:xfrm>
          <a:prstGeom prst="wedgeRoundRectCallout">
            <a:avLst>
              <a:gd name="adj1" fmla="val 22525"/>
              <a:gd name="adj2" fmla="val 61456"/>
              <a:gd name="adj3" fmla="val 0"/>
            </a:avLst>
          </a:prstGeom>
          <a:solidFill>
            <a:schemeClr val="lt2"/>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43" name="Google Shape;543;p45"/>
          <p:cNvSpPr txBox="1"/>
          <p:nvPr/>
        </p:nvSpPr>
        <p:spPr>
          <a:xfrm>
            <a:off x="314975" y="2594550"/>
            <a:ext cx="3411900" cy="2031900"/>
          </a:xfrm>
          <a:prstGeom prst="rect">
            <a:avLst/>
          </a:prstGeom>
          <a:noFill/>
          <a:ln>
            <a:noFill/>
          </a:ln>
        </p:spPr>
        <p:txBody>
          <a:bodyPr spcFirstLastPara="1" wrap="square" lIns="91425" tIns="91425" rIns="91425" bIns="91425" anchor="t" anchorCtr="0">
            <a:spAutoFit/>
          </a:bodyPr>
          <a:lstStyle/>
          <a:p>
            <a:pPr marL="457200" lvl="0" indent="-304800" algn="l" rtl="0">
              <a:lnSpc>
                <a:spcPct val="150000"/>
              </a:lnSpc>
              <a:spcBef>
                <a:spcPts val="0"/>
              </a:spcBef>
              <a:spcAft>
                <a:spcPts val="0"/>
              </a:spcAft>
              <a:buSzPts val="1200"/>
              <a:buFont typeface="Open Sans Medium"/>
              <a:buChar char="●"/>
            </a:pPr>
            <a:r>
              <a:rPr lang="fr-CA" sz="1200">
                <a:latin typeface="Open Sans Medium"/>
                <a:ea typeface="Open Sans Medium"/>
                <a:cs typeface="Open Sans Medium"/>
                <a:sym typeface="Open Sans Medium"/>
              </a:rPr>
              <a:t>Génère du contenu à partir des données sur lesquelles il a été entraîné (soit environ 2000 milliards de mots).</a:t>
            </a:r>
            <a:endParaRPr sz="100">
              <a:latin typeface="Open Sans Medium"/>
              <a:ea typeface="Open Sans Medium"/>
              <a:cs typeface="Open Sans Medium"/>
              <a:sym typeface="Open Sans Medium"/>
            </a:endParaRPr>
          </a:p>
          <a:p>
            <a:pPr marL="457200" lvl="0" indent="-304800" algn="l" rtl="0">
              <a:lnSpc>
                <a:spcPct val="150000"/>
              </a:lnSpc>
              <a:spcBef>
                <a:spcPts val="0"/>
              </a:spcBef>
              <a:spcAft>
                <a:spcPts val="0"/>
              </a:spcAft>
              <a:buSzPts val="1200"/>
              <a:buFont typeface="Open Sans Medium"/>
              <a:buChar char="●"/>
            </a:pPr>
            <a:r>
              <a:rPr lang="fr-CA" sz="1200">
                <a:latin typeface="Open Sans Medium"/>
                <a:ea typeface="Open Sans Medium"/>
                <a:cs typeface="Open Sans Medium"/>
                <a:sym typeface="Open Sans Medium"/>
              </a:rPr>
              <a:t>Fonctionne par prédiction un peu comme un prédicteur de mots de téléphone intelligent. </a:t>
            </a:r>
            <a:endParaRPr sz="100">
              <a:latin typeface="Open Sans Medium"/>
              <a:ea typeface="Open Sans Medium"/>
              <a:cs typeface="Open Sans Medium"/>
              <a:sym typeface="Open Sans Medium"/>
            </a:endParaRPr>
          </a:p>
        </p:txBody>
      </p:sp>
      <p:sp>
        <p:nvSpPr>
          <p:cNvPr id="544" name="Google Shape;544;p45"/>
          <p:cNvSpPr txBox="1"/>
          <p:nvPr/>
        </p:nvSpPr>
        <p:spPr>
          <a:xfrm>
            <a:off x="5616175" y="2954325"/>
            <a:ext cx="3000000" cy="1200600"/>
          </a:xfrm>
          <a:prstGeom prst="rect">
            <a:avLst/>
          </a:prstGeom>
          <a:noFill/>
          <a:ln>
            <a:noFill/>
          </a:ln>
        </p:spPr>
        <p:txBody>
          <a:bodyPr spcFirstLastPara="1" wrap="square" lIns="91425" tIns="91425" rIns="91425" bIns="91425" anchor="t" anchorCtr="0">
            <a:spAutoFit/>
          </a:bodyPr>
          <a:lstStyle/>
          <a:p>
            <a:pPr marL="457200" marR="0" lvl="0" indent="-304800" algn="l" rtl="0">
              <a:lnSpc>
                <a:spcPct val="150000"/>
              </a:lnSpc>
              <a:spcBef>
                <a:spcPts val="0"/>
              </a:spcBef>
              <a:spcAft>
                <a:spcPts val="0"/>
              </a:spcAft>
              <a:buSzPts val="1200"/>
              <a:buFont typeface="Open Sans Medium"/>
              <a:buChar char="●"/>
            </a:pPr>
            <a:r>
              <a:rPr lang="fr-CA" sz="1200">
                <a:latin typeface="Open Sans Medium"/>
                <a:ea typeface="Open Sans Medium"/>
                <a:cs typeface="Open Sans Medium"/>
                <a:sym typeface="Open Sans Medium"/>
              </a:rPr>
              <a:t>Choisir des outils de création et les utiliser (comme des IA!)</a:t>
            </a:r>
            <a:endParaRPr sz="1200">
              <a:latin typeface="Open Sans Medium"/>
              <a:ea typeface="Open Sans Medium"/>
              <a:cs typeface="Open Sans Medium"/>
              <a:sym typeface="Open Sans Medium"/>
            </a:endParaRPr>
          </a:p>
          <a:p>
            <a:pPr marL="457200" marR="0" lvl="0" indent="-304800" algn="l" rtl="0">
              <a:lnSpc>
                <a:spcPct val="150000"/>
              </a:lnSpc>
              <a:spcBef>
                <a:spcPts val="0"/>
              </a:spcBef>
              <a:spcAft>
                <a:spcPts val="0"/>
              </a:spcAft>
              <a:buSzPts val="1200"/>
              <a:buFont typeface="Open Sans Medium"/>
              <a:buChar char="●"/>
            </a:pPr>
            <a:r>
              <a:rPr lang="fr-CA" sz="1200">
                <a:latin typeface="Open Sans Medium"/>
                <a:ea typeface="Open Sans Medium"/>
                <a:cs typeface="Open Sans Medium"/>
                <a:sym typeface="Open Sans Medium"/>
              </a:rPr>
              <a:t>Invente et adapte des requêtes à soumettre à l’IA</a:t>
            </a:r>
            <a:endParaRPr sz="1200">
              <a:latin typeface="Open Sans Medium"/>
              <a:ea typeface="Open Sans Medium"/>
              <a:cs typeface="Open Sans Medium"/>
              <a:sym typeface="Open Sans Medium"/>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48"/>
        <p:cNvGrpSpPr/>
        <p:nvPr/>
      </p:nvGrpSpPr>
      <p:grpSpPr>
        <a:xfrm>
          <a:off x="0" y="0"/>
          <a:ext cx="0" cy="0"/>
          <a:chOff x="0" y="0"/>
          <a:chExt cx="0" cy="0"/>
        </a:xfrm>
      </p:grpSpPr>
      <p:sp>
        <p:nvSpPr>
          <p:cNvPr id="549" name="Google Shape;549;p46"/>
          <p:cNvSpPr/>
          <p:nvPr/>
        </p:nvSpPr>
        <p:spPr>
          <a:xfrm>
            <a:off x="7325" y="3089025"/>
            <a:ext cx="9144000" cy="20544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550" name="Google Shape;550;p46"/>
          <p:cNvCxnSpPr>
            <a:stCxn id="551" idx="4"/>
            <a:endCxn id="552" idx="0"/>
          </p:cNvCxnSpPr>
          <p:nvPr/>
        </p:nvCxnSpPr>
        <p:spPr>
          <a:xfrm>
            <a:off x="1796673" y="3751800"/>
            <a:ext cx="0" cy="699600"/>
          </a:xfrm>
          <a:prstGeom prst="straightConnector1">
            <a:avLst/>
          </a:prstGeom>
          <a:noFill/>
          <a:ln w="19050" cap="flat" cmpd="sng">
            <a:solidFill>
              <a:srgbClr val="FFFFFF"/>
            </a:solidFill>
            <a:prstDash val="solid"/>
            <a:round/>
            <a:headEnd type="none" w="med" len="med"/>
            <a:tailEnd type="none" w="med" len="med"/>
          </a:ln>
        </p:spPr>
      </p:cxnSp>
      <p:sp>
        <p:nvSpPr>
          <p:cNvPr id="553" name="Google Shape;553;p46"/>
          <p:cNvSpPr/>
          <p:nvPr/>
        </p:nvSpPr>
        <p:spPr>
          <a:xfrm>
            <a:off x="1975625" y="1769125"/>
            <a:ext cx="5849114" cy="684181"/>
          </a:xfrm>
          <a:prstGeom prst="rect">
            <a:avLst/>
          </a:prstGeom>
        </p:spPr>
        <p:txBody>
          <a:bodyPr>
            <a:prstTxWarp prst="textPlain">
              <a:avLst/>
            </a:prstTxWarp>
          </a:bodyPr>
          <a:lstStyle/>
          <a:p>
            <a:pPr lvl="0" algn="ctr"/>
            <a:r>
              <a:rPr b="1" i="0">
                <a:ln>
                  <a:noFill/>
                </a:ln>
                <a:solidFill>
                  <a:srgbClr val="000000"/>
                </a:solidFill>
                <a:latin typeface="Open Sans"/>
              </a:rPr>
              <a:t>de l'IA générative</a:t>
            </a:r>
          </a:p>
        </p:txBody>
      </p:sp>
      <p:sp>
        <p:nvSpPr>
          <p:cNvPr id="554" name="Google Shape;554;p46"/>
          <p:cNvSpPr/>
          <p:nvPr/>
        </p:nvSpPr>
        <p:spPr>
          <a:xfrm>
            <a:off x="1283559" y="719477"/>
            <a:ext cx="5849128" cy="726392"/>
          </a:xfrm>
          <a:prstGeom prst="rect">
            <a:avLst/>
          </a:prstGeom>
        </p:spPr>
        <p:txBody>
          <a:bodyPr>
            <a:prstTxWarp prst="textPlain">
              <a:avLst/>
            </a:prstTxWarp>
          </a:bodyPr>
          <a:lstStyle/>
          <a:p>
            <a:pPr lvl="0" algn="ctr"/>
            <a:r>
              <a:rPr b="0" i="0">
                <a:ln>
                  <a:noFill/>
                </a:ln>
                <a:solidFill>
                  <a:srgbClr val="000000"/>
                </a:solidFill>
                <a:latin typeface="Open Sans;800"/>
              </a:rPr>
              <a:t>LES LIMITES</a:t>
            </a:r>
          </a:p>
        </p:txBody>
      </p:sp>
      <p:sp>
        <p:nvSpPr>
          <p:cNvPr id="555" name="Google Shape;555;p46"/>
          <p:cNvSpPr/>
          <p:nvPr/>
        </p:nvSpPr>
        <p:spPr>
          <a:xfrm>
            <a:off x="7581150" y="2974325"/>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556" name="Google Shape;556;p46"/>
          <p:cNvPicPr preferRelativeResize="0"/>
          <p:nvPr/>
        </p:nvPicPr>
        <p:blipFill rotWithShape="1">
          <a:blip r:embed="rId3">
            <a:alphaModFix/>
          </a:blip>
          <a:srcRect l="14380" t="21680" r="15335" b="24709"/>
          <a:stretch/>
        </p:blipFill>
        <p:spPr>
          <a:xfrm rot="-5400000">
            <a:off x="318875" y="769199"/>
            <a:ext cx="1379976" cy="592126"/>
          </a:xfrm>
          <a:prstGeom prst="rect">
            <a:avLst/>
          </a:prstGeom>
          <a:noFill/>
          <a:ln>
            <a:noFill/>
          </a:ln>
        </p:spPr>
      </p:pic>
      <p:sp>
        <p:nvSpPr>
          <p:cNvPr id="557" name="Google Shape;557;p46"/>
          <p:cNvSpPr/>
          <p:nvPr/>
        </p:nvSpPr>
        <p:spPr>
          <a:xfrm>
            <a:off x="677175" y="3687719"/>
            <a:ext cx="7061864" cy="659180"/>
          </a:xfrm>
          <a:prstGeom prst="rect">
            <a:avLst/>
          </a:prstGeom>
        </p:spPr>
        <p:txBody>
          <a:bodyPr>
            <a:prstTxWarp prst="textPlain">
              <a:avLst/>
            </a:prstTxWarp>
          </a:bodyPr>
          <a:lstStyle/>
          <a:p>
            <a:pPr lvl="0" algn="ctr"/>
            <a:r>
              <a:rPr b="0" i="0">
                <a:ln>
                  <a:noFill/>
                </a:ln>
                <a:solidFill>
                  <a:srgbClr val="000000"/>
                </a:solidFill>
                <a:latin typeface="Open Sans;300"/>
              </a:rPr>
              <a:t>L'exemple de CHAT GPT</a:t>
            </a:r>
          </a:p>
        </p:txBody>
      </p:sp>
      <p:pic>
        <p:nvPicPr>
          <p:cNvPr id="558" name="Google Shape;558;p46"/>
          <p:cNvPicPr preferRelativeResize="0"/>
          <p:nvPr/>
        </p:nvPicPr>
        <p:blipFill>
          <a:blip r:embed="rId4">
            <a:alphaModFix/>
          </a:blip>
          <a:stretch>
            <a:fillRect/>
          </a:stretch>
        </p:blipFill>
        <p:spPr>
          <a:xfrm>
            <a:off x="8749048" y="4752279"/>
            <a:ext cx="309400" cy="307920"/>
          </a:xfrm>
          <a:prstGeom prst="rect">
            <a:avLst/>
          </a:prstGeom>
          <a:noFill/>
          <a:ln>
            <a:noFill/>
          </a:ln>
        </p:spPr>
      </p:pic>
      <p:sp>
        <p:nvSpPr>
          <p:cNvPr id="559" name="Google Shape;559;p46"/>
          <p:cNvSpPr txBox="1"/>
          <p:nvPr/>
        </p:nvSpPr>
        <p:spPr>
          <a:xfrm>
            <a:off x="1514025" y="3315825"/>
            <a:ext cx="4988700" cy="1600800"/>
          </a:xfrm>
          <a:prstGeom prst="rect">
            <a:avLst/>
          </a:prstGeom>
          <a:noFill/>
          <a:ln>
            <a:noFill/>
          </a:ln>
        </p:spPr>
        <p:txBody>
          <a:bodyPr spcFirstLastPara="1" wrap="square" lIns="91425" tIns="91425" rIns="91425" bIns="91425" anchor="t" anchorCtr="0">
            <a:spAutoFit/>
          </a:bodyPr>
          <a:lstStyle/>
          <a:p>
            <a:pPr marL="457200" lvl="0" indent="-374650" algn="l" rtl="0">
              <a:lnSpc>
                <a:spcPct val="150000"/>
              </a:lnSpc>
              <a:spcBef>
                <a:spcPts val="0"/>
              </a:spcBef>
              <a:spcAft>
                <a:spcPts val="0"/>
              </a:spcAft>
              <a:buClr>
                <a:srgbClr val="FFFFFF"/>
              </a:buClr>
              <a:buSzPts val="2300"/>
              <a:buFont typeface="Open Sans"/>
              <a:buAutoNum type="arabicPeriod"/>
            </a:pPr>
            <a:r>
              <a:rPr lang="fr-CA" sz="2300">
                <a:solidFill>
                  <a:srgbClr val="FFFFFF"/>
                </a:solidFill>
                <a:latin typeface="Open Sans"/>
                <a:ea typeface="Open Sans"/>
                <a:cs typeface="Open Sans"/>
                <a:sym typeface="Open Sans"/>
              </a:rPr>
              <a:t>Les </a:t>
            </a:r>
            <a:r>
              <a:rPr lang="fr-CA" sz="2300" b="1">
                <a:solidFill>
                  <a:srgbClr val="FFFFFF"/>
                </a:solidFill>
                <a:latin typeface="Open Sans"/>
                <a:ea typeface="Open Sans"/>
                <a:cs typeface="Open Sans"/>
                <a:sym typeface="Open Sans"/>
              </a:rPr>
              <a:t>biais</a:t>
            </a:r>
            <a:r>
              <a:rPr lang="fr-CA" sz="2300">
                <a:solidFill>
                  <a:srgbClr val="FFFFFF"/>
                </a:solidFill>
                <a:latin typeface="Open Sans"/>
                <a:ea typeface="Open Sans"/>
                <a:cs typeface="Open Sans"/>
                <a:sym typeface="Open Sans"/>
              </a:rPr>
              <a:t> algorithmiques</a:t>
            </a:r>
            <a:endParaRPr sz="2300">
              <a:solidFill>
                <a:srgbClr val="FFFFFF"/>
              </a:solidFill>
              <a:latin typeface="Open Sans"/>
              <a:ea typeface="Open Sans"/>
              <a:cs typeface="Open Sans"/>
              <a:sym typeface="Open Sans"/>
            </a:endParaRPr>
          </a:p>
          <a:p>
            <a:pPr marL="457200" lvl="0" indent="-374650" algn="l" rtl="0">
              <a:lnSpc>
                <a:spcPct val="150000"/>
              </a:lnSpc>
              <a:spcBef>
                <a:spcPts val="0"/>
              </a:spcBef>
              <a:spcAft>
                <a:spcPts val="0"/>
              </a:spcAft>
              <a:buClr>
                <a:srgbClr val="FFFFFF"/>
              </a:buClr>
              <a:buSzPts val="2300"/>
              <a:buFont typeface="Open Sans"/>
              <a:buAutoNum type="arabicPeriod"/>
            </a:pPr>
            <a:r>
              <a:rPr lang="fr-CA" sz="2300">
                <a:solidFill>
                  <a:srgbClr val="FFFFFF"/>
                </a:solidFill>
                <a:latin typeface="Open Sans"/>
                <a:ea typeface="Open Sans"/>
                <a:cs typeface="Open Sans"/>
                <a:sym typeface="Open Sans"/>
              </a:rPr>
              <a:t>Les </a:t>
            </a:r>
            <a:r>
              <a:rPr lang="fr-CA" sz="2300" b="1">
                <a:solidFill>
                  <a:srgbClr val="FFFFFF"/>
                </a:solidFill>
                <a:latin typeface="Open Sans"/>
                <a:ea typeface="Open Sans"/>
                <a:cs typeface="Open Sans"/>
                <a:sym typeface="Open Sans"/>
              </a:rPr>
              <a:t>hallucinations</a:t>
            </a:r>
            <a:endParaRPr sz="2300" b="1">
              <a:solidFill>
                <a:srgbClr val="FFFFFF"/>
              </a:solidFill>
              <a:latin typeface="Open Sans"/>
              <a:ea typeface="Open Sans"/>
              <a:cs typeface="Open Sans"/>
              <a:sym typeface="Open Sans"/>
            </a:endParaRPr>
          </a:p>
          <a:p>
            <a:pPr marL="457200" lvl="0" indent="-374650" algn="l" rtl="0">
              <a:lnSpc>
                <a:spcPct val="150000"/>
              </a:lnSpc>
              <a:spcBef>
                <a:spcPts val="0"/>
              </a:spcBef>
              <a:spcAft>
                <a:spcPts val="0"/>
              </a:spcAft>
              <a:buClr>
                <a:srgbClr val="FFFFFF"/>
              </a:buClr>
              <a:buSzPts val="2300"/>
              <a:buFont typeface="Open Sans"/>
              <a:buAutoNum type="arabicPeriod"/>
            </a:pPr>
            <a:r>
              <a:rPr lang="fr-CA" sz="2300">
                <a:solidFill>
                  <a:srgbClr val="FFFFFF"/>
                </a:solidFill>
                <a:latin typeface="Open Sans"/>
                <a:ea typeface="Open Sans"/>
                <a:cs typeface="Open Sans"/>
                <a:sym typeface="Open Sans"/>
              </a:rPr>
              <a:t>Les </a:t>
            </a:r>
            <a:r>
              <a:rPr lang="fr-CA" sz="2300" b="1">
                <a:solidFill>
                  <a:srgbClr val="FFFFFF"/>
                </a:solidFill>
                <a:latin typeface="Open Sans"/>
                <a:ea typeface="Open Sans"/>
                <a:cs typeface="Open Sans"/>
                <a:sym typeface="Open Sans"/>
              </a:rPr>
              <a:t>dérives</a:t>
            </a:r>
            <a:endParaRPr sz="2300" b="1">
              <a:solidFill>
                <a:srgbClr val="FFFFFF"/>
              </a:solidFill>
              <a:latin typeface="Open Sans"/>
              <a:ea typeface="Open Sans"/>
              <a:cs typeface="Open Sans"/>
              <a:sym typeface="Open Sans"/>
            </a:endParaRPr>
          </a:p>
        </p:txBody>
      </p:sp>
      <p:sp>
        <p:nvSpPr>
          <p:cNvPr id="560" name="Google Shape;560;p46"/>
          <p:cNvSpPr/>
          <p:nvPr/>
        </p:nvSpPr>
        <p:spPr>
          <a:xfrm>
            <a:off x="7237938" y="2974325"/>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p46"/>
          <p:cNvSpPr/>
          <p:nvPr/>
        </p:nvSpPr>
        <p:spPr>
          <a:xfrm>
            <a:off x="7924350" y="2974325"/>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2" name="Google Shape;562;p46"/>
          <p:cNvSpPr/>
          <p:nvPr/>
        </p:nvSpPr>
        <p:spPr>
          <a:xfrm>
            <a:off x="677163" y="2974325"/>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1" name="Google Shape;551;p46"/>
          <p:cNvSpPr/>
          <p:nvPr/>
        </p:nvSpPr>
        <p:spPr>
          <a:xfrm>
            <a:off x="1617723" y="3393900"/>
            <a:ext cx="357900" cy="357900"/>
          </a:xfrm>
          <a:prstGeom prst="ellipse">
            <a:avLst/>
          </a:prstGeom>
          <a:solidFill>
            <a:srgbClr val="000000"/>
          </a:solidFill>
          <a:ln w="19050" cap="flat" cmpd="sng">
            <a:solidFill>
              <a:srgbClr val="FFFFFF"/>
            </a:solidFill>
            <a:prstDash val="solid"/>
            <a:round/>
            <a:headEnd type="none" w="sm" len="sm"/>
            <a:tailEnd type="none" w="sm" len="sm"/>
          </a:ln>
          <a:effectLst>
            <a:outerShdw dist="57150" dir="7920000" algn="bl" rotWithShape="0">
              <a:srgbClr val="F9C019"/>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solidFill>
                  <a:srgbClr val="FFFFFF"/>
                </a:solidFill>
                <a:latin typeface="Roboto Mono"/>
                <a:ea typeface="Roboto Mono"/>
                <a:cs typeface="Roboto Mono"/>
                <a:sym typeface="Roboto Mono"/>
              </a:rPr>
              <a:t>1</a:t>
            </a:r>
            <a:endParaRPr>
              <a:solidFill>
                <a:srgbClr val="FFFFFF"/>
              </a:solidFill>
              <a:latin typeface="Roboto Mono"/>
              <a:ea typeface="Roboto Mono"/>
              <a:cs typeface="Roboto Mono"/>
              <a:sym typeface="Roboto Mono"/>
            </a:endParaRPr>
          </a:p>
        </p:txBody>
      </p:sp>
      <p:sp>
        <p:nvSpPr>
          <p:cNvPr id="563" name="Google Shape;563;p46"/>
          <p:cNvSpPr/>
          <p:nvPr/>
        </p:nvSpPr>
        <p:spPr>
          <a:xfrm>
            <a:off x="1617723" y="3922600"/>
            <a:ext cx="357900" cy="357900"/>
          </a:xfrm>
          <a:prstGeom prst="ellipse">
            <a:avLst/>
          </a:prstGeom>
          <a:solidFill>
            <a:srgbClr val="000000"/>
          </a:solidFill>
          <a:ln w="19050" cap="flat" cmpd="sng">
            <a:solidFill>
              <a:srgbClr val="FFFFFF"/>
            </a:solidFill>
            <a:prstDash val="solid"/>
            <a:round/>
            <a:headEnd type="none" w="sm" len="sm"/>
            <a:tailEnd type="none" w="sm" len="sm"/>
          </a:ln>
          <a:effectLst>
            <a:outerShdw dist="57150" dir="7920000" algn="bl" rotWithShape="0">
              <a:srgbClr val="F9C019"/>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solidFill>
                  <a:srgbClr val="FFFFFF"/>
                </a:solidFill>
                <a:latin typeface="Roboto Mono"/>
                <a:ea typeface="Roboto Mono"/>
                <a:cs typeface="Roboto Mono"/>
                <a:sym typeface="Roboto Mono"/>
              </a:rPr>
              <a:t>2</a:t>
            </a:r>
            <a:endParaRPr>
              <a:solidFill>
                <a:srgbClr val="FFFFFF"/>
              </a:solidFill>
              <a:latin typeface="Roboto Mono"/>
              <a:ea typeface="Roboto Mono"/>
              <a:cs typeface="Roboto Mono"/>
              <a:sym typeface="Roboto Mono"/>
            </a:endParaRPr>
          </a:p>
        </p:txBody>
      </p:sp>
      <p:sp>
        <p:nvSpPr>
          <p:cNvPr id="552" name="Google Shape;552;p46"/>
          <p:cNvSpPr/>
          <p:nvPr/>
        </p:nvSpPr>
        <p:spPr>
          <a:xfrm>
            <a:off x="1617723" y="4451300"/>
            <a:ext cx="357900" cy="357900"/>
          </a:xfrm>
          <a:prstGeom prst="ellipse">
            <a:avLst/>
          </a:prstGeom>
          <a:solidFill>
            <a:srgbClr val="000000"/>
          </a:solidFill>
          <a:ln w="19050" cap="flat" cmpd="sng">
            <a:solidFill>
              <a:srgbClr val="FFFFFF"/>
            </a:solidFill>
            <a:prstDash val="solid"/>
            <a:round/>
            <a:headEnd type="none" w="sm" len="sm"/>
            <a:tailEnd type="none" w="sm" len="sm"/>
          </a:ln>
          <a:effectLst>
            <a:outerShdw dist="57150" dir="7920000" algn="bl" rotWithShape="0">
              <a:srgbClr val="F9C019"/>
            </a:outerShdw>
          </a:effectLst>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None/>
            </a:pPr>
            <a:r>
              <a:rPr lang="fr-CA">
                <a:solidFill>
                  <a:srgbClr val="FFFFFF"/>
                </a:solidFill>
                <a:latin typeface="Roboto Mono"/>
                <a:ea typeface="Roboto Mono"/>
                <a:cs typeface="Roboto Mono"/>
                <a:sym typeface="Roboto Mono"/>
              </a:rPr>
              <a:t>3</a:t>
            </a:r>
            <a:endParaRPr>
              <a:solidFill>
                <a:srgbClr val="FFFFFF"/>
              </a:solidFill>
              <a:latin typeface="Roboto Mono"/>
              <a:ea typeface="Roboto Mono"/>
              <a:cs typeface="Roboto Mono"/>
              <a:sym typeface="Roboto Mono"/>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67"/>
        <p:cNvGrpSpPr/>
        <p:nvPr/>
      </p:nvGrpSpPr>
      <p:grpSpPr>
        <a:xfrm>
          <a:off x="0" y="0"/>
          <a:ext cx="0" cy="0"/>
          <a:chOff x="0" y="0"/>
          <a:chExt cx="0" cy="0"/>
        </a:xfrm>
      </p:grpSpPr>
      <p:sp>
        <p:nvSpPr>
          <p:cNvPr id="568" name="Google Shape;568;p47"/>
          <p:cNvSpPr/>
          <p:nvPr/>
        </p:nvSpPr>
        <p:spPr>
          <a:xfrm>
            <a:off x="0" y="953125"/>
            <a:ext cx="9144000" cy="1420800"/>
          </a:xfrm>
          <a:prstGeom prst="roundRect">
            <a:avLst>
              <a:gd name="adj" fmla="val 0"/>
            </a:avLst>
          </a:prstGeom>
          <a:solidFill>
            <a:srgbClr val="FFE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569" name="Google Shape;569;p47"/>
          <p:cNvSpPr/>
          <p:nvPr/>
        </p:nvSpPr>
        <p:spPr>
          <a:xfrm>
            <a:off x="1441925" y="228700"/>
            <a:ext cx="6475768" cy="511200"/>
          </a:xfrm>
          <a:prstGeom prst="rect">
            <a:avLst/>
          </a:prstGeom>
        </p:spPr>
        <p:txBody>
          <a:bodyPr>
            <a:prstTxWarp prst="textPlain">
              <a:avLst/>
            </a:prstTxWarp>
          </a:bodyPr>
          <a:lstStyle/>
          <a:p>
            <a:pPr lvl="0" algn="ctr"/>
            <a:r>
              <a:rPr b="0" i="0">
                <a:ln>
                  <a:noFill/>
                </a:ln>
                <a:solidFill>
                  <a:srgbClr val="000000"/>
                </a:solidFill>
                <a:latin typeface="Open Sans;800"/>
              </a:rPr>
              <a:t>LES BIAIS algorithmiques</a:t>
            </a:r>
          </a:p>
        </p:txBody>
      </p:sp>
      <p:sp>
        <p:nvSpPr>
          <p:cNvPr id="570" name="Google Shape;570;p47"/>
          <p:cNvSpPr/>
          <p:nvPr/>
        </p:nvSpPr>
        <p:spPr>
          <a:xfrm>
            <a:off x="972300" y="33460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71" name="Google Shape;571;p47"/>
          <p:cNvCxnSpPr>
            <a:stCxn id="570" idx="2"/>
          </p:cNvCxnSpPr>
          <p:nvPr/>
        </p:nvCxnSpPr>
        <p:spPr>
          <a:xfrm rot="10800000">
            <a:off x="0" y="484300"/>
            <a:ext cx="972300" cy="0"/>
          </a:xfrm>
          <a:prstGeom prst="straightConnector1">
            <a:avLst/>
          </a:prstGeom>
          <a:noFill/>
          <a:ln w="28575" cap="flat" cmpd="sng">
            <a:solidFill>
              <a:srgbClr val="000000"/>
            </a:solidFill>
            <a:prstDash val="solid"/>
            <a:round/>
            <a:headEnd type="none" w="med" len="med"/>
            <a:tailEnd type="none" w="med" len="med"/>
          </a:ln>
        </p:spPr>
      </p:cxnSp>
      <p:sp>
        <p:nvSpPr>
          <p:cNvPr id="572" name="Google Shape;572;p47"/>
          <p:cNvSpPr txBox="1"/>
          <p:nvPr/>
        </p:nvSpPr>
        <p:spPr>
          <a:xfrm>
            <a:off x="1876600" y="1451800"/>
            <a:ext cx="5400300" cy="5112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Clr>
                <a:srgbClr val="000000"/>
              </a:buClr>
              <a:buSzPts val="1800"/>
              <a:buFont typeface="Arial"/>
              <a:buNone/>
            </a:pPr>
            <a:r>
              <a:rPr lang="fr-CA" sz="1200" b="1">
                <a:latin typeface="Open Sans"/>
                <a:ea typeface="Open Sans"/>
                <a:cs typeface="Open Sans"/>
                <a:sym typeface="Open Sans"/>
              </a:rPr>
              <a:t>identifier les enjeux soulevés par les intervenants dans la vidéo et répondre aux questions du cahier de l’élève.</a:t>
            </a:r>
            <a:endParaRPr sz="1200" b="1" i="0" u="none" strike="noStrike" cap="none">
              <a:latin typeface="Open Sans"/>
              <a:ea typeface="Open Sans"/>
              <a:cs typeface="Open Sans"/>
              <a:sym typeface="Open Sans"/>
            </a:endParaRPr>
          </a:p>
        </p:txBody>
      </p:sp>
      <p:pic>
        <p:nvPicPr>
          <p:cNvPr id="573" name="Google Shape;573;p47"/>
          <p:cNvPicPr preferRelativeResize="0"/>
          <p:nvPr/>
        </p:nvPicPr>
        <p:blipFill>
          <a:blip r:embed="rId3">
            <a:alphaModFix/>
          </a:blip>
          <a:stretch>
            <a:fillRect/>
          </a:stretch>
        </p:blipFill>
        <p:spPr>
          <a:xfrm>
            <a:off x="76348" y="4781579"/>
            <a:ext cx="309400" cy="307920"/>
          </a:xfrm>
          <a:prstGeom prst="rect">
            <a:avLst/>
          </a:prstGeom>
          <a:noFill/>
          <a:ln>
            <a:noFill/>
          </a:ln>
        </p:spPr>
      </p:pic>
      <p:pic>
        <p:nvPicPr>
          <p:cNvPr id="574" name="Google Shape;574;p47"/>
          <p:cNvPicPr preferRelativeResize="0"/>
          <p:nvPr/>
        </p:nvPicPr>
        <p:blipFill rotWithShape="1">
          <a:blip r:embed="rId4">
            <a:alphaModFix/>
          </a:blip>
          <a:srcRect l="16619" t="9885" r="29014" b="8754"/>
          <a:stretch/>
        </p:blipFill>
        <p:spPr>
          <a:xfrm>
            <a:off x="5517191" y="1985989"/>
            <a:ext cx="3282019" cy="2829929"/>
          </a:xfrm>
          <a:prstGeom prst="rect">
            <a:avLst/>
          </a:prstGeom>
          <a:noFill/>
          <a:ln>
            <a:noFill/>
          </a:ln>
        </p:spPr>
      </p:pic>
      <p:pic>
        <p:nvPicPr>
          <p:cNvPr id="575" name="Google Shape;575;p47" descr="Contrairement à l’idée reçue, les algorithmes ne sont pas neutres! Utilisés sans la supervision d’un humain, les algorithmes pourraient adopter nos pires préjugés sexistes et racistes. &#10;@Kanif Productions&#10;&#10;Pour en apprendre plus : visitez l'exposition La tête dans le nuage présentée par CGI et Rogers au Musée de la civilisation jusqu'au 31 janvier 2021" title="Peut contenir des traces… d’humains! Les biais : La tête dans le nuage">
            <a:hlinkClick r:id="rId5"/>
          </p:cNvPr>
          <p:cNvPicPr preferRelativeResize="0"/>
          <p:nvPr/>
        </p:nvPicPr>
        <p:blipFill>
          <a:blip r:embed="rId6">
            <a:alphaModFix/>
          </a:blip>
          <a:stretch>
            <a:fillRect/>
          </a:stretch>
        </p:blipFill>
        <p:spPr>
          <a:xfrm>
            <a:off x="5753900" y="2746800"/>
            <a:ext cx="2677325" cy="1474075"/>
          </a:xfrm>
          <a:prstGeom prst="rect">
            <a:avLst/>
          </a:prstGeom>
          <a:noFill/>
          <a:ln>
            <a:noFill/>
          </a:ln>
        </p:spPr>
      </p:pic>
      <p:sp>
        <p:nvSpPr>
          <p:cNvPr id="576" name="Google Shape;576;p47"/>
          <p:cNvSpPr/>
          <p:nvPr/>
        </p:nvSpPr>
        <p:spPr>
          <a:xfrm>
            <a:off x="240425" y="3496675"/>
            <a:ext cx="5180100" cy="1230900"/>
          </a:xfrm>
          <a:prstGeom prst="wedgeRoundRectCallout">
            <a:avLst>
              <a:gd name="adj1" fmla="val 58816"/>
              <a:gd name="adj2" fmla="val -23153"/>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200"/>
              </a:spcBef>
              <a:spcAft>
                <a:spcPts val="0"/>
              </a:spcAft>
              <a:buClr>
                <a:srgbClr val="000000"/>
              </a:buClr>
              <a:buSzPts val="1100"/>
              <a:buFont typeface="Arial"/>
              <a:buNone/>
            </a:pPr>
            <a:r>
              <a:rPr lang="fr-CA" sz="1200">
                <a:solidFill>
                  <a:srgbClr val="000000"/>
                </a:solidFill>
                <a:latin typeface="Open Sans"/>
                <a:ea typeface="Open Sans"/>
                <a:cs typeface="Open Sans"/>
                <a:sym typeface="Open Sans"/>
              </a:rPr>
              <a:t>On est des êtres discriminants. La donnée c’est déjà une </a:t>
            </a:r>
            <a:r>
              <a:rPr lang="fr-CA" sz="1200" b="1">
                <a:solidFill>
                  <a:srgbClr val="000000"/>
                </a:solidFill>
                <a:latin typeface="Open Sans"/>
                <a:ea typeface="Open Sans"/>
                <a:cs typeface="Open Sans"/>
                <a:sym typeface="Open Sans"/>
              </a:rPr>
              <a:t>discrimination</a:t>
            </a:r>
            <a:r>
              <a:rPr lang="fr-CA" sz="1200">
                <a:solidFill>
                  <a:srgbClr val="000000"/>
                </a:solidFill>
                <a:latin typeface="Open Sans"/>
                <a:ea typeface="Open Sans"/>
                <a:cs typeface="Open Sans"/>
                <a:sym typeface="Open Sans"/>
              </a:rPr>
              <a:t> par rapport à tout ce que tu pourrais enregistrer. </a:t>
            </a:r>
            <a:br>
              <a:rPr lang="fr-CA" sz="1200">
                <a:solidFill>
                  <a:srgbClr val="000000"/>
                </a:solidFill>
                <a:latin typeface="Open Sans"/>
                <a:ea typeface="Open Sans"/>
                <a:cs typeface="Open Sans"/>
                <a:sym typeface="Open Sans"/>
              </a:rPr>
            </a:br>
            <a:r>
              <a:rPr lang="fr-CA" sz="1200">
                <a:solidFill>
                  <a:srgbClr val="000000"/>
                </a:solidFill>
                <a:latin typeface="Open Sans"/>
                <a:ea typeface="Open Sans"/>
                <a:cs typeface="Open Sans"/>
                <a:sym typeface="Open Sans"/>
              </a:rPr>
              <a:t>Et donc L’algorithme, c’est un </a:t>
            </a:r>
            <a:r>
              <a:rPr lang="fr-CA" sz="1200" b="1">
                <a:solidFill>
                  <a:srgbClr val="000000"/>
                </a:solidFill>
                <a:latin typeface="Open Sans"/>
                <a:ea typeface="Open Sans"/>
                <a:cs typeface="Open Sans"/>
                <a:sym typeface="Open Sans"/>
              </a:rPr>
              <a:t>amplificateur</a:t>
            </a:r>
            <a:r>
              <a:rPr lang="fr-CA" sz="1200">
                <a:solidFill>
                  <a:srgbClr val="000000"/>
                </a:solidFill>
                <a:latin typeface="Open Sans"/>
                <a:ea typeface="Open Sans"/>
                <a:cs typeface="Open Sans"/>
                <a:sym typeface="Open Sans"/>
              </a:rPr>
              <a:t> de nos valeurs, de nos forces et de nos faiblesses. </a:t>
            </a:r>
            <a:endParaRPr sz="1200">
              <a:solidFill>
                <a:srgbClr val="000000"/>
              </a:solidFill>
              <a:latin typeface="Open Sans"/>
              <a:ea typeface="Open Sans"/>
              <a:cs typeface="Open Sans"/>
              <a:sym typeface="Open Sans"/>
            </a:endParaRPr>
          </a:p>
          <a:p>
            <a:pPr marL="0" lvl="0" indent="0" algn="ctr" rtl="0">
              <a:lnSpc>
                <a:spcPct val="100000"/>
              </a:lnSpc>
              <a:spcBef>
                <a:spcPts val="200"/>
              </a:spcBef>
              <a:spcAft>
                <a:spcPts val="0"/>
              </a:spcAft>
              <a:buClr>
                <a:srgbClr val="000000"/>
              </a:buClr>
              <a:buSzPts val="1100"/>
              <a:buFont typeface="Arial"/>
              <a:buNone/>
            </a:pPr>
            <a:endParaRPr sz="900">
              <a:solidFill>
                <a:srgbClr val="000000"/>
              </a:solidFill>
              <a:latin typeface="Open Sans"/>
              <a:ea typeface="Open Sans"/>
              <a:cs typeface="Open Sans"/>
              <a:sym typeface="Open Sans"/>
            </a:endParaRPr>
          </a:p>
          <a:p>
            <a:pPr marL="0" lvl="0" indent="0" algn="ctr" rtl="0">
              <a:lnSpc>
                <a:spcPct val="100000"/>
              </a:lnSpc>
              <a:spcBef>
                <a:spcPts val="200"/>
              </a:spcBef>
              <a:spcAft>
                <a:spcPts val="200"/>
              </a:spcAft>
              <a:buClr>
                <a:srgbClr val="000000"/>
              </a:buClr>
              <a:buSzPts val="1100"/>
              <a:buFont typeface="Arial"/>
              <a:buNone/>
            </a:pPr>
            <a:r>
              <a:rPr lang="fr-CA" sz="900">
                <a:solidFill>
                  <a:srgbClr val="000000"/>
                </a:solidFill>
                <a:latin typeface="Open Sans"/>
                <a:ea typeface="Open Sans"/>
                <a:cs typeface="Open Sans"/>
                <a:sym typeface="Open Sans"/>
              </a:rPr>
              <a:t>Matthieu Dugal</a:t>
            </a:r>
            <a:endParaRPr sz="1300">
              <a:latin typeface="Open Sans"/>
              <a:ea typeface="Open Sans"/>
              <a:cs typeface="Open Sans"/>
              <a:sym typeface="Open Sans"/>
            </a:endParaRPr>
          </a:p>
        </p:txBody>
      </p:sp>
      <p:sp>
        <p:nvSpPr>
          <p:cNvPr id="577" name="Google Shape;577;p47"/>
          <p:cNvSpPr/>
          <p:nvPr/>
        </p:nvSpPr>
        <p:spPr>
          <a:xfrm>
            <a:off x="3708576" y="1060875"/>
            <a:ext cx="1726851" cy="315381"/>
          </a:xfrm>
          <a:prstGeom prst="rect">
            <a:avLst/>
          </a:prstGeom>
        </p:spPr>
        <p:txBody>
          <a:bodyPr>
            <a:prstTxWarp prst="textPlain">
              <a:avLst/>
            </a:prstTxWarp>
          </a:bodyPr>
          <a:lstStyle/>
          <a:p>
            <a:pPr lvl="0" algn="ctr"/>
            <a:r>
              <a:rPr b="0" i="0">
                <a:ln>
                  <a:noFill/>
                </a:ln>
                <a:solidFill>
                  <a:srgbClr val="FF67C4"/>
                </a:solidFill>
                <a:latin typeface="Open Sans;800"/>
              </a:rPr>
              <a:t>👉CONSIGNE</a:t>
            </a:r>
          </a:p>
        </p:txBody>
      </p:sp>
      <p:pic>
        <p:nvPicPr>
          <p:cNvPr id="578" name="Google Shape;578;p47"/>
          <p:cNvPicPr preferRelativeResize="0"/>
          <p:nvPr/>
        </p:nvPicPr>
        <p:blipFill rotWithShape="1">
          <a:blip r:embed="rId7">
            <a:alphaModFix/>
          </a:blip>
          <a:srcRect l="14380" t="21680" r="15335" b="24709"/>
          <a:stretch/>
        </p:blipFill>
        <p:spPr>
          <a:xfrm>
            <a:off x="7387796" y="1766164"/>
            <a:ext cx="835224" cy="358374"/>
          </a:xfrm>
          <a:prstGeom prst="rect">
            <a:avLst/>
          </a:prstGeom>
          <a:noFill/>
          <a:ln>
            <a:noFill/>
          </a:ln>
        </p:spPr>
      </p:pic>
      <p:sp>
        <p:nvSpPr>
          <p:cNvPr id="579" name="Google Shape;579;p47"/>
          <p:cNvSpPr/>
          <p:nvPr/>
        </p:nvSpPr>
        <p:spPr>
          <a:xfrm>
            <a:off x="506625" y="2183625"/>
            <a:ext cx="4959000" cy="1164900"/>
          </a:xfrm>
          <a:prstGeom prst="wedgeRoundRectCallout">
            <a:avLst>
              <a:gd name="adj1" fmla="val 56664"/>
              <a:gd name="adj2" fmla="val 27009"/>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lnSpc>
                <a:spcPct val="100000"/>
              </a:lnSpc>
              <a:spcBef>
                <a:spcPts val="200"/>
              </a:spcBef>
              <a:spcAft>
                <a:spcPts val="0"/>
              </a:spcAft>
              <a:buClr>
                <a:srgbClr val="000000"/>
              </a:buClr>
              <a:buSzPts val="1100"/>
              <a:buFont typeface="Arial"/>
              <a:buNone/>
            </a:pPr>
            <a:r>
              <a:rPr lang="fr-CA" sz="1200">
                <a:solidFill>
                  <a:srgbClr val="000000"/>
                </a:solidFill>
                <a:latin typeface="Open Sans"/>
                <a:ea typeface="Open Sans"/>
                <a:cs typeface="Open Sans"/>
                <a:sym typeface="Open Sans"/>
              </a:rPr>
              <a:t>Les gens qui créent ces systèmes informatiques sont, à peu près comme l’ensemble de la population, </a:t>
            </a:r>
            <a:r>
              <a:rPr lang="fr-CA" sz="1200" b="1">
                <a:solidFill>
                  <a:srgbClr val="000000"/>
                </a:solidFill>
                <a:latin typeface="Open Sans"/>
                <a:ea typeface="Open Sans"/>
                <a:cs typeface="Open Sans"/>
                <a:sym typeface="Open Sans"/>
              </a:rPr>
              <a:t>sujets à certains a priori, certains préjugés.</a:t>
            </a:r>
            <a:endParaRPr sz="1200" b="1">
              <a:solidFill>
                <a:srgbClr val="000000"/>
              </a:solidFill>
              <a:latin typeface="Open Sans"/>
              <a:ea typeface="Open Sans"/>
              <a:cs typeface="Open Sans"/>
              <a:sym typeface="Open Sans"/>
            </a:endParaRPr>
          </a:p>
          <a:p>
            <a:pPr marL="0" lvl="0" indent="0" algn="ctr" rtl="0">
              <a:lnSpc>
                <a:spcPct val="100000"/>
              </a:lnSpc>
              <a:spcBef>
                <a:spcPts val="200"/>
              </a:spcBef>
              <a:spcAft>
                <a:spcPts val="0"/>
              </a:spcAft>
              <a:buNone/>
            </a:pPr>
            <a:endParaRPr sz="600">
              <a:solidFill>
                <a:srgbClr val="000000"/>
              </a:solidFill>
              <a:latin typeface="Open Sans"/>
              <a:ea typeface="Open Sans"/>
              <a:cs typeface="Open Sans"/>
              <a:sym typeface="Open Sans"/>
            </a:endParaRPr>
          </a:p>
          <a:p>
            <a:pPr marL="0" lvl="0" indent="0" algn="ctr" rtl="0">
              <a:lnSpc>
                <a:spcPct val="100000"/>
              </a:lnSpc>
              <a:spcBef>
                <a:spcPts val="200"/>
              </a:spcBef>
              <a:spcAft>
                <a:spcPts val="200"/>
              </a:spcAft>
              <a:buClr>
                <a:srgbClr val="000000"/>
              </a:buClr>
              <a:buSzPts val="1100"/>
              <a:buFont typeface="Arial"/>
              <a:buNone/>
            </a:pPr>
            <a:r>
              <a:rPr lang="fr-CA" sz="1000">
                <a:solidFill>
                  <a:srgbClr val="000000"/>
                </a:solidFill>
                <a:latin typeface="Open Sans"/>
                <a:ea typeface="Open Sans"/>
                <a:cs typeface="Open Sans"/>
                <a:sym typeface="Open Sans"/>
              </a:rPr>
              <a:t>Jonathan Roberge</a:t>
            </a:r>
            <a:endParaRPr sz="1000">
              <a:solidFill>
                <a:srgbClr val="000000"/>
              </a:solidFill>
              <a:latin typeface="Open Sans"/>
              <a:ea typeface="Open Sans"/>
              <a:cs typeface="Open Sans"/>
              <a:sym typeface="Open Sans"/>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75"/>
                                        </p:tgtEl>
                                        <p:attrNameLst>
                                          <p:attrName>style.visibility</p:attrName>
                                        </p:attrNameLst>
                                      </p:cBhvr>
                                      <p:to>
                                        <p:strVal val="visible"/>
                                      </p:to>
                                    </p:set>
                                    <p:animEffect transition="in" filter="fade">
                                      <p:cBhvr>
                                        <p:cTn id="7" dur="1000"/>
                                        <p:tgtEl>
                                          <p:spTgt spid="5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583"/>
        <p:cNvGrpSpPr/>
        <p:nvPr/>
      </p:nvGrpSpPr>
      <p:grpSpPr>
        <a:xfrm>
          <a:off x="0" y="0"/>
          <a:ext cx="0" cy="0"/>
          <a:chOff x="0" y="0"/>
          <a:chExt cx="0" cy="0"/>
        </a:xfrm>
      </p:grpSpPr>
      <p:sp>
        <p:nvSpPr>
          <p:cNvPr id="584" name="Google Shape;584;p48"/>
          <p:cNvSpPr txBox="1"/>
          <p:nvPr/>
        </p:nvSpPr>
        <p:spPr>
          <a:xfrm>
            <a:off x="383625" y="1027635"/>
            <a:ext cx="8542200" cy="10803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CA" sz="1500" i="0" u="none" strike="noStrike" cap="none">
                <a:latin typeface="Open Sans"/>
                <a:ea typeface="Open Sans"/>
                <a:cs typeface="Open Sans"/>
                <a:sym typeface="Open Sans"/>
              </a:rPr>
              <a:t>Selon une étude publiée en 2018 qui a analysé trois logiciels populaires de reconnaissance faciale, le taux d’erreurs pour identifier varie beaucoup et fonction de la couleur et du genre de la personne.</a:t>
            </a:r>
            <a:endParaRPr sz="1500" i="0" u="none" strike="noStrike" cap="none">
              <a:latin typeface="Open Sans"/>
              <a:ea typeface="Open Sans"/>
              <a:cs typeface="Open Sans"/>
              <a:sym typeface="Open Sans"/>
            </a:endParaRPr>
          </a:p>
        </p:txBody>
      </p:sp>
      <p:pic>
        <p:nvPicPr>
          <p:cNvPr id="585" name="Google Shape;585;p48"/>
          <p:cNvPicPr preferRelativeResize="0"/>
          <p:nvPr/>
        </p:nvPicPr>
        <p:blipFill rotWithShape="1">
          <a:blip r:embed="rId3">
            <a:alphaModFix/>
          </a:blip>
          <a:srcRect l="8222" r="8214"/>
          <a:stretch/>
        </p:blipFill>
        <p:spPr>
          <a:xfrm>
            <a:off x="1453886" y="2210748"/>
            <a:ext cx="1381243" cy="2066755"/>
          </a:xfrm>
          <a:prstGeom prst="rect">
            <a:avLst/>
          </a:prstGeom>
          <a:noFill/>
          <a:ln>
            <a:noFill/>
          </a:ln>
        </p:spPr>
      </p:pic>
      <p:pic>
        <p:nvPicPr>
          <p:cNvPr id="586" name="Google Shape;586;p48"/>
          <p:cNvPicPr preferRelativeResize="0"/>
          <p:nvPr/>
        </p:nvPicPr>
        <p:blipFill rotWithShape="1">
          <a:blip r:embed="rId4">
            <a:alphaModFix/>
          </a:blip>
          <a:srcRect t="495" b="495"/>
          <a:stretch/>
        </p:blipFill>
        <p:spPr>
          <a:xfrm>
            <a:off x="3199720" y="2210748"/>
            <a:ext cx="1391246" cy="2066755"/>
          </a:xfrm>
          <a:prstGeom prst="rect">
            <a:avLst/>
          </a:prstGeom>
          <a:noFill/>
          <a:ln>
            <a:noFill/>
          </a:ln>
        </p:spPr>
      </p:pic>
      <p:pic>
        <p:nvPicPr>
          <p:cNvPr id="587" name="Google Shape;587;p48"/>
          <p:cNvPicPr preferRelativeResize="0"/>
          <p:nvPr/>
        </p:nvPicPr>
        <p:blipFill rotWithShape="1">
          <a:blip r:embed="rId5">
            <a:alphaModFix/>
          </a:blip>
          <a:srcRect l="52369" r="2919"/>
          <a:stretch/>
        </p:blipFill>
        <p:spPr>
          <a:xfrm>
            <a:off x="4955569" y="2210753"/>
            <a:ext cx="1386404" cy="2066753"/>
          </a:xfrm>
          <a:prstGeom prst="rect">
            <a:avLst/>
          </a:prstGeom>
          <a:noFill/>
          <a:ln>
            <a:noFill/>
          </a:ln>
        </p:spPr>
      </p:pic>
      <p:sp>
        <p:nvSpPr>
          <p:cNvPr id="588" name="Google Shape;588;p48"/>
          <p:cNvSpPr txBox="1"/>
          <p:nvPr/>
        </p:nvSpPr>
        <p:spPr>
          <a:xfrm>
            <a:off x="3728784" y="4676063"/>
            <a:ext cx="8538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400" b="1" i="0" u="none" strike="noStrike" cap="none">
                <a:latin typeface="Roboto Mono"/>
                <a:ea typeface="Roboto Mono"/>
                <a:cs typeface="Roboto Mono"/>
                <a:sym typeface="Roboto Mono"/>
              </a:rPr>
              <a:t>7%</a:t>
            </a:r>
            <a:endParaRPr sz="2400" b="1" i="0" u="none" strike="noStrike" cap="none">
              <a:latin typeface="Roboto Mono"/>
              <a:ea typeface="Roboto Mono"/>
              <a:cs typeface="Roboto Mono"/>
              <a:sym typeface="Roboto Mono"/>
            </a:endParaRPr>
          </a:p>
        </p:txBody>
      </p:sp>
      <p:sp>
        <p:nvSpPr>
          <p:cNvPr id="589" name="Google Shape;589;p48"/>
          <p:cNvSpPr txBox="1"/>
          <p:nvPr/>
        </p:nvSpPr>
        <p:spPr>
          <a:xfrm>
            <a:off x="5309925" y="4677650"/>
            <a:ext cx="8538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400" b="1" i="0" u="none" strike="noStrike" cap="none">
                <a:latin typeface="Roboto Mono"/>
                <a:ea typeface="Roboto Mono"/>
                <a:cs typeface="Roboto Mono"/>
                <a:sym typeface="Roboto Mono"/>
              </a:rPr>
              <a:t>12%</a:t>
            </a:r>
            <a:endParaRPr sz="2400" b="1" i="0" u="none" strike="noStrike" cap="none">
              <a:latin typeface="Roboto Mono"/>
              <a:ea typeface="Roboto Mono"/>
              <a:cs typeface="Roboto Mono"/>
              <a:sym typeface="Roboto Mono"/>
            </a:endParaRPr>
          </a:p>
        </p:txBody>
      </p:sp>
      <p:sp>
        <p:nvSpPr>
          <p:cNvPr id="590" name="Google Shape;590;p48"/>
          <p:cNvSpPr txBox="1"/>
          <p:nvPr/>
        </p:nvSpPr>
        <p:spPr>
          <a:xfrm>
            <a:off x="1981325" y="4676075"/>
            <a:ext cx="5553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400" b="1" i="0" u="none" strike="noStrike" cap="none">
                <a:latin typeface="Roboto Mono"/>
                <a:ea typeface="Roboto Mono"/>
                <a:cs typeface="Roboto Mono"/>
                <a:sym typeface="Roboto Mono"/>
              </a:rPr>
              <a:t>1%</a:t>
            </a:r>
            <a:endParaRPr sz="2400" b="1" i="0" u="none" strike="noStrike" cap="none">
              <a:latin typeface="Roboto Mono"/>
              <a:ea typeface="Roboto Mono"/>
              <a:cs typeface="Roboto Mono"/>
              <a:sym typeface="Roboto Mono"/>
            </a:endParaRPr>
          </a:p>
        </p:txBody>
      </p:sp>
      <p:sp>
        <p:nvSpPr>
          <p:cNvPr id="591" name="Google Shape;591;p48"/>
          <p:cNvSpPr txBox="1"/>
          <p:nvPr/>
        </p:nvSpPr>
        <p:spPr>
          <a:xfrm>
            <a:off x="7274734" y="4677643"/>
            <a:ext cx="853800" cy="4572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400" b="1" i="0" u="none" strike="noStrike" cap="none">
                <a:latin typeface="Roboto Mono"/>
                <a:ea typeface="Roboto Mono"/>
                <a:cs typeface="Roboto Mono"/>
                <a:sym typeface="Roboto Mono"/>
              </a:rPr>
              <a:t>35%</a:t>
            </a:r>
            <a:endParaRPr sz="2400" b="1" i="0" u="none" strike="noStrike" cap="none">
              <a:latin typeface="Roboto Mono"/>
              <a:ea typeface="Roboto Mono"/>
              <a:cs typeface="Roboto Mono"/>
              <a:sym typeface="Roboto Mono"/>
            </a:endParaRPr>
          </a:p>
        </p:txBody>
      </p:sp>
      <p:sp>
        <p:nvSpPr>
          <p:cNvPr id="592" name="Google Shape;592;p48"/>
          <p:cNvSpPr/>
          <p:nvPr/>
        </p:nvSpPr>
        <p:spPr>
          <a:xfrm>
            <a:off x="2026137" y="311150"/>
            <a:ext cx="5081336" cy="457199"/>
          </a:xfrm>
          <a:prstGeom prst="rect">
            <a:avLst/>
          </a:prstGeom>
        </p:spPr>
        <p:txBody>
          <a:bodyPr>
            <a:prstTxWarp prst="textPlain">
              <a:avLst/>
            </a:prstTxWarp>
          </a:bodyPr>
          <a:lstStyle/>
          <a:p>
            <a:pPr lvl="0" algn="ctr"/>
            <a:r>
              <a:rPr b="0" i="0">
                <a:ln>
                  <a:noFill/>
                </a:ln>
                <a:solidFill>
                  <a:srgbClr val="000000"/>
                </a:solidFill>
                <a:latin typeface="Open Sans;800"/>
              </a:rPr>
              <a:t>TAUX D'ERREUR</a:t>
            </a:r>
          </a:p>
        </p:txBody>
      </p:sp>
      <p:sp>
        <p:nvSpPr>
          <p:cNvPr id="593" name="Google Shape;593;p48"/>
          <p:cNvSpPr/>
          <p:nvPr/>
        </p:nvSpPr>
        <p:spPr>
          <a:xfrm>
            <a:off x="1453875"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594" name="Google Shape;594;p48"/>
          <p:cNvCxnSpPr>
            <a:stCxn id="593" idx="2"/>
          </p:cNvCxnSpPr>
          <p:nvPr/>
        </p:nvCxnSpPr>
        <p:spPr>
          <a:xfrm rot="10800000">
            <a:off x="-50925" y="539750"/>
            <a:ext cx="1504800" cy="0"/>
          </a:xfrm>
          <a:prstGeom prst="straightConnector1">
            <a:avLst/>
          </a:prstGeom>
          <a:noFill/>
          <a:ln w="28575" cap="flat" cmpd="sng">
            <a:solidFill>
              <a:srgbClr val="000000"/>
            </a:solidFill>
            <a:prstDash val="solid"/>
            <a:round/>
            <a:headEnd type="none" w="med" len="med"/>
            <a:tailEnd type="none" w="med" len="med"/>
          </a:ln>
        </p:spPr>
      </p:cxnSp>
      <p:sp>
        <p:nvSpPr>
          <p:cNvPr id="595" name="Google Shape;595;p48"/>
          <p:cNvSpPr txBox="1"/>
          <p:nvPr/>
        </p:nvSpPr>
        <p:spPr>
          <a:xfrm>
            <a:off x="1268225" y="4256625"/>
            <a:ext cx="1981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800"/>
              <a:t>Homme blanc</a:t>
            </a:r>
            <a:br>
              <a:rPr lang="fr-CA" sz="800"/>
            </a:br>
            <a:r>
              <a:rPr lang="fr-CA" sz="800"/>
              <a:t>Photo de</a:t>
            </a:r>
            <a:r>
              <a:rPr lang="fr-CA" sz="800">
                <a:uFill>
                  <a:noFill/>
                </a:uFill>
                <a:hlinkClick r:id="rId6"/>
              </a:rPr>
              <a:t> </a:t>
            </a:r>
            <a:r>
              <a:rPr lang="fr-CA" sz="800" u="sng">
                <a:hlinkClick r:id="rId6"/>
              </a:rPr>
              <a:t>Hunter Newton</a:t>
            </a:r>
            <a:r>
              <a:rPr lang="fr-CA"/>
              <a:t>,</a:t>
            </a:r>
            <a:r>
              <a:rPr lang="fr-CA" sz="800" u="sng">
                <a:hlinkClick r:id="rId7"/>
              </a:rPr>
              <a:t>Unsplash</a:t>
            </a:r>
            <a:endParaRPr sz="1100">
              <a:latin typeface="Fira Sans Condensed Light"/>
              <a:ea typeface="Fira Sans Condensed Light"/>
              <a:cs typeface="Fira Sans Condensed Light"/>
              <a:sym typeface="Fira Sans Condensed Light"/>
            </a:endParaRPr>
          </a:p>
        </p:txBody>
      </p:sp>
      <p:sp>
        <p:nvSpPr>
          <p:cNvPr id="596" name="Google Shape;596;p48"/>
          <p:cNvSpPr txBox="1"/>
          <p:nvPr/>
        </p:nvSpPr>
        <p:spPr>
          <a:xfrm>
            <a:off x="3115700" y="4275250"/>
            <a:ext cx="1746000" cy="4770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800"/>
              <a:t>Femme blanche</a:t>
            </a:r>
            <a:br>
              <a:rPr lang="fr-CA" sz="800"/>
            </a:br>
            <a:r>
              <a:rPr lang="fr-CA" sz="800"/>
              <a:t>Photo de</a:t>
            </a:r>
            <a:r>
              <a:rPr lang="fr-CA" sz="800">
                <a:uFill>
                  <a:noFill/>
                </a:uFill>
                <a:hlinkClick r:id="rId8"/>
              </a:rPr>
              <a:t> </a:t>
            </a:r>
            <a:r>
              <a:rPr lang="fr-CA" sz="800" u="sng">
                <a:hlinkClick r:id="rId8"/>
              </a:rPr>
              <a:t>Michael Dam</a:t>
            </a:r>
            <a:r>
              <a:rPr lang="fr-CA" sz="1100">
                <a:latin typeface="Fira Sans Condensed Light"/>
                <a:ea typeface="Fira Sans Condensed Light"/>
                <a:cs typeface="Fira Sans Condensed Light"/>
                <a:sym typeface="Fira Sans Condensed Light"/>
              </a:rPr>
              <a:t>, </a:t>
            </a:r>
            <a:r>
              <a:rPr lang="fr-CA" sz="800"/>
              <a:t>Unsplash</a:t>
            </a:r>
            <a:r>
              <a:rPr lang="fr-CA" sz="1100">
                <a:latin typeface="Fira Sans Condensed Light"/>
                <a:ea typeface="Fira Sans Condensed Light"/>
                <a:cs typeface="Fira Sans Condensed Light"/>
                <a:sym typeface="Fira Sans Condensed Light"/>
              </a:rPr>
              <a:t>.</a:t>
            </a:r>
            <a:endParaRPr sz="1100">
              <a:latin typeface="Fira Sans Condensed Light"/>
              <a:ea typeface="Fira Sans Condensed Light"/>
              <a:cs typeface="Fira Sans Condensed Light"/>
              <a:sym typeface="Fira Sans Condensed Light"/>
            </a:endParaRPr>
          </a:p>
        </p:txBody>
      </p:sp>
      <p:sp>
        <p:nvSpPr>
          <p:cNvPr id="597" name="Google Shape;597;p48"/>
          <p:cNvSpPr txBox="1"/>
          <p:nvPr/>
        </p:nvSpPr>
        <p:spPr>
          <a:xfrm>
            <a:off x="4861700" y="4252150"/>
            <a:ext cx="1981500" cy="5232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800"/>
              <a:t>Homme noir</a:t>
            </a:r>
            <a:br>
              <a:rPr lang="fr-CA" sz="800"/>
            </a:br>
            <a:r>
              <a:rPr lang="fr-CA" sz="800"/>
              <a:t>Photo de</a:t>
            </a:r>
            <a:r>
              <a:rPr lang="fr-CA" sz="800">
                <a:uFill>
                  <a:noFill/>
                </a:uFill>
                <a:hlinkClick r:id="rId9"/>
              </a:rPr>
              <a:t> </a:t>
            </a:r>
            <a:r>
              <a:rPr lang="fr-CA" sz="800" u="sng">
                <a:hlinkClick r:id="rId9"/>
              </a:rPr>
              <a:t>Tamarcus Brown</a:t>
            </a:r>
            <a:r>
              <a:rPr lang="fr-CA"/>
              <a:t>, </a:t>
            </a:r>
            <a:r>
              <a:rPr lang="fr-CA" sz="800" u="sng"/>
              <a:t>U</a:t>
            </a:r>
            <a:r>
              <a:rPr lang="fr-CA" sz="800" u="sng">
                <a:hlinkClick r:id="rId10"/>
              </a:rPr>
              <a:t>nsplash</a:t>
            </a:r>
            <a:endParaRPr sz="800">
              <a:latin typeface="Fira Sans Condensed Light"/>
              <a:ea typeface="Fira Sans Condensed Light"/>
              <a:cs typeface="Fira Sans Condensed Light"/>
              <a:sym typeface="Fira Sans Condensed Light"/>
            </a:endParaRPr>
          </a:p>
        </p:txBody>
      </p:sp>
      <p:sp>
        <p:nvSpPr>
          <p:cNvPr id="598" name="Google Shape;598;p48"/>
          <p:cNvSpPr txBox="1"/>
          <p:nvPr/>
        </p:nvSpPr>
        <p:spPr>
          <a:xfrm>
            <a:off x="6759325" y="4222150"/>
            <a:ext cx="1671900" cy="554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800"/>
              <a:t>Femme asiatique</a:t>
            </a:r>
            <a:br>
              <a:rPr lang="fr-CA" sz="800"/>
            </a:br>
            <a:br>
              <a:rPr lang="fr-CA" sz="800"/>
            </a:br>
            <a:r>
              <a:rPr lang="fr-CA" sz="800"/>
              <a:t>Photo de</a:t>
            </a:r>
            <a:r>
              <a:rPr lang="fr-CA" sz="800">
                <a:uFill>
                  <a:noFill/>
                </a:uFill>
                <a:hlinkClick r:id="rId11"/>
              </a:rPr>
              <a:t> </a:t>
            </a:r>
            <a:r>
              <a:rPr lang="fr-CA" sz="800" u="sng">
                <a:hlinkClick r:id="rId11"/>
              </a:rPr>
              <a:t>Pj Go</a:t>
            </a:r>
            <a:r>
              <a:rPr lang="fr-CA" sz="800"/>
              <a:t> sur</a:t>
            </a:r>
            <a:r>
              <a:rPr lang="fr-CA" sz="800">
                <a:uFill>
                  <a:noFill/>
                </a:uFill>
                <a:hlinkClick r:id="rId12"/>
              </a:rPr>
              <a:t> </a:t>
            </a:r>
            <a:r>
              <a:rPr lang="fr-CA" sz="800" u="sng">
                <a:hlinkClick r:id="rId12"/>
              </a:rPr>
              <a:t>Unsplash</a:t>
            </a:r>
            <a:endParaRPr sz="1100"/>
          </a:p>
        </p:txBody>
      </p:sp>
      <p:pic>
        <p:nvPicPr>
          <p:cNvPr id="599" name="Google Shape;599;p48"/>
          <p:cNvPicPr preferRelativeResize="0"/>
          <p:nvPr/>
        </p:nvPicPr>
        <p:blipFill>
          <a:blip r:embed="rId13">
            <a:alphaModFix/>
          </a:blip>
          <a:stretch>
            <a:fillRect/>
          </a:stretch>
        </p:blipFill>
        <p:spPr>
          <a:xfrm>
            <a:off x="8749048" y="4752279"/>
            <a:ext cx="309400" cy="307920"/>
          </a:xfrm>
          <a:prstGeom prst="rect">
            <a:avLst/>
          </a:prstGeom>
          <a:noFill/>
          <a:ln>
            <a:noFill/>
          </a:ln>
        </p:spPr>
      </p:pic>
      <p:pic>
        <p:nvPicPr>
          <p:cNvPr id="600" name="Google Shape;600;p48"/>
          <p:cNvPicPr preferRelativeResize="0"/>
          <p:nvPr/>
        </p:nvPicPr>
        <p:blipFill>
          <a:blip r:embed="rId14">
            <a:alphaModFix/>
          </a:blip>
          <a:stretch>
            <a:fillRect/>
          </a:stretch>
        </p:blipFill>
        <p:spPr>
          <a:xfrm>
            <a:off x="8148275" y="-214650"/>
            <a:ext cx="1160325" cy="1160325"/>
          </a:xfrm>
          <a:prstGeom prst="rect">
            <a:avLst/>
          </a:prstGeom>
          <a:noFill/>
          <a:ln>
            <a:noFill/>
          </a:ln>
        </p:spPr>
      </p:pic>
      <p:pic>
        <p:nvPicPr>
          <p:cNvPr id="601" name="Google Shape;601;p48"/>
          <p:cNvPicPr preferRelativeResize="0"/>
          <p:nvPr/>
        </p:nvPicPr>
        <p:blipFill>
          <a:blip r:embed="rId15">
            <a:alphaModFix/>
          </a:blip>
          <a:stretch>
            <a:fillRect/>
          </a:stretch>
        </p:blipFill>
        <p:spPr>
          <a:xfrm>
            <a:off x="6904649" y="2189884"/>
            <a:ext cx="1381250" cy="2072392"/>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85"/>
                                        </p:tgtEl>
                                        <p:attrNameLst>
                                          <p:attrName>style.visibility</p:attrName>
                                        </p:attrNameLst>
                                      </p:cBhvr>
                                      <p:to>
                                        <p:strVal val="visible"/>
                                      </p:to>
                                    </p:set>
                                    <p:animEffect transition="in" filter="fade">
                                      <p:cBhvr>
                                        <p:cTn id="7" dur="500"/>
                                        <p:tgtEl>
                                          <p:spTgt spid="585"/>
                                        </p:tgtEl>
                                      </p:cBhvr>
                                    </p:animEffect>
                                  </p:childTnLst>
                                </p:cTn>
                              </p:par>
                              <p:par>
                                <p:cTn id="8" presetID="10" presetClass="entr" presetSubtype="0" fill="hold" nodeType="withEffect">
                                  <p:stCondLst>
                                    <p:cond delay="0"/>
                                  </p:stCondLst>
                                  <p:childTnLst>
                                    <p:set>
                                      <p:cBhvr>
                                        <p:cTn id="9" dur="1" fill="hold">
                                          <p:stCondLst>
                                            <p:cond delay="0"/>
                                          </p:stCondLst>
                                        </p:cTn>
                                        <p:tgtEl>
                                          <p:spTgt spid="590"/>
                                        </p:tgtEl>
                                        <p:attrNameLst>
                                          <p:attrName>style.visibility</p:attrName>
                                        </p:attrNameLst>
                                      </p:cBhvr>
                                      <p:to>
                                        <p:strVal val="visible"/>
                                      </p:to>
                                    </p:set>
                                    <p:animEffect transition="in" filter="fade">
                                      <p:cBhvr>
                                        <p:cTn id="10" dur="500"/>
                                        <p:tgtEl>
                                          <p:spTgt spid="590"/>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86"/>
                                        </p:tgtEl>
                                        <p:attrNameLst>
                                          <p:attrName>style.visibility</p:attrName>
                                        </p:attrNameLst>
                                      </p:cBhvr>
                                      <p:to>
                                        <p:strVal val="visible"/>
                                      </p:to>
                                    </p:set>
                                    <p:animEffect transition="in" filter="fade">
                                      <p:cBhvr>
                                        <p:cTn id="15" dur="500"/>
                                        <p:tgtEl>
                                          <p:spTgt spid="586"/>
                                        </p:tgtEl>
                                      </p:cBhvr>
                                    </p:animEffect>
                                  </p:childTnLst>
                                </p:cTn>
                              </p:par>
                              <p:par>
                                <p:cTn id="16" presetID="10" presetClass="entr" presetSubtype="0" fill="hold" nodeType="withEffect">
                                  <p:stCondLst>
                                    <p:cond delay="0"/>
                                  </p:stCondLst>
                                  <p:childTnLst>
                                    <p:set>
                                      <p:cBhvr>
                                        <p:cTn id="17" dur="1" fill="hold">
                                          <p:stCondLst>
                                            <p:cond delay="0"/>
                                          </p:stCondLst>
                                        </p:cTn>
                                        <p:tgtEl>
                                          <p:spTgt spid="588"/>
                                        </p:tgtEl>
                                        <p:attrNameLst>
                                          <p:attrName>style.visibility</p:attrName>
                                        </p:attrNameLst>
                                      </p:cBhvr>
                                      <p:to>
                                        <p:strVal val="visible"/>
                                      </p:to>
                                    </p:set>
                                    <p:animEffect transition="in" filter="fade">
                                      <p:cBhvr>
                                        <p:cTn id="18" dur="500"/>
                                        <p:tgtEl>
                                          <p:spTgt spid="58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87"/>
                                        </p:tgtEl>
                                        <p:attrNameLst>
                                          <p:attrName>style.visibility</p:attrName>
                                        </p:attrNameLst>
                                      </p:cBhvr>
                                      <p:to>
                                        <p:strVal val="visible"/>
                                      </p:to>
                                    </p:set>
                                    <p:animEffect transition="in" filter="fade">
                                      <p:cBhvr>
                                        <p:cTn id="23" dur="500"/>
                                        <p:tgtEl>
                                          <p:spTgt spid="587"/>
                                        </p:tgtEl>
                                      </p:cBhvr>
                                    </p:animEffect>
                                  </p:childTnLst>
                                </p:cTn>
                              </p:par>
                              <p:par>
                                <p:cTn id="24" presetID="10" presetClass="entr" presetSubtype="0" fill="hold" nodeType="withEffect">
                                  <p:stCondLst>
                                    <p:cond delay="0"/>
                                  </p:stCondLst>
                                  <p:childTnLst>
                                    <p:set>
                                      <p:cBhvr>
                                        <p:cTn id="25" dur="1" fill="hold">
                                          <p:stCondLst>
                                            <p:cond delay="0"/>
                                          </p:stCondLst>
                                        </p:cTn>
                                        <p:tgtEl>
                                          <p:spTgt spid="589"/>
                                        </p:tgtEl>
                                        <p:attrNameLst>
                                          <p:attrName>style.visibility</p:attrName>
                                        </p:attrNameLst>
                                      </p:cBhvr>
                                      <p:to>
                                        <p:strVal val="visible"/>
                                      </p:to>
                                    </p:set>
                                    <p:animEffect transition="in" filter="fade">
                                      <p:cBhvr>
                                        <p:cTn id="26" dur="500"/>
                                        <p:tgtEl>
                                          <p:spTgt spid="589"/>
                                        </p:tgtEl>
                                      </p:cBhvr>
                                    </p:animEffect>
                                  </p:childTnLst>
                                </p:cTn>
                              </p:par>
                              <p:par>
                                <p:cTn id="27" presetID="10" presetClass="entr" presetSubtype="0" fill="hold" nodeType="withEffect">
                                  <p:stCondLst>
                                    <p:cond delay="0"/>
                                  </p:stCondLst>
                                  <p:childTnLst>
                                    <p:set>
                                      <p:cBhvr>
                                        <p:cTn id="28" dur="1" fill="hold">
                                          <p:stCondLst>
                                            <p:cond delay="0"/>
                                          </p:stCondLst>
                                        </p:cTn>
                                        <p:tgtEl>
                                          <p:spTgt spid="591"/>
                                        </p:tgtEl>
                                        <p:attrNameLst>
                                          <p:attrName>style.visibility</p:attrName>
                                        </p:attrNameLst>
                                      </p:cBhvr>
                                      <p:to>
                                        <p:strVal val="visible"/>
                                      </p:to>
                                    </p:set>
                                    <p:animEffect transition="in" filter="fade">
                                      <p:cBhvr>
                                        <p:cTn id="29" dur="500"/>
                                        <p:tgtEl>
                                          <p:spTgt spid="59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605"/>
        <p:cNvGrpSpPr/>
        <p:nvPr/>
      </p:nvGrpSpPr>
      <p:grpSpPr>
        <a:xfrm>
          <a:off x="0" y="0"/>
          <a:ext cx="0" cy="0"/>
          <a:chOff x="0" y="0"/>
          <a:chExt cx="0" cy="0"/>
        </a:xfrm>
      </p:grpSpPr>
      <p:pic>
        <p:nvPicPr>
          <p:cNvPr id="606" name="Google Shape;606;p49"/>
          <p:cNvPicPr preferRelativeResize="0"/>
          <p:nvPr/>
        </p:nvPicPr>
        <p:blipFill>
          <a:blip r:embed="rId3">
            <a:alphaModFix/>
          </a:blip>
          <a:stretch>
            <a:fillRect/>
          </a:stretch>
        </p:blipFill>
        <p:spPr>
          <a:xfrm>
            <a:off x="519113" y="178750"/>
            <a:ext cx="3562350" cy="933450"/>
          </a:xfrm>
          <a:prstGeom prst="rect">
            <a:avLst/>
          </a:prstGeom>
          <a:noFill/>
          <a:ln>
            <a:noFill/>
          </a:ln>
        </p:spPr>
      </p:pic>
      <p:pic>
        <p:nvPicPr>
          <p:cNvPr id="607" name="Google Shape;607;p49"/>
          <p:cNvPicPr preferRelativeResize="0"/>
          <p:nvPr/>
        </p:nvPicPr>
        <p:blipFill>
          <a:blip r:embed="rId4">
            <a:alphaModFix/>
          </a:blip>
          <a:stretch>
            <a:fillRect/>
          </a:stretch>
        </p:blipFill>
        <p:spPr>
          <a:xfrm>
            <a:off x="152400" y="1264600"/>
            <a:ext cx="4295775" cy="3505200"/>
          </a:xfrm>
          <a:prstGeom prst="rect">
            <a:avLst/>
          </a:prstGeom>
          <a:noFill/>
          <a:ln>
            <a:noFill/>
          </a:ln>
        </p:spPr>
      </p:pic>
      <p:pic>
        <p:nvPicPr>
          <p:cNvPr id="608" name="Google Shape;608;p49"/>
          <p:cNvPicPr preferRelativeResize="0"/>
          <p:nvPr/>
        </p:nvPicPr>
        <p:blipFill>
          <a:blip r:embed="rId5">
            <a:alphaModFix/>
          </a:blip>
          <a:stretch>
            <a:fillRect/>
          </a:stretch>
        </p:blipFill>
        <p:spPr>
          <a:xfrm>
            <a:off x="4600563" y="254950"/>
            <a:ext cx="4048125" cy="857250"/>
          </a:xfrm>
          <a:prstGeom prst="rect">
            <a:avLst/>
          </a:prstGeom>
          <a:noFill/>
          <a:ln>
            <a:noFill/>
          </a:ln>
        </p:spPr>
      </p:pic>
      <p:pic>
        <p:nvPicPr>
          <p:cNvPr id="609" name="Google Shape;609;p49"/>
          <p:cNvPicPr preferRelativeResize="0"/>
          <p:nvPr/>
        </p:nvPicPr>
        <p:blipFill>
          <a:blip r:embed="rId6">
            <a:alphaModFix/>
          </a:blip>
          <a:stretch>
            <a:fillRect/>
          </a:stretch>
        </p:blipFill>
        <p:spPr>
          <a:xfrm>
            <a:off x="4600575" y="1264600"/>
            <a:ext cx="4371975" cy="3571875"/>
          </a:xfrm>
          <a:prstGeom prst="rect">
            <a:avLst/>
          </a:prstGeom>
          <a:noFill/>
          <a:ln>
            <a:noFill/>
          </a:ln>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613"/>
        <p:cNvGrpSpPr/>
        <p:nvPr/>
      </p:nvGrpSpPr>
      <p:grpSpPr>
        <a:xfrm>
          <a:off x="0" y="0"/>
          <a:ext cx="0" cy="0"/>
          <a:chOff x="0" y="0"/>
          <a:chExt cx="0" cy="0"/>
        </a:xfrm>
      </p:grpSpPr>
      <p:pic>
        <p:nvPicPr>
          <p:cNvPr id="614" name="Google Shape;614;p50"/>
          <p:cNvPicPr preferRelativeResize="0"/>
          <p:nvPr/>
        </p:nvPicPr>
        <p:blipFill>
          <a:blip r:embed="rId3">
            <a:alphaModFix/>
          </a:blip>
          <a:stretch>
            <a:fillRect/>
          </a:stretch>
        </p:blipFill>
        <p:spPr>
          <a:xfrm>
            <a:off x="152400" y="163975"/>
            <a:ext cx="4229100" cy="904875"/>
          </a:xfrm>
          <a:prstGeom prst="rect">
            <a:avLst/>
          </a:prstGeom>
          <a:noFill/>
          <a:ln>
            <a:noFill/>
          </a:ln>
        </p:spPr>
      </p:pic>
      <p:pic>
        <p:nvPicPr>
          <p:cNvPr id="615" name="Google Shape;615;p50"/>
          <p:cNvPicPr preferRelativeResize="0"/>
          <p:nvPr/>
        </p:nvPicPr>
        <p:blipFill>
          <a:blip r:embed="rId4">
            <a:alphaModFix/>
          </a:blip>
          <a:stretch>
            <a:fillRect/>
          </a:stretch>
        </p:blipFill>
        <p:spPr>
          <a:xfrm>
            <a:off x="152400" y="1256725"/>
            <a:ext cx="4362450" cy="3581400"/>
          </a:xfrm>
          <a:prstGeom prst="rect">
            <a:avLst/>
          </a:prstGeom>
          <a:noFill/>
          <a:ln>
            <a:noFill/>
          </a:ln>
        </p:spPr>
      </p:pic>
      <p:pic>
        <p:nvPicPr>
          <p:cNvPr id="616" name="Google Shape;616;p50"/>
          <p:cNvPicPr preferRelativeResize="0"/>
          <p:nvPr/>
        </p:nvPicPr>
        <p:blipFill>
          <a:blip r:embed="rId5">
            <a:alphaModFix/>
          </a:blip>
          <a:stretch>
            <a:fillRect/>
          </a:stretch>
        </p:blipFill>
        <p:spPr>
          <a:xfrm>
            <a:off x="4998675" y="268200"/>
            <a:ext cx="3924300" cy="866775"/>
          </a:xfrm>
          <a:prstGeom prst="rect">
            <a:avLst/>
          </a:prstGeom>
          <a:noFill/>
          <a:ln>
            <a:noFill/>
          </a:ln>
        </p:spPr>
      </p:pic>
      <p:pic>
        <p:nvPicPr>
          <p:cNvPr id="617" name="Google Shape;617;p50"/>
          <p:cNvPicPr preferRelativeResize="0"/>
          <p:nvPr/>
        </p:nvPicPr>
        <p:blipFill>
          <a:blip r:embed="rId6">
            <a:alphaModFix/>
          </a:blip>
          <a:stretch>
            <a:fillRect/>
          </a:stretch>
        </p:blipFill>
        <p:spPr>
          <a:xfrm>
            <a:off x="4995150" y="1372075"/>
            <a:ext cx="3978290" cy="3726500"/>
          </a:xfrm>
          <a:prstGeom prst="rect">
            <a:avLst/>
          </a:prstGeom>
          <a:noFill/>
          <a:ln>
            <a:noFill/>
          </a:ln>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51"/>
          <p:cNvPicPr preferRelativeResize="0"/>
          <p:nvPr/>
        </p:nvPicPr>
        <p:blipFill>
          <a:blip r:embed="rId3">
            <a:alphaModFix/>
          </a:blip>
          <a:stretch>
            <a:fillRect/>
          </a:stretch>
        </p:blipFill>
        <p:spPr>
          <a:xfrm>
            <a:off x="258150" y="264288"/>
            <a:ext cx="3914775" cy="847725"/>
          </a:xfrm>
          <a:prstGeom prst="rect">
            <a:avLst/>
          </a:prstGeom>
          <a:noFill/>
          <a:ln>
            <a:noFill/>
          </a:ln>
        </p:spPr>
      </p:pic>
      <p:pic>
        <p:nvPicPr>
          <p:cNvPr id="623" name="Google Shape;623;p51"/>
          <p:cNvPicPr preferRelativeResize="0"/>
          <p:nvPr/>
        </p:nvPicPr>
        <p:blipFill>
          <a:blip r:embed="rId4">
            <a:alphaModFix/>
          </a:blip>
          <a:stretch>
            <a:fillRect/>
          </a:stretch>
        </p:blipFill>
        <p:spPr>
          <a:xfrm>
            <a:off x="175888" y="1342025"/>
            <a:ext cx="4267200" cy="3495675"/>
          </a:xfrm>
          <a:prstGeom prst="rect">
            <a:avLst/>
          </a:prstGeom>
          <a:noFill/>
          <a:ln>
            <a:noFill/>
          </a:ln>
        </p:spPr>
      </p:pic>
      <p:pic>
        <p:nvPicPr>
          <p:cNvPr id="624" name="Google Shape;624;p51"/>
          <p:cNvPicPr preferRelativeResize="0"/>
          <p:nvPr/>
        </p:nvPicPr>
        <p:blipFill>
          <a:blip r:embed="rId5">
            <a:alphaModFix/>
          </a:blip>
          <a:stretch>
            <a:fillRect/>
          </a:stretch>
        </p:blipFill>
        <p:spPr>
          <a:xfrm>
            <a:off x="4900813" y="188100"/>
            <a:ext cx="3990975" cy="923925"/>
          </a:xfrm>
          <a:prstGeom prst="rect">
            <a:avLst/>
          </a:prstGeom>
          <a:noFill/>
          <a:ln>
            <a:noFill/>
          </a:ln>
        </p:spPr>
      </p:pic>
      <p:pic>
        <p:nvPicPr>
          <p:cNvPr id="625" name="Google Shape;625;p51"/>
          <p:cNvPicPr preferRelativeResize="0"/>
          <p:nvPr/>
        </p:nvPicPr>
        <p:blipFill>
          <a:blip r:embed="rId6">
            <a:alphaModFix/>
          </a:blip>
          <a:stretch>
            <a:fillRect/>
          </a:stretch>
        </p:blipFill>
        <p:spPr>
          <a:xfrm>
            <a:off x="4572013" y="1454150"/>
            <a:ext cx="4391025" cy="36671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
        <p:cNvGrpSpPr/>
        <p:nvPr/>
      </p:nvGrpSpPr>
      <p:grpSpPr>
        <a:xfrm>
          <a:off x="0" y="0"/>
          <a:ext cx="0" cy="0"/>
          <a:chOff x="0" y="0"/>
          <a:chExt cx="0" cy="0"/>
        </a:xfrm>
      </p:grpSpPr>
      <p:sp>
        <p:nvSpPr>
          <p:cNvPr id="94" name="Google Shape;94;p16"/>
          <p:cNvSpPr/>
          <p:nvPr/>
        </p:nvSpPr>
        <p:spPr>
          <a:xfrm>
            <a:off x="7225" y="-12100"/>
            <a:ext cx="9143982" cy="2079648"/>
          </a:xfrm>
          <a:prstGeom prst="flowChartDocument">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95" name="Google Shape;95;p16"/>
          <p:cNvPicPr preferRelativeResize="0"/>
          <p:nvPr/>
        </p:nvPicPr>
        <p:blipFill>
          <a:blip r:embed="rId3">
            <a:alphaModFix/>
          </a:blip>
          <a:stretch>
            <a:fillRect/>
          </a:stretch>
        </p:blipFill>
        <p:spPr>
          <a:xfrm>
            <a:off x="5229025" y="1550800"/>
            <a:ext cx="4060052" cy="4060052"/>
          </a:xfrm>
          <a:prstGeom prst="rect">
            <a:avLst/>
          </a:prstGeom>
          <a:noFill/>
          <a:ln>
            <a:noFill/>
          </a:ln>
          <a:effectLst>
            <a:outerShdw dist="142875" dir="2640000" algn="bl" rotWithShape="0">
              <a:srgbClr val="BBDAEB"/>
            </a:outerShdw>
          </a:effectLst>
        </p:spPr>
      </p:pic>
      <p:sp>
        <p:nvSpPr>
          <p:cNvPr id="96" name="Google Shape;96;p16"/>
          <p:cNvSpPr/>
          <p:nvPr/>
        </p:nvSpPr>
        <p:spPr>
          <a:xfrm>
            <a:off x="2820175" y="289251"/>
            <a:ext cx="5994186" cy="501001"/>
          </a:xfrm>
          <a:prstGeom prst="rect">
            <a:avLst/>
          </a:prstGeom>
        </p:spPr>
        <p:txBody>
          <a:bodyPr>
            <a:prstTxWarp prst="textPlain">
              <a:avLst/>
            </a:prstTxWarp>
          </a:bodyPr>
          <a:lstStyle/>
          <a:p>
            <a:pPr lvl="0" algn="ctr"/>
            <a:r>
              <a:rPr b="1" i="0">
                <a:ln>
                  <a:noFill/>
                </a:ln>
                <a:solidFill>
                  <a:srgbClr val="000000"/>
                </a:solidFill>
                <a:latin typeface="Roboto Mono"/>
              </a:rPr>
              <a:t>C'EST QUOI L'IA ?</a:t>
            </a:r>
          </a:p>
        </p:txBody>
      </p:sp>
      <p:pic>
        <p:nvPicPr>
          <p:cNvPr id="97" name="Google Shape;97;p16"/>
          <p:cNvPicPr preferRelativeResize="0"/>
          <p:nvPr/>
        </p:nvPicPr>
        <p:blipFill>
          <a:blip r:embed="rId4">
            <a:alphaModFix/>
          </a:blip>
          <a:stretch>
            <a:fillRect/>
          </a:stretch>
        </p:blipFill>
        <p:spPr>
          <a:xfrm>
            <a:off x="8749048" y="4752279"/>
            <a:ext cx="309400" cy="307920"/>
          </a:xfrm>
          <a:prstGeom prst="rect">
            <a:avLst/>
          </a:prstGeom>
          <a:noFill/>
          <a:ln>
            <a:noFill/>
          </a:ln>
        </p:spPr>
      </p:pic>
      <p:pic>
        <p:nvPicPr>
          <p:cNvPr id="98" name="Google Shape;98;p16"/>
          <p:cNvPicPr preferRelativeResize="0"/>
          <p:nvPr/>
        </p:nvPicPr>
        <p:blipFill>
          <a:blip r:embed="rId5">
            <a:alphaModFix/>
          </a:blip>
          <a:stretch>
            <a:fillRect/>
          </a:stretch>
        </p:blipFill>
        <p:spPr>
          <a:xfrm>
            <a:off x="193051" y="234792"/>
            <a:ext cx="2063260" cy="634606"/>
          </a:xfrm>
          <a:prstGeom prst="rect">
            <a:avLst/>
          </a:prstGeom>
          <a:noFill/>
          <a:ln>
            <a:noFill/>
          </a:ln>
        </p:spPr>
      </p:pic>
      <p:sp>
        <p:nvSpPr>
          <p:cNvPr id="99" name="Google Shape;99;p16"/>
          <p:cNvSpPr/>
          <p:nvPr/>
        </p:nvSpPr>
        <p:spPr>
          <a:xfrm>
            <a:off x="-33975" y="176525"/>
            <a:ext cx="2517300" cy="960900"/>
          </a:xfrm>
          <a:prstGeom prst="wedgeRoundRectCallout">
            <a:avLst>
              <a:gd name="adj1" fmla="val 56630"/>
              <a:gd name="adj2" fmla="val 5425"/>
              <a:gd name="adj3" fmla="val 0"/>
            </a:avLst>
          </a:prstGeom>
          <a:solidFill>
            <a:srgbClr val="C9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100" name="Google Shape;100;p16"/>
          <p:cNvPicPr preferRelativeResize="0"/>
          <p:nvPr/>
        </p:nvPicPr>
        <p:blipFill>
          <a:blip r:embed="rId6">
            <a:alphaModFix amt="98000"/>
          </a:blip>
          <a:stretch>
            <a:fillRect/>
          </a:stretch>
        </p:blipFill>
        <p:spPr>
          <a:xfrm>
            <a:off x="491650" y="430350"/>
            <a:ext cx="1574875" cy="393725"/>
          </a:xfrm>
          <a:prstGeom prst="rect">
            <a:avLst/>
          </a:prstGeom>
          <a:noFill/>
          <a:ln>
            <a:noFill/>
          </a:ln>
        </p:spPr>
      </p:pic>
      <p:sp>
        <p:nvSpPr>
          <p:cNvPr id="101" name="Google Shape;101;p16"/>
          <p:cNvSpPr/>
          <p:nvPr/>
        </p:nvSpPr>
        <p:spPr>
          <a:xfrm>
            <a:off x="3946500" y="1529475"/>
            <a:ext cx="4585200" cy="501000"/>
          </a:xfrm>
          <a:prstGeom prst="wedgeRoundRectCallout">
            <a:avLst>
              <a:gd name="adj1" fmla="val 34646"/>
              <a:gd name="adj2" fmla="val 89256"/>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244800" rIns="91425" bIns="91425" anchor="ctr" anchorCtr="0">
            <a:noAutofit/>
          </a:bodyPr>
          <a:lstStyle/>
          <a:p>
            <a:pPr marL="35999" lvl="0" indent="0" algn="ctr" rtl="0">
              <a:spcBef>
                <a:spcPts val="0"/>
              </a:spcBef>
              <a:spcAft>
                <a:spcPts val="0"/>
              </a:spcAft>
              <a:buNone/>
            </a:pPr>
            <a:r>
              <a:rPr lang="fr-CA" sz="1200" b="1">
                <a:latin typeface="Roboto Mono"/>
                <a:ea typeface="Roboto Mono"/>
                <a:cs typeface="Roboto Mono"/>
                <a:sym typeface="Roboto Mono"/>
              </a:rPr>
              <a:t>« Je pense à Siri, Alexa et Google Assistant. » </a:t>
            </a:r>
            <a:endParaRPr sz="1200" b="1">
              <a:latin typeface="Roboto Mono"/>
              <a:ea typeface="Roboto Mono"/>
              <a:cs typeface="Roboto Mono"/>
              <a:sym typeface="Roboto Mono"/>
            </a:endParaRPr>
          </a:p>
          <a:p>
            <a:pPr marL="35999" lvl="0" indent="0" algn="ctr" rtl="0">
              <a:spcBef>
                <a:spcPts val="0"/>
              </a:spcBef>
              <a:spcAft>
                <a:spcPts val="0"/>
              </a:spcAft>
              <a:buNone/>
            </a:pPr>
            <a:endParaRPr sz="1200" b="1">
              <a:latin typeface="Roboto Mono"/>
              <a:ea typeface="Roboto Mono"/>
              <a:cs typeface="Roboto Mono"/>
              <a:sym typeface="Roboto Mono"/>
            </a:endParaRPr>
          </a:p>
        </p:txBody>
      </p:sp>
      <p:sp>
        <p:nvSpPr>
          <p:cNvPr id="102" name="Google Shape;102;p16"/>
          <p:cNvSpPr/>
          <p:nvPr/>
        </p:nvSpPr>
        <p:spPr>
          <a:xfrm>
            <a:off x="1584725" y="2187650"/>
            <a:ext cx="5458800" cy="634500"/>
          </a:xfrm>
          <a:prstGeom prst="wedgeRoundRectCallout">
            <a:avLst>
              <a:gd name="adj1" fmla="val 37121"/>
              <a:gd name="adj2" fmla="val 79708"/>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208800" rIns="91425" bIns="0" anchor="ctr" anchorCtr="0">
            <a:noAutofit/>
          </a:bodyPr>
          <a:lstStyle/>
          <a:p>
            <a:pPr marL="35999" marR="0" lvl="0" indent="0" algn="ctr" rtl="0">
              <a:lnSpc>
                <a:spcPct val="115000"/>
              </a:lnSpc>
              <a:spcBef>
                <a:spcPts val="0"/>
              </a:spcBef>
              <a:spcAft>
                <a:spcPts val="0"/>
              </a:spcAft>
              <a:buNone/>
            </a:pPr>
            <a:r>
              <a:rPr lang="fr-CA" sz="1200" b="1">
                <a:latin typeface="Roboto Mono"/>
                <a:ea typeface="Roboto Mono"/>
                <a:cs typeface="Roboto Mono"/>
                <a:sym typeface="Roboto Mono"/>
              </a:rPr>
              <a:t>« Les IA, se sont des machines qui peuvent parler. » </a:t>
            </a:r>
            <a:endParaRPr sz="1200" b="1">
              <a:latin typeface="Roboto Mono"/>
              <a:ea typeface="Roboto Mono"/>
              <a:cs typeface="Roboto Mono"/>
              <a:sym typeface="Roboto Mono"/>
            </a:endParaRPr>
          </a:p>
          <a:p>
            <a:pPr marL="0" lvl="0" indent="0" algn="ctr" rtl="0">
              <a:lnSpc>
                <a:spcPct val="115000"/>
              </a:lnSpc>
              <a:spcBef>
                <a:spcPts val="0"/>
              </a:spcBef>
              <a:spcAft>
                <a:spcPts val="0"/>
              </a:spcAft>
              <a:buNone/>
            </a:pPr>
            <a:r>
              <a:rPr lang="fr-CA" sz="900">
                <a:latin typeface="Roboto Mono"/>
                <a:ea typeface="Roboto Mono"/>
                <a:cs typeface="Roboto Mono"/>
                <a:sym typeface="Roboto Mono"/>
              </a:rPr>
              <a:t>(selon les élèves interrogés en Suède</a:t>
            </a:r>
            <a:r>
              <a:rPr lang="fr-CA" sz="900" b="1">
                <a:latin typeface="Roboto Mono"/>
                <a:ea typeface="Roboto Mono"/>
                <a:cs typeface="Roboto Mono"/>
                <a:sym typeface="Roboto Mono"/>
              </a:rPr>
              <a:t>)</a:t>
            </a:r>
            <a:r>
              <a:rPr lang="fr-CA" sz="1000" b="1">
                <a:latin typeface="Roboto Mono"/>
                <a:ea typeface="Roboto Mono"/>
                <a:cs typeface="Roboto Mono"/>
                <a:sym typeface="Roboto Mono"/>
              </a:rPr>
              <a:t> </a:t>
            </a:r>
            <a:endParaRPr sz="1000" b="1">
              <a:latin typeface="Roboto Mono"/>
              <a:ea typeface="Roboto Mono"/>
              <a:cs typeface="Roboto Mono"/>
              <a:sym typeface="Roboto Mono"/>
            </a:endParaRPr>
          </a:p>
          <a:p>
            <a:pPr marL="35999" marR="0" lvl="0" indent="0" algn="ctr" rtl="0">
              <a:lnSpc>
                <a:spcPct val="115000"/>
              </a:lnSpc>
              <a:spcBef>
                <a:spcPts val="0"/>
              </a:spcBef>
              <a:spcAft>
                <a:spcPts val="0"/>
              </a:spcAft>
              <a:buNone/>
            </a:pPr>
            <a:endParaRPr sz="1200" b="1">
              <a:latin typeface="Roboto Mono"/>
              <a:ea typeface="Roboto Mono"/>
              <a:cs typeface="Roboto Mono"/>
              <a:sym typeface="Roboto Mono"/>
            </a:endParaRPr>
          </a:p>
        </p:txBody>
      </p:sp>
      <p:sp>
        <p:nvSpPr>
          <p:cNvPr id="103" name="Google Shape;103;p16"/>
          <p:cNvSpPr/>
          <p:nvPr/>
        </p:nvSpPr>
        <p:spPr>
          <a:xfrm>
            <a:off x="986650" y="3110700"/>
            <a:ext cx="5752200" cy="665700"/>
          </a:xfrm>
          <a:prstGeom prst="wedgeRoundRectCallout">
            <a:avLst>
              <a:gd name="adj1" fmla="val 39796"/>
              <a:gd name="adj2" fmla="val 74358"/>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316800" rIns="91425" bIns="91425" anchor="ctr" anchorCtr="0">
            <a:noAutofit/>
          </a:bodyPr>
          <a:lstStyle/>
          <a:p>
            <a:pPr marL="35999" marR="0" lvl="0" indent="0" algn="ctr" rtl="0">
              <a:lnSpc>
                <a:spcPct val="115000"/>
              </a:lnSpc>
              <a:spcBef>
                <a:spcPts val="0"/>
              </a:spcBef>
              <a:spcAft>
                <a:spcPts val="0"/>
              </a:spcAft>
              <a:buNone/>
            </a:pPr>
            <a:r>
              <a:rPr lang="fr-CA" sz="1200" b="1">
                <a:latin typeface="Roboto Mono"/>
                <a:ea typeface="Roboto Mono"/>
                <a:cs typeface="Roboto Mono"/>
                <a:sym typeface="Roboto Mono"/>
              </a:rPr>
              <a:t>« C’est comme Iron man ou le robot de Terminator! »</a:t>
            </a:r>
            <a:endParaRPr sz="1200" b="1">
              <a:latin typeface="Roboto Mono"/>
              <a:ea typeface="Roboto Mono"/>
              <a:cs typeface="Roboto Mono"/>
              <a:sym typeface="Roboto Mono"/>
            </a:endParaRPr>
          </a:p>
          <a:p>
            <a:pPr marL="0" marR="0" lvl="0" indent="0" algn="ctr" rtl="0">
              <a:lnSpc>
                <a:spcPct val="115000"/>
              </a:lnSpc>
              <a:spcBef>
                <a:spcPts val="0"/>
              </a:spcBef>
              <a:spcAft>
                <a:spcPts val="0"/>
              </a:spcAft>
              <a:buNone/>
            </a:pPr>
            <a:r>
              <a:rPr lang="fr-CA" sz="900">
                <a:latin typeface="Roboto Mono"/>
                <a:ea typeface="Roboto Mono"/>
                <a:cs typeface="Roboto Mono"/>
                <a:sym typeface="Roboto Mono"/>
              </a:rPr>
              <a:t>(La réponse mondialement la plus fréquente, mais pas forcément la plus vraie!) </a:t>
            </a:r>
            <a:r>
              <a:rPr lang="fr-CA" sz="900" b="1">
                <a:latin typeface="Roboto Mono"/>
                <a:ea typeface="Roboto Mono"/>
                <a:cs typeface="Roboto Mono"/>
                <a:sym typeface="Roboto Mono"/>
              </a:rPr>
              <a:t> </a:t>
            </a:r>
            <a:endParaRPr sz="900" b="1">
              <a:latin typeface="Roboto Mono"/>
              <a:ea typeface="Roboto Mono"/>
              <a:cs typeface="Roboto Mono"/>
              <a:sym typeface="Roboto Mono"/>
            </a:endParaRPr>
          </a:p>
          <a:p>
            <a:pPr marL="35999" marR="0" lvl="0" indent="0" algn="ctr" rtl="0">
              <a:lnSpc>
                <a:spcPct val="115000"/>
              </a:lnSpc>
              <a:spcBef>
                <a:spcPts val="0"/>
              </a:spcBef>
              <a:spcAft>
                <a:spcPts val="0"/>
              </a:spcAft>
              <a:buNone/>
            </a:pPr>
            <a:endParaRPr sz="1200" b="1">
              <a:latin typeface="Roboto Mono"/>
              <a:ea typeface="Roboto Mono"/>
              <a:cs typeface="Roboto Mono"/>
              <a:sym typeface="Roboto Mono"/>
            </a:endParaRPr>
          </a:p>
        </p:txBody>
      </p:sp>
      <p:sp>
        <p:nvSpPr>
          <p:cNvPr id="104" name="Google Shape;104;p16"/>
          <p:cNvSpPr txBox="1"/>
          <p:nvPr/>
        </p:nvSpPr>
        <p:spPr>
          <a:xfrm>
            <a:off x="2679550" y="869400"/>
            <a:ext cx="6378900" cy="369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200">
                <a:latin typeface="Open Sans"/>
                <a:ea typeface="Open Sans"/>
                <a:cs typeface="Open Sans"/>
                <a:sym typeface="Open Sans"/>
              </a:rPr>
              <a:t>L’UNICEF a posé cette question à des 13-19 ans de partout dans le monde. </a:t>
            </a:r>
            <a:endParaRPr sz="1200">
              <a:latin typeface="Open Sans"/>
              <a:ea typeface="Open Sans"/>
              <a:cs typeface="Open Sans"/>
              <a:sym typeface="Open Sans"/>
            </a:endParaRPr>
          </a:p>
        </p:txBody>
      </p:sp>
      <p:sp>
        <p:nvSpPr>
          <p:cNvPr id="105" name="Google Shape;105;p16"/>
          <p:cNvSpPr/>
          <p:nvPr/>
        </p:nvSpPr>
        <p:spPr>
          <a:xfrm>
            <a:off x="1291325" y="4064950"/>
            <a:ext cx="5752200" cy="906900"/>
          </a:xfrm>
          <a:prstGeom prst="wedgeRoundRectCallout">
            <a:avLst>
              <a:gd name="adj1" fmla="val 52786"/>
              <a:gd name="adj2" fmla="val 255"/>
              <a:gd name="adj3" fmla="val 0"/>
            </a:avLst>
          </a:prstGeom>
          <a:solidFill>
            <a:srgbClr val="FFFFFF"/>
          </a:solidFill>
          <a:ln w="19050" cap="flat" cmpd="sng">
            <a:solidFill>
              <a:srgbClr val="000000"/>
            </a:solidFill>
            <a:prstDash val="solid"/>
            <a:round/>
            <a:headEnd type="none" w="sm" len="sm"/>
            <a:tailEnd type="none" w="sm" len="sm"/>
          </a:ln>
        </p:spPr>
        <p:txBody>
          <a:bodyPr spcFirstLastPara="1" wrap="square" lIns="91425" tIns="316800" rIns="91425" bIns="91425" anchor="ctr" anchorCtr="0">
            <a:noAutofit/>
          </a:bodyPr>
          <a:lstStyle/>
          <a:p>
            <a:pPr marL="35999" marR="0" lvl="0" indent="0" algn="ctr" rtl="0">
              <a:lnSpc>
                <a:spcPct val="115000"/>
              </a:lnSpc>
              <a:spcBef>
                <a:spcPts val="0"/>
              </a:spcBef>
              <a:spcAft>
                <a:spcPts val="0"/>
              </a:spcAft>
              <a:buNone/>
            </a:pPr>
            <a:r>
              <a:rPr lang="fr-CA" sz="1200" b="1">
                <a:latin typeface="Roboto Mono"/>
                <a:ea typeface="Roboto Mono"/>
                <a:cs typeface="Roboto Mono"/>
                <a:sym typeface="Roboto Mono"/>
              </a:rPr>
              <a:t>« Les IA, se sont des machines qui vont permettre aux humains de dépasser leurs défauts et de combattre des phénomènes comme le racisme. » </a:t>
            </a:r>
            <a:endParaRPr sz="1200" b="1">
              <a:latin typeface="Roboto Mono"/>
              <a:ea typeface="Roboto Mono"/>
              <a:cs typeface="Roboto Mono"/>
              <a:sym typeface="Roboto Mono"/>
            </a:endParaRPr>
          </a:p>
          <a:p>
            <a:pPr marL="0" marR="0" lvl="0" indent="0" algn="ctr" rtl="0">
              <a:lnSpc>
                <a:spcPct val="115000"/>
              </a:lnSpc>
              <a:spcBef>
                <a:spcPts val="0"/>
              </a:spcBef>
              <a:spcAft>
                <a:spcPts val="0"/>
              </a:spcAft>
              <a:buNone/>
            </a:pPr>
            <a:r>
              <a:rPr lang="fr-CA" sz="900">
                <a:latin typeface="Roboto Mono"/>
                <a:ea typeface="Roboto Mono"/>
                <a:cs typeface="Roboto Mono"/>
                <a:sym typeface="Roboto Mono"/>
              </a:rPr>
              <a:t>selon les élèves interrogés à Sao Paolo au Brésil </a:t>
            </a:r>
            <a:endParaRPr sz="900">
              <a:latin typeface="Roboto Mono"/>
              <a:ea typeface="Roboto Mono"/>
              <a:cs typeface="Roboto Mono"/>
              <a:sym typeface="Roboto Mono"/>
            </a:endParaRPr>
          </a:p>
          <a:p>
            <a:pPr marL="35999" marR="0" lvl="0" indent="0" algn="ctr" rtl="0">
              <a:lnSpc>
                <a:spcPct val="115000"/>
              </a:lnSpc>
              <a:spcBef>
                <a:spcPts val="0"/>
              </a:spcBef>
              <a:spcAft>
                <a:spcPts val="0"/>
              </a:spcAft>
              <a:buNone/>
            </a:pPr>
            <a:endParaRPr sz="1200" b="1">
              <a:latin typeface="Roboto Mono"/>
              <a:ea typeface="Roboto Mono"/>
              <a:cs typeface="Roboto Mono"/>
              <a:sym typeface="Roboto Mono"/>
            </a:endParaRPr>
          </a:p>
        </p:txBody>
      </p:sp>
      <p:sp>
        <p:nvSpPr>
          <p:cNvPr id="106" name="Google Shape;106;p16"/>
          <p:cNvSpPr/>
          <p:nvPr/>
        </p:nvSpPr>
        <p:spPr>
          <a:xfrm>
            <a:off x="3546275" y="1638400"/>
            <a:ext cx="260700" cy="260700"/>
          </a:xfrm>
          <a:prstGeom prst="ellipse">
            <a:avLst/>
          </a:prstGeom>
          <a:solidFill>
            <a:srgbClr val="FF67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07" name="Google Shape;107;p16"/>
          <p:cNvSpPr/>
          <p:nvPr/>
        </p:nvSpPr>
        <p:spPr>
          <a:xfrm>
            <a:off x="1181275" y="2374550"/>
            <a:ext cx="260700" cy="2607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08" name="Google Shape;108;p16"/>
          <p:cNvSpPr/>
          <p:nvPr/>
        </p:nvSpPr>
        <p:spPr>
          <a:xfrm>
            <a:off x="582450" y="3313200"/>
            <a:ext cx="260700" cy="260700"/>
          </a:xfrm>
          <a:prstGeom prst="ellipse">
            <a:avLst/>
          </a:prstGeom>
          <a:solidFill>
            <a:srgbClr val="FF67C4"/>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09" name="Google Shape;109;p16"/>
          <p:cNvSpPr/>
          <p:nvPr/>
        </p:nvSpPr>
        <p:spPr>
          <a:xfrm>
            <a:off x="920575" y="4388050"/>
            <a:ext cx="260700" cy="2607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110" name="Google Shape;110;p16"/>
          <p:cNvCxnSpPr>
            <a:stCxn id="106" idx="2"/>
            <a:endCxn id="107" idx="2"/>
          </p:cNvCxnSpPr>
          <p:nvPr/>
        </p:nvCxnSpPr>
        <p:spPr>
          <a:xfrm flipH="1">
            <a:off x="1181375" y="1768750"/>
            <a:ext cx="2364900" cy="736200"/>
          </a:xfrm>
          <a:prstGeom prst="bentConnector3">
            <a:avLst>
              <a:gd name="adj1" fmla="val 110073"/>
            </a:avLst>
          </a:prstGeom>
          <a:noFill/>
          <a:ln w="19050" cap="flat" cmpd="sng">
            <a:solidFill>
              <a:srgbClr val="000000"/>
            </a:solidFill>
            <a:prstDash val="solid"/>
            <a:round/>
            <a:headEnd type="none" w="med" len="med"/>
            <a:tailEnd type="none" w="med" len="med"/>
          </a:ln>
        </p:spPr>
      </p:cxnSp>
      <p:cxnSp>
        <p:nvCxnSpPr>
          <p:cNvPr id="111" name="Google Shape;111;p16"/>
          <p:cNvCxnSpPr>
            <a:stCxn id="107" idx="2"/>
            <a:endCxn id="108" idx="2"/>
          </p:cNvCxnSpPr>
          <p:nvPr/>
        </p:nvCxnSpPr>
        <p:spPr>
          <a:xfrm flipH="1">
            <a:off x="582475" y="2504900"/>
            <a:ext cx="598800" cy="938700"/>
          </a:xfrm>
          <a:prstGeom prst="bentConnector3">
            <a:avLst>
              <a:gd name="adj1" fmla="val 139771"/>
            </a:avLst>
          </a:prstGeom>
          <a:noFill/>
          <a:ln w="19050" cap="flat" cmpd="sng">
            <a:solidFill>
              <a:srgbClr val="000000"/>
            </a:solidFill>
            <a:prstDash val="solid"/>
            <a:round/>
            <a:headEnd type="none" w="med" len="med"/>
            <a:tailEnd type="none" w="med" len="med"/>
          </a:ln>
        </p:spPr>
      </p:cxnSp>
      <p:cxnSp>
        <p:nvCxnSpPr>
          <p:cNvPr id="112" name="Google Shape;112;p16"/>
          <p:cNvCxnSpPr>
            <a:stCxn id="108" idx="2"/>
            <a:endCxn id="109" idx="2"/>
          </p:cNvCxnSpPr>
          <p:nvPr/>
        </p:nvCxnSpPr>
        <p:spPr>
          <a:xfrm>
            <a:off x="582450" y="3443550"/>
            <a:ext cx="338100" cy="1074900"/>
          </a:xfrm>
          <a:prstGeom prst="bentConnector3">
            <a:avLst>
              <a:gd name="adj1" fmla="val -70430"/>
            </a:avLst>
          </a:prstGeom>
          <a:noFill/>
          <a:ln w="19050" cap="flat" cmpd="sng">
            <a:solidFill>
              <a:srgbClr val="000000"/>
            </a:solidFill>
            <a:prstDash val="solid"/>
            <a:round/>
            <a:headEnd type="none" w="med" len="med"/>
            <a:tailEnd type="none" w="med" len="med"/>
          </a:ln>
        </p:spPr>
      </p:cxnSp>
      <p:cxnSp>
        <p:nvCxnSpPr>
          <p:cNvPr id="113" name="Google Shape;113;p16"/>
          <p:cNvCxnSpPr>
            <a:stCxn id="107" idx="2"/>
          </p:cNvCxnSpPr>
          <p:nvPr/>
        </p:nvCxnSpPr>
        <p:spPr>
          <a:xfrm rot="10800000">
            <a:off x="-7325" y="2498000"/>
            <a:ext cx="1188600" cy="6900"/>
          </a:xfrm>
          <a:prstGeom prst="straightConnector1">
            <a:avLst/>
          </a:prstGeom>
          <a:noFill/>
          <a:ln w="19050" cap="flat" cmpd="sng">
            <a:solidFill>
              <a:srgbClr val="000000"/>
            </a:solidFill>
            <a:prstDash val="solid"/>
            <a:round/>
            <a:headEnd type="none" w="med" len="med"/>
            <a:tailEnd type="none" w="med" len="med"/>
          </a:ln>
        </p:spPr>
      </p:cxn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629"/>
        <p:cNvGrpSpPr/>
        <p:nvPr/>
      </p:nvGrpSpPr>
      <p:grpSpPr>
        <a:xfrm>
          <a:off x="0" y="0"/>
          <a:ext cx="0" cy="0"/>
          <a:chOff x="0" y="0"/>
          <a:chExt cx="0" cy="0"/>
        </a:xfrm>
      </p:grpSpPr>
      <p:pic>
        <p:nvPicPr>
          <p:cNvPr id="630" name="Google Shape;630;p52"/>
          <p:cNvPicPr preferRelativeResize="0"/>
          <p:nvPr/>
        </p:nvPicPr>
        <p:blipFill>
          <a:blip r:embed="rId3">
            <a:alphaModFix/>
          </a:blip>
          <a:stretch>
            <a:fillRect/>
          </a:stretch>
        </p:blipFill>
        <p:spPr>
          <a:xfrm>
            <a:off x="2078275" y="106825"/>
            <a:ext cx="4215000" cy="865835"/>
          </a:xfrm>
          <a:prstGeom prst="rect">
            <a:avLst/>
          </a:prstGeom>
          <a:noFill/>
          <a:ln>
            <a:noFill/>
          </a:ln>
        </p:spPr>
      </p:pic>
      <p:pic>
        <p:nvPicPr>
          <p:cNvPr id="631" name="Google Shape;631;p52"/>
          <p:cNvPicPr preferRelativeResize="0"/>
          <p:nvPr/>
        </p:nvPicPr>
        <p:blipFill>
          <a:blip r:embed="rId4">
            <a:alphaModFix/>
          </a:blip>
          <a:stretch>
            <a:fillRect/>
          </a:stretch>
        </p:blipFill>
        <p:spPr>
          <a:xfrm>
            <a:off x="2007825" y="1147150"/>
            <a:ext cx="4471800" cy="3726500"/>
          </a:xfrm>
          <a:prstGeom prst="rect">
            <a:avLst/>
          </a:prstGeom>
          <a:noFill/>
          <a:ln>
            <a:noFill/>
          </a:ln>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35"/>
        <p:cNvGrpSpPr/>
        <p:nvPr/>
      </p:nvGrpSpPr>
      <p:grpSpPr>
        <a:xfrm>
          <a:off x="0" y="0"/>
          <a:ext cx="0" cy="0"/>
          <a:chOff x="0" y="0"/>
          <a:chExt cx="0" cy="0"/>
        </a:xfrm>
      </p:grpSpPr>
      <p:sp>
        <p:nvSpPr>
          <p:cNvPr id="636" name="Google Shape;636;p53"/>
          <p:cNvSpPr/>
          <p:nvPr/>
        </p:nvSpPr>
        <p:spPr>
          <a:xfrm>
            <a:off x="1989452" y="311150"/>
            <a:ext cx="5678431" cy="393345"/>
          </a:xfrm>
          <a:prstGeom prst="rect">
            <a:avLst/>
          </a:prstGeom>
        </p:spPr>
        <p:txBody>
          <a:bodyPr>
            <a:prstTxWarp prst="textPlain">
              <a:avLst/>
            </a:prstTxWarp>
          </a:bodyPr>
          <a:lstStyle/>
          <a:p>
            <a:pPr lvl="0" algn="ctr"/>
            <a:r>
              <a:rPr b="0" i="0">
                <a:ln>
                  <a:noFill/>
                </a:ln>
                <a:solidFill>
                  <a:srgbClr val="000000"/>
                </a:solidFill>
                <a:latin typeface="Open Sans;800"/>
              </a:rPr>
              <a:t>LES BIAIS de Chat GPT</a:t>
            </a:r>
          </a:p>
        </p:txBody>
      </p:sp>
      <p:sp>
        <p:nvSpPr>
          <p:cNvPr id="637" name="Google Shape;637;p53"/>
          <p:cNvSpPr/>
          <p:nvPr/>
        </p:nvSpPr>
        <p:spPr>
          <a:xfrm>
            <a:off x="1504800"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38" name="Google Shape;638;p53"/>
          <p:cNvCxnSpPr>
            <a:stCxn id="637" idx="2"/>
          </p:cNvCxnSpPr>
          <p:nvPr/>
        </p:nvCxnSpPr>
        <p:spPr>
          <a:xfrm rot="10800000">
            <a:off x="0" y="539750"/>
            <a:ext cx="1504800" cy="0"/>
          </a:xfrm>
          <a:prstGeom prst="straightConnector1">
            <a:avLst/>
          </a:prstGeom>
          <a:noFill/>
          <a:ln w="28575" cap="flat" cmpd="sng">
            <a:solidFill>
              <a:srgbClr val="000000"/>
            </a:solidFill>
            <a:prstDash val="solid"/>
            <a:round/>
            <a:headEnd type="none" w="med" len="med"/>
            <a:tailEnd type="none" w="med" len="med"/>
          </a:ln>
        </p:spPr>
      </p:cxnSp>
      <p:pic>
        <p:nvPicPr>
          <p:cNvPr id="639" name="Google Shape;639;p53"/>
          <p:cNvPicPr preferRelativeResize="0"/>
          <p:nvPr/>
        </p:nvPicPr>
        <p:blipFill rotWithShape="1">
          <a:blip r:embed="rId3">
            <a:alphaModFix/>
          </a:blip>
          <a:srcRect/>
          <a:stretch/>
        </p:blipFill>
        <p:spPr>
          <a:xfrm>
            <a:off x="1660100" y="1261825"/>
            <a:ext cx="6189600" cy="2354400"/>
          </a:xfrm>
          <a:prstGeom prst="roundRect">
            <a:avLst>
              <a:gd name="adj" fmla="val 9981"/>
            </a:avLst>
          </a:prstGeom>
          <a:noFill/>
          <a:ln w="28575" cap="flat" cmpd="sng">
            <a:solidFill>
              <a:srgbClr val="000000"/>
            </a:solidFill>
            <a:prstDash val="solid"/>
            <a:round/>
            <a:headEnd type="none" w="sm" len="sm"/>
            <a:tailEnd type="none" w="sm" len="sm"/>
          </a:ln>
          <a:effectLst>
            <a:outerShdw dist="114300" dir="7920000" algn="bl" rotWithShape="0">
              <a:srgbClr val="C9E5F5"/>
            </a:outerShdw>
          </a:effectLst>
        </p:spPr>
      </p:pic>
      <p:sp>
        <p:nvSpPr>
          <p:cNvPr id="640" name="Google Shape;640;p53"/>
          <p:cNvSpPr txBox="1"/>
          <p:nvPr/>
        </p:nvSpPr>
        <p:spPr>
          <a:xfrm>
            <a:off x="344925" y="4003724"/>
            <a:ext cx="8542200" cy="51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CA" sz="2000" b="1">
                <a:latin typeface="Open Sans"/>
                <a:ea typeface="Open Sans"/>
                <a:cs typeface="Open Sans"/>
                <a:sym typeface="Open Sans"/>
              </a:rPr>
              <a:t>Pensez-vous qu’il y a un </a:t>
            </a:r>
            <a:r>
              <a:rPr lang="fr-CA" sz="2000" b="1">
                <a:solidFill>
                  <a:srgbClr val="FFFFFF"/>
                </a:solidFill>
                <a:highlight>
                  <a:srgbClr val="000000"/>
                </a:highlight>
                <a:latin typeface="Open Sans"/>
                <a:ea typeface="Open Sans"/>
                <a:cs typeface="Open Sans"/>
                <a:sym typeface="Open Sans"/>
              </a:rPr>
              <a:t> biais </a:t>
            </a:r>
            <a:r>
              <a:rPr lang="fr-CA" sz="2000" b="1">
                <a:latin typeface="Open Sans"/>
                <a:ea typeface="Open Sans"/>
                <a:cs typeface="Open Sans"/>
                <a:sym typeface="Open Sans"/>
              </a:rPr>
              <a:t> dans cette situation?</a:t>
            </a:r>
            <a:endParaRPr sz="2000" b="1" i="0" u="none" strike="noStrike" cap="none">
              <a:latin typeface="Open Sans"/>
              <a:ea typeface="Open Sans"/>
              <a:cs typeface="Open Sans"/>
              <a:sym typeface="Open Sans"/>
            </a:endParaRPr>
          </a:p>
        </p:txBody>
      </p:sp>
      <p:pic>
        <p:nvPicPr>
          <p:cNvPr id="641" name="Google Shape;641;p53"/>
          <p:cNvPicPr preferRelativeResize="0"/>
          <p:nvPr/>
        </p:nvPicPr>
        <p:blipFill>
          <a:blip r:embed="rId4">
            <a:alphaModFix/>
          </a:blip>
          <a:stretch>
            <a:fillRect/>
          </a:stretch>
        </p:blipFill>
        <p:spPr>
          <a:xfrm>
            <a:off x="8749048" y="4752279"/>
            <a:ext cx="309400" cy="307920"/>
          </a:xfrm>
          <a:prstGeom prst="rect">
            <a:avLst/>
          </a:prstGeom>
          <a:noFill/>
          <a:ln>
            <a:noFill/>
          </a:ln>
        </p:spPr>
      </p:pic>
      <p:cxnSp>
        <p:nvCxnSpPr>
          <p:cNvPr id="642" name="Google Shape;642;p53"/>
          <p:cNvCxnSpPr>
            <a:stCxn id="639" idx="1"/>
          </p:cNvCxnSpPr>
          <p:nvPr/>
        </p:nvCxnSpPr>
        <p:spPr>
          <a:xfrm flipH="1">
            <a:off x="1115300" y="2439025"/>
            <a:ext cx="544800" cy="1860600"/>
          </a:xfrm>
          <a:prstGeom prst="bentConnector2">
            <a:avLst/>
          </a:prstGeom>
          <a:noFill/>
          <a:ln w="28575" cap="flat" cmpd="sng">
            <a:solidFill>
              <a:srgbClr val="000000"/>
            </a:solidFill>
            <a:prstDash val="solid"/>
            <a:round/>
            <a:headEnd type="none" w="med" len="med"/>
            <a:tailEnd type="none" w="med" len="med"/>
          </a:ln>
        </p:spPr>
      </p:cxnSp>
      <p:sp>
        <p:nvSpPr>
          <p:cNvPr id="643" name="Google Shape;643;p53"/>
          <p:cNvSpPr/>
          <p:nvPr/>
        </p:nvSpPr>
        <p:spPr>
          <a:xfrm>
            <a:off x="1005200" y="4101575"/>
            <a:ext cx="242100" cy="242100"/>
          </a:xfrm>
          <a:prstGeom prst="ellipse">
            <a:avLst/>
          </a:prstGeom>
          <a:solidFill>
            <a:srgbClr val="C9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644" name="Google Shape;644;p53"/>
          <p:cNvPicPr preferRelativeResize="0"/>
          <p:nvPr/>
        </p:nvPicPr>
        <p:blipFill rotWithShape="1">
          <a:blip r:embed="rId5">
            <a:alphaModFix/>
          </a:blip>
          <a:srcRect l="14380" t="21680" r="15335" b="24709"/>
          <a:stretch/>
        </p:blipFill>
        <p:spPr>
          <a:xfrm rot="5400000">
            <a:off x="7579038" y="2178363"/>
            <a:ext cx="948149" cy="406825"/>
          </a:xfrm>
          <a:prstGeom prst="rect">
            <a:avLst/>
          </a:prstGeom>
          <a:noFill/>
          <a:ln>
            <a:noFill/>
          </a:ln>
        </p:spPr>
      </p:pic>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48"/>
        <p:cNvGrpSpPr/>
        <p:nvPr/>
      </p:nvGrpSpPr>
      <p:grpSpPr>
        <a:xfrm>
          <a:off x="0" y="0"/>
          <a:ext cx="0" cy="0"/>
          <a:chOff x="0" y="0"/>
          <a:chExt cx="0" cy="0"/>
        </a:xfrm>
      </p:grpSpPr>
      <p:sp>
        <p:nvSpPr>
          <p:cNvPr id="649" name="Google Shape;649;p54"/>
          <p:cNvSpPr/>
          <p:nvPr/>
        </p:nvSpPr>
        <p:spPr>
          <a:xfrm>
            <a:off x="1989452" y="311150"/>
            <a:ext cx="5678431" cy="393345"/>
          </a:xfrm>
          <a:prstGeom prst="rect">
            <a:avLst/>
          </a:prstGeom>
        </p:spPr>
        <p:txBody>
          <a:bodyPr>
            <a:prstTxWarp prst="textPlain">
              <a:avLst/>
            </a:prstTxWarp>
          </a:bodyPr>
          <a:lstStyle/>
          <a:p>
            <a:pPr lvl="0" algn="ctr"/>
            <a:r>
              <a:rPr b="0" i="0">
                <a:ln>
                  <a:noFill/>
                </a:ln>
                <a:solidFill>
                  <a:srgbClr val="000000"/>
                </a:solidFill>
                <a:latin typeface="Open Sans;800"/>
              </a:rPr>
              <a:t>LES BIAIS de Chat GPT</a:t>
            </a:r>
          </a:p>
        </p:txBody>
      </p:sp>
      <p:sp>
        <p:nvSpPr>
          <p:cNvPr id="650" name="Google Shape;650;p54"/>
          <p:cNvSpPr/>
          <p:nvPr/>
        </p:nvSpPr>
        <p:spPr>
          <a:xfrm>
            <a:off x="1504800"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51" name="Google Shape;651;p54"/>
          <p:cNvCxnSpPr>
            <a:stCxn id="650" idx="2"/>
          </p:cNvCxnSpPr>
          <p:nvPr/>
        </p:nvCxnSpPr>
        <p:spPr>
          <a:xfrm rot="10800000">
            <a:off x="0" y="539750"/>
            <a:ext cx="1504800" cy="0"/>
          </a:xfrm>
          <a:prstGeom prst="straightConnector1">
            <a:avLst/>
          </a:prstGeom>
          <a:noFill/>
          <a:ln w="28575" cap="flat" cmpd="sng">
            <a:solidFill>
              <a:srgbClr val="000000"/>
            </a:solidFill>
            <a:prstDash val="solid"/>
            <a:round/>
            <a:headEnd type="none" w="med" len="med"/>
            <a:tailEnd type="none" w="med" len="med"/>
          </a:ln>
        </p:spPr>
      </p:cxnSp>
      <p:sp>
        <p:nvSpPr>
          <p:cNvPr id="652" name="Google Shape;652;p54"/>
          <p:cNvSpPr txBox="1"/>
          <p:nvPr/>
        </p:nvSpPr>
        <p:spPr>
          <a:xfrm>
            <a:off x="1313400" y="3724350"/>
            <a:ext cx="7485600" cy="51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CA" sz="2100" b="1">
                <a:latin typeface="Open Sans"/>
                <a:ea typeface="Open Sans"/>
                <a:cs typeface="Open Sans"/>
                <a:sym typeface="Open Sans"/>
              </a:rPr>
              <a:t>… et dans celle-ci ?</a:t>
            </a:r>
            <a:endParaRPr sz="2100" b="1" i="0" u="none" strike="noStrike" cap="none">
              <a:latin typeface="Open Sans"/>
              <a:ea typeface="Open Sans"/>
              <a:cs typeface="Open Sans"/>
              <a:sym typeface="Open Sans"/>
            </a:endParaRPr>
          </a:p>
        </p:txBody>
      </p:sp>
      <p:pic>
        <p:nvPicPr>
          <p:cNvPr id="653" name="Google Shape;653;p54"/>
          <p:cNvPicPr preferRelativeResize="0"/>
          <p:nvPr/>
        </p:nvPicPr>
        <p:blipFill>
          <a:blip r:embed="rId3">
            <a:alphaModFix/>
          </a:blip>
          <a:stretch>
            <a:fillRect/>
          </a:stretch>
        </p:blipFill>
        <p:spPr>
          <a:xfrm>
            <a:off x="8749048" y="4752279"/>
            <a:ext cx="309400" cy="307920"/>
          </a:xfrm>
          <a:prstGeom prst="rect">
            <a:avLst/>
          </a:prstGeom>
          <a:noFill/>
          <a:ln>
            <a:noFill/>
          </a:ln>
        </p:spPr>
      </p:pic>
      <p:cxnSp>
        <p:nvCxnSpPr>
          <p:cNvPr id="654" name="Google Shape;654;p54"/>
          <p:cNvCxnSpPr>
            <a:stCxn id="655" idx="1"/>
            <a:endCxn id="656" idx="0"/>
          </p:cNvCxnSpPr>
          <p:nvPr/>
        </p:nvCxnSpPr>
        <p:spPr>
          <a:xfrm flipH="1">
            <a:off x="1045662" y="2439025"/>
            <a:ext cx="773400" cy="1489500"/>
          </a:xfrm>
          <a:prstGeom prst="bentConnector2">
            <a:avLst/>
          </a:prstGeom>
          <a:noFill/>
          <a:ln w="28575" cap="flat" cmpd="sng">
            <a:solidFill>
              <a:srgbClr val="000000"/>
            </a:solidFill>
            <a:prstDash val="solid"/>
            <a:round/>
            <a:headEnd type="none" w="med" len="med"/>
            <a:tailEnd type="none" w="med" len="med"/>
          </a:ln>
        </p:spPr>
      </p:cxnSp>
      <p:sp>
        <p:nvSpPr>
          <p:cNvPr id="656" name="Google Shape;656;p54"/>
          <p:cNvSpPr/>
          <p:nvPr/>
        </p:nvSpPr>
        <p:spPr>
          <a:xfrm>
            <a:off x="924500" y="3928650"/>
            <a:ext cx="242100" cy="242100"/>
          </a:xfrm>
          <a:prstGeom prst="ellipse">
            <a:avLst/>
          </a:prstGeom>
          <a:solidFill>
            <a:srgbClr val="C9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657" name="Google Shape;657;p54"/>
          <p:cNvPicPr preferRelativeResize="0"/>
          <p:nvPr/>
        </p:nvPicPr>
        <p:blipFill rotWithShape="1">
          <a:blip r:embed="rId4">
            <a:alphaModFix/>
          </a:blip>
          <a:srcRect l="14380" t="21680" r="15335" b="24709"/>
          <a:stretch/>
        </p:blipFill>
        <p:spPr>
          <a:xfrm rot="5400000">
            <a:off x="7579038" y="2178363"/>
            <a:ext cx="948149" cy="406825"/>
          </a:xfrm>
          <a:prstGeom prst="rect">
            <a:avLst/>
          </a:prstGeom>
          <a:noFill/>
          <a:ln>
            <a:noFill/>
          </a:ln>
        </p:spPr>
      </p:pic>
      <p:pic>
        <p:nvPicPr>
          <p:cNvPr id="655" name="Google Shape;655;p54"/>
          <p:cNvPicPr preferRelativeResize="0"/>
          <p:nvPr/>
        </p:nvPicPr>
        <p:blipFill rotWithShape="1">
          <a:blip r:embed="rId5">
            <a:alphaModFix/>
          </a:blip>
          <a:srcRect/>
          <a:stretch/>
        </p:blipFill>
        <p:spPr>
          <a:xfrm>
            <a:off x="1819062" y="1261825"/>
            <a:ext cx="6019200" cy="2354400"/>
          </a:xfrm>
          <a:prstGeom prst="roundRect">
            <a:avLst>
              <a:gd name="adj" fmla="val 11927"/>
            </a:avLst>
          </a:prstGeom>
          <a:noFill/>
          <a:ln w="28575" cap="flat" cmpd="sng">
            <a:solidFill>
              <a:srgbClr val="000000"/>
            </a:solidFill>
            <a:prstDash val="solid"/>
            <a:round/>
            <a:headEnd type="none" w="sm" len="sm"/>
            <a:tailEnd type="none" w="sm" len="sm"/>
          </a:ln>
          <a:effectLst>
            <a:outerShdw dist="114300" dir="7920000" algn="bl" rotWithShape="0">
              <a:srgbClr val="C9E5F5"/>
            </a:outerShdw>
          </a:effectLst>
        </p:spPr>
      </p:pic>
      <p:sp>
        <p:nvSpPr>
          <p:cNvPr id="658" name="Google Shape;658;p54"/>
          <p:cNvSpPr txBox="1"/>
          <p:nvPr/>
        </p:nvSpPr>
        <p:spPr>
          <a:xfrm>
            <a:off x="1815300" y="4173550"/>
            <a:ext cx="5513400" cy="681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CA" sz="1500">
                <a:latin typeface="Open Sans"/>
                <a:ea typeface="Open Sans"/>
                <a:cs typeface="Open Sans"/>
                <a:sym typeface="Open Sans"/>
              </a:rPr>
              <a:t>Quel impact ces biais peuvent avoir sur Marco qui aimerait beaucoup travailler en service de garde?</a:t>
            </a:r>
            <a:endParaRPr sz="1500">
              <a:latin typeface="Open Sans"/>
              <a:ea typeface="Open Sans"/>
              <a:cs typeface="Open Sans"/>
              <a:sym typeface="Open Sans"/>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62"/>
        <p:cNvGrpSpPr/>
        <p:nvPr/>
      </p:nvGrpSpPr>
      <p:grpSpPr>
        <a:xfrm>
          <a:off x="0" y="0"/>
          <a:ext cx="0" cy="0"/>
          <a:chOff x="0" y="0"/>
          <a:chExt cx="0" cy="0"/>
        </a:xfrm>
      </p:grpSpPr>
      <p:pic>
        <p:nvPicPr>
          <p:cNvPr id="663" name="Google Shape;663;p55"/>
          <p:cNvPicPr preferRelativeResize="0"/>
          <p:nvPr/>
        </p:nvPicPr>
        <p:blipFill rotWithShape="1">
          <a:blip r:embed="rId3">
            <a:alphaModFix/>
          </a:blip>
          <a:srcRect/>
          <a:stretch/>
        </p:blipFill>
        <p:spPr>
          <a:xfrm>
            <a:off x="1113981" y="1053173"/>
            <a:ext cx="6935700" cy="2509500"/>
          </a:xfrm>
          <a:prstGeom prst="roundRect">
            <a:avLst>
              <a:gd name="adj" fmla="val 12124"/>
            </a:avLst>
          </a:prstGeom>
          <a:noFill/>
          <a:ln w="28575" cap="flat" cmpd="sng">
            <a:solidFill>
              <a:srgbClr val="000000"/>
            </a:solidFill>
            <a:prstDash val="solid"/>
            <a:round/>
            <a:headEnd type="none" w="sm" len="sm"/>
            <a:tailEnd type="none" w="sm" len="sm"/>
          </a:ln>
          <a:effectLst>
            <a:outerShdw dist="114300" dir="7920000" algn="bl" rotWithShape="0">
              <a:srgbClr val="C9E5F5"/>
            </a:outerShdw>
          </a:effectLst>
        </p:spPr>
      </p:pic>
      <p:sp>
        <p:nvSpPr>
          <p:cNvPr id="664" name="Google Shape;664;p55"/>
          <p:cNvSpPr txBox="1"/>
          <p:nvPr/>
        </p:nvSpPr>
        <p:spPr>
          <a:xfrm>
            <a:off x="932125" y="3839125"/>
            <a:ext cx="7182000" cy="806100"/>
          </a:xfrm>
          <a:prstGeom prst="rect">
            <a:avLst/>
          </a:prstGeom>
          <a:noFill/>
          <a:ln>
            <a:noFill/>
          </a:ln>
        </p:spPr>
        <p:txBody>
          <a:bodyPr spcFirstLastPara="1" wrap="square" lIns="91425" tIns="91425" rIns="91425" bIns="91425" anchor="t" anchorCtr="0">
            <a:noAutofit/>
          </a:bodyPr>
          <a:lstStyle/>
          <a:p>
            <a:pPr marL="0" marR="0" lvl="0" indent="0" algn="l" rtl="0">
              <a:lnSpc>
                <a:spcPct val="115000"/>
              </a:lnSpc>
              <a:spcBef>
                <a:spcPts val="0"/>
              </a:spcBef>
              <a:spcAft>
                <a:spcPts val="0"/>
              </a:spcAft>
              <a:buClr>
                <a:srgbClr val="000000"/>
              </a:buClr>
              <a:buSzPts val="1800"/>
              <a:buFont typeface="Arial"/>
              <a:buNone/>
            </a:pPr>
            <a:r>
              <a:rPr lang="fr-CA" sz="1800">
                <a:latin typeface="Open Sans"/>
                <a:ea typeface="Open Sans"/>
                <a:cs typeface="Open Sans"/>
                <a:sym typeface="Open Sans"/>
              </a:rPr>
              <a:t>À partir des extraits précédents, expliquez pourquoi Chat GPT formule des réponses qui incluent des </a:t>
            </a:r>
            <a:r>
              <a:rPr lang="fr-CA" sz="1800" b="1">
                <a:latin typeface="Open Sans"/>
                <a:ea typeface="Open Sans"/>
                <a:cs typeface="Open Sans"/>
                <a:sym typeface="Open Sans"/>
              </a:rPr>
              <a:t>stéréotypes de genre</a:t>
            </a:r>
            <a:r>
              <a:rPr lang="fr-CA" sz="1800">
                <a:latin typeface="Open Sans"/>
                <a:ea typeface="Open Sans"/>
                <a:cs typeface="Open Sans"/>
                <a:sym typeface="Open Sans"/>
              </a:rPr>
              <a:t>?</a:t>
            </a:r>
            <a:endParaRPr sz="1800">
              <a:latin typeface="Open Sans"/>
              <a:ea typeface="Open Sans"/>
              <a:cs typeface="Open Sans"/>
              <a:sym typeface="Open Sans"/>
            </a:endParaRPr>
          </a:p>
        </p:txBody>
      </p:sp>
      <p:sp>
        <p:nvSpPr>
          <p:cNvPr id="665" name="Google Shape;665;p55"/>
          <p:cNvSpPr/>
          <p:nvPr/>
        </p:nvSpPr>
        <p:spPr>
          <a:xfrm>
            <a:off x="8660825"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66" name="Google Shape;666;p55"/>
          <p:cNvCxnSpPr>
            <a:stCxn id="665" idx="2"/>
          </p:cNvCxnSpPr>
          <p:nvPr/>
        </p:nvCxnSpPr>
        <p:spPr>
          <a:xfrm rot="10800000">
            <a:off x="-156175" y="539750"/>
            <a:ext cx="8817000" cy="0"/>
          </a:xfrm>
          <a:prstGeom prst="straightConnector1">
            <a:avLst/>
          </a:prstGeom>
          <a:noFill/>
          <a:ln w="28575" cap="flat" cmpd="sng">
            <a:solidFill>
              <a:srgbClr val="000000"/>
            </a:solidFill>
            <a:prstDash val="solid"/>
            <a:round/>
            <a:headEnd type="none" w="med" len="med"/>
            <a:tailEnd type="none" w="med" len="med"/>
          </a:ln>
        </p:spPr>
      </p:cxnSp>
      <p:pic>
        <p:nvPicPr>
          <p:cNvPr id="667" name="Google Shape;667;p55"/>
          <p:cNvPicPr preferRelativeResize="0"/>
          <p:nvPr/>
        </p:nvPicPr>
        <p:blipFill>
          <a:blip r:embed="rId4">
            <a:alphaModFix/>
          </a:blip>
          <a:stretch>
            <a:fillRect/>
          </a:stretch>
        </p:blipFill>
        <p:spPr>
          <a:xfrm>
            <a:off x="8749048" y="4752279"/>
            <a:ext cx="309400" cy="307920"/>
          </a:xfrm>
          <a:prstGeom prst="rect">
            <a:avLst/>
          </a:prstGeom>
          <a:noFill/>
          <a:ln>
            <a:noFill/>
          </a:ln>
        </p:spPr>
      </p:pic>
      <p:cxnSp>
        <p:nvCxnSpPr>
          <p:cNvPr id="668" name="Google Shape;668;p55"/>
          <p:cNvCxnSpPr>
            <a:stCxn id="663" idx="1"/>
          </p:cNvCxnSpPr>
          <p:nvPr/>
        </p:nvCxnSpPr>
        <p:spPr>
          <a:xfrm flipH="1">
            <a:off x="765681" y="2307923"/>
            <a:ext cx="348300" cy="1626600"/>
          </a:xfrm>
          <a:prstGeom prst="bentConnector2">
            <a:avLst/>
          </a:prstGeom>
          <a:noFill/>
          <a:ln w="28575" cap="flat" cmpd="sng">
            <a:solidFill>
              <a:srgbClr val="000000"/>
            </a:solidFill>
            <a:prstDash val="solid"/>
            <a:round/>
            <a:headEnd type="none" w="med" len="med"/>
            <a:tailEnd type="none" w="med" len="med"/>
          </a:ln>
        </p:spPr>
      </p:cxnSp>
      <p:sp>
        <p:nvSpPr>
          <p:cNvPr id="669" name="Google Shape;669;p55"/>
          <p:cNvSpPr/>
          <p:nvPr/>
        </p:nvSpPr>
        <p:spPr>
          <a:xfrm>
            <a:off x="645675" y="3839125"/>
            <a:ext cx="220200" cy="220200"/>
          </a:xfrm>
          <a:prstGeom prst="ellipse">
            <a:avLst/>
          </a:prstGeom>
          <a:solidFill>
            <a:srgbClr val="C9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670" name="Google Shape;670;p55"/>
          <p:cNvPicPr preferRelativeResize="0"/>
          <p:nvPr/>
        </p:nvPicPr>
        <p:blipFill rotWithShape="1">
          <a:blip r:embed="rId5">
            <a:alphaModFix/>
          </a:blip>
          <a:srcRect l="14380" t="21680" r="15335" b="24709"/>
          <a:stretch/>
        </p:blipFill>
        <p:spPr>
          <a:xfrm rot="5400000">
            <a:off x="7779013" y="2156363"/>
            <a:ext cx="948149" cy="40682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63"/>
                                        </p:tgtEl>
                                        <p:attrNameLst>
                                          <p:attrName>style.visibility</p:attrName>
                                        </p:attrNameLst>
                                      </p:cBhvr>
                                      <p:to>
                                        <p:strVal val="visible"/>
                                      </p:to>
                                    </p:set>
                                    <p:animEffect transition="in" filter="fade">
                                      <p:cBhvr>
                                        <p:cTn id="7" dur="500"/>
                                        <p:tgtEl>
                                          <p:spTgt spid="6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74"/>
        <p:cNvGrpSpPr/>
        <p:nvPr/>
      </p:nvGrpSpPr>
      <p:grpSpPr>
        <a:xfrm>
          <a:off x="0" y="0"/>
          <a:ext cx="0" cy="0"/>
          <a:chOff x="0" y="0"/>
          <a:chExt cx="0" cy="0"/>
        </a:xfrm>
      </p:grpSpPr>
      <p:sp>
        <p:nvSpPr>
          <p:cNvPr id="675" name="Google Shape;675;p56"/>
          <p:cNvSpPr txBox="1">
            <a:spLocks noGrp="1"/>
          </p:cNvSpPr>
          <p:nvPr>
            <p:ph type="body" idx="4294967295"/>
          </p:nvPr>
        </p:nvSpPr>
        <p:spPr>
          <a:xfrm>
            <a:off x="454275" y="1883250"/>
            <a:ext cx="6164700" cy="3456000"/>
          </a:xfrm>
          <a:prstGeom prst="rect">
            <a:avLst/>
          </a:prstGeom>
          <a:noFill/>
          <a:ln>
            <a:noFill/>
          </a:ln>
        </p:spPr>
        <p:txBody>
          <a:bodyPr spcFirstLastPara="1" wrap="square" lIns="91425" tIns="91425" rIns="91425" bIns="91425" anchor="t" anchorCtr="0">
            <a:noAutofit/>
          </a:bodyPr>
          <a:lstStyle/>
          <a:p>
            <a:pPr marL="482600" lvl="0" indent="-309880" algn="l" rtl="0">
              <a:lnSpc>
                <a:spcPct val="100000"/>
              </a:lnSpc>
              <a:spcBef>
                <a:spcPts val="0"/>
              </a:spcBef>
              <a:spcAft>
                <a:spcPts val="0"/>
              </a:spcAft>
              <a:buClr>
                <a:srgbClr val="FFD2ED"/>
              </a:buClr>
              <a:buSzPts val="2000"/>
              <a:buFont typeface="Open Sans"/>
              <a:buChar char="●"/>
            </a:pPr>
            <a:r>
              <a:rPr lang="fr-CA" sz="2000">
                <a:solidFill>
                  <a:srgbClr val="000000"/>
                </a:solidFill>
                <a:latin typeface="Open Sans"/>
                <a:ea typeface="Open Sans"/>
                <a:cs typeface="Open Sans"/>
                <a:sym typeface="Open Sans"/>
              </a:rPr>
              <a:t>L’IA est entraînée à partir de données prises sur internet. Est-ce que tout ce qui est écrit sur internet est neutre? </a:t>
            </a:r>
            <a:endParaRPr sz="2000">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None/>
            </a:pPr>
            <a:endParaRPr sz="2000">
              <a:solidFill>
                <a:srgbClr val="000000"/>
              </a:solidFill>
              <a:latin typeface="Open Sans"/>
              <a:ea typeface="Open Sans"/>
              <a:cs typeface="Open Sans"/>
              <a:sym typeface="Open Sans"/>
            </a:endParaRPr>
          </a:p>
          <a:p>
            <a:pPr marL="457200" lvl="0" indent="-355600" algn="l" rtl="0">
              <a:lnSpc>
                <a:spcPct val="100000"/>
              </a:lnSpc>
              <a:spcBef>
                <a:spcPts val="0"/>
              </a:spcBef>
              <a:spcAft>
                <a:spcPts val="0"/>
              </a:spcAft>
              <a:buClr>
                <a:srgbClr val="FFD2ED"/>
              </a:buClr>
              <a:buSzPts val="2000"/>
              <a:buFont typeface="Open Sans"/>
              <a:buChar char="●"/>
            </a:pPr>
            <a:r>
              <a:rPr lang="fr-CA" sz="2000">
                <a:solidFill>
                  <a:srgbClr val="000000"/>
                </a:solidFill>
                <a:latin typeface="Open Sans"/>
                <a:ea typeface="Open Sans"/>
                <a:cs typeface="Open Sans"/>
                <a:sym typeface="Open Sans"/>
              </a:rPr>
              <a:t>L’IA fait des probabilités, donc l’IA écrit </a:t>
            </a:r>
            <a:r>
              <a:rPr lang="fr-CA" sz="2000" b="1">
                <a:solidFill>
                  <a:srgbClr val="000000"/>
                </a:solidFill>
                <a:latin typeface="Open Sans"/>
                <a:ea typeface="Open Sans"/>
                <a:cs typeface="Open Sans"/>
                <a:sym typeface="Open Sans"/>
              </a:rPr>
              <a:t>l’information qui est la plus fréquente</a:t>
            </a:r>
            <a:r>
              <a:rPr lang="fr-CA" sz="2000">
                <a:solidFill>
                  <a:srgbClr val="000000"/>
                </a:solidFill>
                <a:latin typeface="Open Sans"/>
                <a:ea typeface="Open Sans"/>
                <a:cs typeface="Open Sans"/>
                <a:sym typeface="Open Sans"/>
              </a:rPr>
              <a:t> dans ses données, peu importe l’effet sur la représentation de la diversité culturelle, ethnique et de genre.</a:t>
            </a:r>
            <a:br>
              <a:rPr lang="fr-CA" sz="2000">
                <a:solidFill>
                  <a:srgbClr val="000000"/>
                </a:solidFill>
                <a:latin typeface="Open Sans"/>
                <a:ea typeface="Open Sans"/>
                <a:cs typeface="Open Sans"/>
                <a:sym typeface="Open Sans"/>
              </a:rPr>
            </a:br>
            <a:endParaRPr sz="2000">
              <a:solidFill>
                <a:srgbClr val="000000"/>
              </a:solidFill>
              <a:latin typeface="Open Sans"/>
              <a:ea typeface="Open Sans"/>
              <a:cs typeface="Open Sans"/>
              <a:sym typeface="Open Sans"/>
            </a:endParaRPr>
          </a:p>
          <a:p>
            <a:pPr marL="299720" lvl="0" indent="0" algn="l" rtl="0">
              <a:lnSpc>
                <a:spcPct val="100000"/>
              </a:lnSpc>
              <a:spcBef>
                <a:spcPts val="0"/>
              </a:spcBef>
              <a:spcAft>
                <a:spcPts val="0"/>
              </a:spcAft>
              <a:buClr>
                <a:schemeClr val="lt2"/>
              </a:buClr>
              <a:buSzPts val="2520"/>
              <a:buFont typeface="Arial"/>
              <a:buNone/>
            </a:pPr>
            <a:endParaRPr sz="2800">
              <a:solidFill>
                <a:srgbClr val="000000"/>
              </a:solidFill>
              <a:latin typeface="Open Sans"/>
              <a:ea typeface="Open Sans"/>
              <a:cs typeface="Open Sans"/>
              <a:sym typeface="Open Sans"/>
            </a:endParaRPr>
          </a:p>
          <a:p>
            <a:pPr marL="482600" lvl="0" indent="-182880" algn="l" rtl="0">
              <a:lnSpc>
                <a:spcPct val="100000"/>
              </a:lnSpc>
              <a:spcBef>
                <a:spcPts val="0"/>
              </a:spcBef>
              <a:spcAft>
                <a:spcPts val="0"/>
              </a:spcAft>
              <a:buClr>
                <a:schemeClr val="lt2"/>
              </a:buClr>
              <a:buSzPts val="2520"/>
              <a:buFont typeface="Arial"/>
              <a:buNone/>
            </a:pPr>
            <a:endParaRPr sz="2800">
              <a:solidFill>
                <a:srgbClr val="000000"/>
              </a:solidFill>
              <a:latin typeface="Open Sans"/>
              <a:ea typeface="Open Sans"/>
              <a:cs typeface="Open Sans"/>
              <a:sym typeface="Open Sans"/>
            </a:endParaRPr>
          </a:p>
        </p:txBody>
      </p:sp>
      <p:sp>
        <p:nvSpPr>
          <p:cNvPr id="676" name="Google Shape;676;p56"/>
          <p:cNvSpPr/>
          <p:nvPr/>
        </p:nvSpPr>
        <p:spPr>
          <a:xfrm>
            <a:off x="1187055" y="1381593"/>
            <a:ext cx="1604544" cy="366459"/>
          </a:xfrm>
          <a:prstGeom prst="rect">
            <a:avLst/>
          </a:prstGeom>
        </p:spPr>
        <p:txBody>
          <a:bodyPr>
            <a:prstTxWarp prst="textPlain">
              <a:avLst/>
            </a:prstTxWarp>
          </a:bodyPr>
          <a:lstStyle/>
          <a:p>
            <a:pPr lvl="0" algn="ctr"/>
            <a:r>
              <a:rPr b="0" i="0">
                <a:ln>
                  <a:noFill/>
                </a:ln>
                <a:solidFill>
                  <a:srgbClr val="000000"/>
                </a:solidFill>
                <a:latin typeface="Open Sans;800"/>
              </a:rPr>
              <a:t>PISTES</a:t>
            </a:r>
          </a:p>
        </p:txBody>
      </p:sp>
      <p:pic>
        <p:nvPicPr>
          <p:cNvPr id="677" name="Google Shape;677;p56"/>
          <p:cNvPicPr preferRelativeResize="0"/>
          <p:nvPr/>
        </p:nvPicPr>
        <p:blipFill>
          <a:blip r:embed="rId3">
            <a:alphaModFix/>
          </a:blip>
          <a:stretch>
            <a:fillRect/>
          </a:stretch>
        </p:blipFill>
        <p:spPr>
          <a:xfrm>
            <a:off x="8749048" y="4752279"/>
            <a:ext cx="309400" cy="307920"/>
          </a:xfrm>
          <a:prstGeom prst="rect">
            <a:avLst/>
          </a:prstGeom>
          <a:noFill/>
          <a:ln>
            <a:noFill/>
          </a:ln>
        </p:spPr>
      </p:pic>
      <p:pic>
        <p:nvPicPr>
          <p:cNvPr id="678" name="Google Shape;678;p56"/>
          <p:cNvPicPr preferRelativeResize="0"/>
          <p:nvPr/>
        </p:nvPicPr>
        <p:blipFill rotWithShape="1">
          <a:blip r:embed="rId4">
            <a:alphaModFix/>
          </a:blip>
          <a:srcRect l="14380" t="21680" r="15335" b="24709"/>
          <a:stretch/>
        </p:blipFill>
        <p:spPr>
          <a:xfrm rot="-5400000">
            <a:off x="857903" y="1448166"/>
            <a:ext cx="460651" cy="197656"/>
          </a:xfrm>
          <a:prstGeom prst="rect">
            <a:avLst/>
          </a:prstGeom>
          <a:noFill/>
          <a:ln>
            <a:noFill/>
          </a:ln>
        </p:spPr>
      </p:pic>
      <p:sp>
        <p:nvSpPr>
          <p:cNvPr id="679" name="Google Shape;679;p56"/>
          <p:cNvSpPr/>
          <p:nvPr/>
        </p:nvSpPr>
        <p:spPr>
          <a:xfrm>
            <a:off x="616450" y="2039775"/>
            <a:ext cx="212700" cy="2127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680" name="Google Shape;680;p56"/>
          <p:cNvSpPr/>
          <p:nvPr/>
        </p:nvSpPr>
        <p:spPr>
          <a:xfrm>
            <a:off x="616450" y="3250425"/>
            <a:ext cx="212700" cy="2127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681" name="Google Shape;681;p56"/>
          <p:cNvCxnSpPr>
            <a:stCxn id="679" idx="2"/>
          </p:cNvCxnSpPr>
          <p:nvPr/>
        </p:nvCxnSpPr>
        <p:spPr>
          <a:xfrm rot="10800000">
            <a:off x="-851150" y="2146125"/>
            <a:ext cx="1467600" cy="0"/>
          </a:xfrm>
          <a:prstGeom prst="straightConnector1">
            <a:avLst/>
          </a:prstGeom>
          <a:noFill/>
          <a:ln w="19050" cap="flat" cmpd="sng">
            <a:solidFill>
              <a:srgbClr val="000000"/>
            </a:solidFill>
            <a:prstDash val="solid"/>
            <a:round/>
            <a:headEnd type="none" w="med" len="med"/>
            <a:tailEnd type="none" w="med" len="med"/>
          </a:ln>
        </p:spPr>
      </p:cxnSp>
      <p:cxnSp>
        <p:nvCxnSpPr>
          <p:cNvPr id="682" name="Google Shape;682;p56"/>
          <p:cNvCxnSpPr/>
          <p:nvPr/>
        </p:nvCxnSpPr>
        <p:spPr>
          <a:xfrm rot="10800000">
            <a:off x="-851150" y="3356775"/>
            <a:ext cx="1467600" cy="0"/>
          </a:xfrm>
          <a:prstGeom prst="straightConnector1">
            <a:avLst/>
          </a:prstGeom>
          <a:noFill/>
          <a:ln w="19050" cap="flat" cmpd="sng">
            <a:solidFill>
              <a:srgbClr val="000000"/>
            </a:solidFill>
            <a:prstDash val="solid"/>
            <a:round/>
            <a:headEnd type="none" w="med" len="med"/>
            <a:tailEnd type="none" w="med" len="med"/>
          </a:ln>
        </p:spPr>
      </p:cxnSp>
      <p:sp>
        <p:nvSpPr>
          <p:cNvPr id="683" name="Google Shape;683;p56"/>
          <p:cNvSpPr txBox="1"/>
          <p:nvPr/>
        </p:nvSpPr>
        <p:spPr>
          <a:xfrm>
            <a:off x="7476825" y="4783288"/>
            <a:ext cx="11739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600" u="sng">
                <a:latin typeface="Fira Sans Condensed Light"/>
                <a:ea typeface="Fira Sans Condensed Light"/>
                <a:cs typeface="Fira Sans Condensed Light"/>
                <a:sym typeface="Fira Sans Condensed Light"/>
                <a:hlinkClick r:id="rId5"/>
              </a:rPr>
              <a:t>Image de nakaridore sur Freepik</a:t>
            </a:r>
            <a:endParaRPr sz="600">
              <a:latin typeface="Fira Sans Condensed Light"/>
              <a:ea typeface="Fira Sans Condensed Light"/>
              <a:cs typeface="Fira Sans Condensed Light"/>
              <a:sym typeface="Fira Sans Condensed Light"/>
            </a:endParaRPr>
          </a:p>
        </p:txBody>
      </p:sp>
      <p:sp>
        <p:nvSpPr>
          <p:cNvPr id="684" name="Google Shape;684;p56"/>
          <p:cNvSpPr/>
          <p:nvPr/>
        </p:nvSpPr>
        <p:spPr>
          <a:xfrm>
            <a:off x="1989452" y="311150"/>
            <a:ext cx="5678431" cy="393345"/>
          </a:xfrm>
          <a:prstGeom prst="rect">
            <a:avLst/>
          </a:prstGeom>
        </p:spPr>
        <p:txBody>
          <a:bodyPr>
            <a:prstTxWarp prst="textPlain">
              <a:avLst/>
            </a:prstTxWarp>
          </a:bodyPr>
          <a:lstStyle/>
          <a:p>
            <a:pPr lvl="0" algn="ctr"/>
            <a:r>
              <a:rPr b="0" i="0">
                <a:ln>
                  <a:noFill/>
                </a:ln>
                <a:solidFill>
                  <a:srgbClr val="000000"/>
                </a:solidFill>
                <a:latin typeface="Open Sans;800"/>
              </a:rPr>
              <a:t>LES BIAIS de Chat GPT</a:t>
            </a:r>
          </a:p>
        </p:txBody>
      </p:sp>
      <p:sp>
        <p:nvSpPr>
          <p:cNvPr id="685" name="Google Shape;685;p56"/>
          <p:cNvSpPr/>
          <p:nvPr/>
        </p:nvSpPr>
        <p:spPr>
          <a:xfrm>
            <a:off x="1504800"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686" name="Google Shape;686;p56"/>
          <p:cNvCxnSpPr>
            <a:stCxn id="685" idx="2"/>
          </p:cNvCxnSpPr>
          <p:nvPr/>
        </p:nvCxnSpPr>
        <p:spPr>
          <a:xfrm rot="10800000">
            <a:off x="0" y="539750"/>
            <a:ext cx="1504800" cy="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75">
                                            <p:txEl>
                                              <p:pRg st="0" end="0"/>
                                            </p:txEl>
                                          </p:spTgt>
                                        </p:tgtEl>
                                        <p:attrNameLst>
                                          <p:attrName>style.visibility</p:attrName>
                                        </p:attrNameLst>
                                      </p:cBhvr>
                                      <p:to>
                                        <p:strVal val="visible"/>
                                      </p:to>
                                    </p:set>
                                    <p:animEffect transition="in" filter="fade">
                                      <p:cBhvr>
                                        <p:cTn id="7" dur="500"/>
                                        <p:tgtEl>
                                          <p:spTgt spid="675">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75">
                                            <p:txEl>
                                              <p:pRg st="1" end="1"/>
                                            </p:txEl>
                                          </p:spTgt>
                                        </p:tgtEl>
                                        <p:attrNameLst>
                                          <p:attrName>style.visibility</p:attrName>
                                        </p:attrNameLst>
                                      </p:cBhvr>
                                      <p:to>
                                        <p:strVal val="visible"/>
                                      </p:to>
                                    </p:set>
                                    <p:animEffect transition="in" filter="fade">
                                      <p:cBhvr>
                                        <p:cTn id="12" dur="500"/>
                                        <p:tgtEl>
                                          <p:spTgt spid="675">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75">
                                            <p:txEl>
                                              <p:pRg st="2" end="2"/>
                                            </p:txEl>
                                          </p:spTgt>
                                        </p:tgtEl>
                                        <p:attrNameLst>
                                          <p:attrName>style.visibility</p:attrName>
                                        </p:attrNameLst>
                                      </p:cBhvr>
                                      <p:to>
                                        <p:strVal val="visible"/>
                                      </p:to>
                                    </p:set>
                                    <p:animEffect transition="in" filter="fade">
                                      <p:cBhvr>
                                        <p:cTn id="17" dur="500"/>
                                        <p:tgtEl>
                                          <p:spTgt spid="675">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75">
                                            <p:txEl>
                                              <p:pRg st="3" end="3"/>
                                            </p:txEl>
                                          </p:spTgt>
                                        </p:tgtEl>
                                        <p:attrNameLst>
                                          <p:attrName>style.visibility</p:attrName>
                                        </p:attrNameLst>
                                      </p:cBhvr>
                                      <p:to>
                                        <p:strVal val="visible"/>
                                      </p:to>
                                    </p:set>
                                    <p:animEffect transition="in" filter="fade">
                                      <p:cBhvr>
                                        <p:cTn id="22" dur="500"/>
                                        <p:tgtEl>
                                          <p:spTgt spid="675">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675">
                                            <p:txEl>
                                              <p:pRg st="4" end="4"/>
                                            </p:txEl>
                                          </p:spTgt>
                                        </p:tgtEl>
                                        <p:attrNameLst>
                                          <p:attrName>style.visibility</p:attrName>
                                        </p:attrNameLst>
                                      </p:cBhvr>
                                      <p:to>
                                        <p:strVal val="visible"/>
                                      </p:to>
                                    </p:set>
                                    <p:animEffect transition="in" filter="fade">
                                      <p:cBhvr>
                                        <p:cTn id="27" dur="500"/>
                                        <p:tgtEl>
                                          <p:spTgt spid="675">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690"/>
        <p:cNvGrpSpPr/>
        <p:nvPr/>
      </p:nvGrpSpPr>
      <p:grpSpPr>
        <a:xfrm>
          <a:off x="0" y="0"/>
          <a:ext cx="0" cy="0"/>
          <a:chOff x="0" y="0"/>
          <a:chExt cx="0" cy="0"/>
        </a:xfrm>
      </p:grpSpPr>
      <p:sp>
        <p:nvSpPr>
          <p:cNvPr id="691" name="Google Shape;691;p57"/>
          <p:cNvSpPr txBox="1">
            <a:spLocks noGrp="1"/>
          </p:cNvSpPr>
          <p:nvPr>
            <p:ph type="body" idx="4294967295"/>
          </p:nvPr>
        </p:nvSpPr>
        <p:spPr>
          <a:xfrm>
            <a:off x="454275" y="2569050"/>
            <a:ext cx="6164700" cy="3456000"/>
          </a:xfrm>
          <a:prstGeom prst="rect">
            <a:avLst/>
          </a:prstGeom>
          <a:noFill/>
          <a:ln>
            <a:noFill/>
          </a:ln>
        </p:spPr>
        <p:txBody>
          <a:bodyPr spcFirstLastPara="1" wrap="square" lIns="91425" tIns="91425" rIns="91425" bIns="91425" anchor="t" anchorCtr="0">
            <a:noAutofit/>
          </a:bodyPr>
          <a:lstStyle/>
          <a:p>
            <a:pPr marL="482600" lvl="0" indent="-309880" algn="l" rtl="0">
              <a:lnSpc>
                <a:spcPct val="100000"/>
              </a:lnSpc>
              <a:spcBef>
                <a:spcPts val="0"/>
              </a:spcBef>
              <a:spcAft>
                <a:spcPts val="0"/>
              </a:spcAft>
              <a:buClr>
                <a:srgbClr val="FFD2ED"/>
              </a:buClr>
              <a:buSzPts val="2000"/>
              <a:buFont typeface="Open Sans"/>
              <a:buChar char="●"/>
            </a:pPr>
            <a:r>
              <a:rPr lang="fr-CA" sz="2000">
                <a:solidFill>
                  <a:srgbClr val="000000"/>
                </a:solidFill>
                <a:latin typeface="Open Sans"/>
                <a:ea typeface="Open Sans"/>
                <a:cs typeface="Open Sans"/>
                <a:sym typeface="Open Sans"/>
              </a:rPr>
              <a:t>Quels effets pourrait avoir les biais dans notre lecture de l’information? </a:t>
            </a:r>
            <a:br>
              <a:rPr lang="fr-CA" sz="2000">
                <a:solidFill>
                  <a:srgbClr val="000000"/>
                </a:solidFill>
                <a:latin typeface="Open Sans"/>
                <a:ea typeface="Open Sans"/>
                <a:cs typeface="Open Sans"/>
                <a:sym typeface="Open Sans"/>
              </a:rPr>
            </a:br>
            <a:br>
              <a:rPr lang="fr-CA" sz="2000">
                <a:solidFill>
                  <a:srgbClr val="000000"/>
                </a:solidFill>
                <a:latin typeface="Open Sans"/>
                <a:ea typeface="Open Sans"/>
                <a:cs typeface="Open Sans"/>
                <a:sym typeface="Open Sans"/>
              </a:rPr>
            </a:br>
            <a:r>
              <a:rPr lang="fr-CA" sz="2000">
                <a:solidFill>
                  <a:srgbClr val="000000"/>
                </a:solidFill>
                <a:latin typeface="Open Sans"/>
                <a:ea typeface="Open Sans"/>
                <a:cs typeface="Open Sans"/>
                <a:sym typeface="Open Sans"/>
              </a:rPr>
              <a:t>Garder en tête les biais sociocognitifs. </a:t>
            </a:r>
            <a:endParaRPr sz="2000">
              <a:solidFill>
                <a:srgbClr val="000000"/>
              </a:solidFill>
              <a:latin typeface="Open Sans"/>
              <a:ea typeface="Open Sans"/>
              <a:cs typeface="Open Sans"/>
              <a:sym typeface="Open Sans"/>
            </a:endParaRPr>
          </a:p>
          <a:p>
            <a:pPr marL="0" lvl="0" indent="0" algn="l" rtl="0">
              <a:lnSpc>
                <a:spcPct val="100000"/>
              </a:lnSpc>
              <a:spcBef>
                <a:spcPts val="0"/>
              </a:spcBef>
              <a:spcAft>
                <a:spcPts val="0"/>
              </a:spcAft>
              <a:buNone/>
            </a:pPr>
            <a:endParaRPr sz="2000">
              <a:solidFill>
                <a:srgbClr val="000000"/>
              </a:solidFill>
              <a:latin typeface="Open Sans"/>
              <a:ea typeface="Open Sans"/>
              <a:cs typeface="Open Sans"/>
              <a:sym typeface="Open Sans"/>
            </a:endParaRPr>
          </a:p>
          <a:p>
            <a:pPr marL="299720" lvl="0" indent="0" algn="l" rtl="0">
              <a:lnSpc>
                <a:spcPct val="100000"/>
              </a:lnSpc>
              <a:spcBef>
                <a:spcPts val="0"/>
              </a:spcBef>
              <a:spcAft>
                <a:spcPts val="0"/>
              </a:spcAft>
              <a:buClr>
                <a:schemeClr val="lt2"/>
              </a:buClr>
              <a:buSzPts val="2520"/>
              <a:buFont typeface="Arial"/>
              <a:buNone/>
            </a:pPr>
            <a:endParaRPr sz="2800">
              <a:solidFill>
                <a:srgbClr val="000000"/>
              </a:solidFill>
              <a:latin typeface="Open Sans"/>
              <a:ea typeface="Open Sans"/>
              <a:cs typeface="Open Sans"/>
              <a:sym typeface="Open Sans"/>
            </a:endParaRPr>
          </a:p>
          <a:p>
            <a:pPr marL="482600" lvl="0" indent="-182880" algn="l" rtl="0">
              <a:lnSpc>
                <a:spcPct val="100000"/>
              </a:lnSpc>
              <a:spcBef>
                <a:spcPts val="0"/>
              </a:spcBef>
              <a:spcAft>
                <a:spcPts val="0"/>
              </a:spcAft>
              <a:buClr>
                <a:schemeClr val="lt2"/>
              </a:buClr>
              <a:buSzPts val="2520"/>
              <a:buFont typeface="Arial"/>
              <a:buNone/>
            </a:pPr>
            <a:endParaRPr sz="2800">
              <a:solidFill>
                <a:srgbClr val="000000"/>
              </a:solidFill>
              <a:latin typeface="Open Sans"/>
              <a:ea typeface="Open Sans"/>
              <a:cs typeface="Open Sans"/>
              <a:sym typeface="Open Sans"/>
            </a:endParaRPr>
          </a:p>
        </p:txBody>
      </p:sp>
      <p:sp>
        <p:nvSpPr>
          <p:cNvPr id="692" name="Google Shape;692;p57"/>
          <p:cNvSpPr/>
          <p:nvPr/>
        </p:nvSpPr>
        <p:spPr>
          <a:xfrm>
            <a:off x="1187055" y="1381593"/>
            <a:ext cx="3065063" cy="366958"/>
          </a:xfrm>
          <a:prstGeom prst="rect">
            <a:avLst/>
          </a:prstGeom>
        </p:spPr>
        <p:txBody>
          <a:bodyPr>
            <a:prstTxWarp prst="textPlain">
              <a:avLst/>
            </a:prstTxWarp>
          </a:bodyPr>
          <a:lstStyle/>
          <a:p>
            <a:pPr lvl="0" algn="ctr"/>
            <a:r>
              <a:rPr b="0" i="0">
                <a:ln>
                  <a:noFill/>
                </a:ln>
                <a:solidFill>
                  <a:srgbClr val="000000"/>
                </a:solidFill>
                <a:latin typeface="Open Sans;800"/>
              </a:rPr>
              <a:t>DISCUSSION</a:t>
            </a:r>
          </a:p>
        </p:txBody>
      </p:sp>
      <p:pic>
        <p:nvPicPr>
          <p:cNvPr id="693" name="Google Shape;693;p57"/>
          <p:cNvPicPr preferRelativeResize="0"/>
          <p:nvPr/>
        </p:nvPicPr>
        <p:blipFill>
          <a:blip r:embed="rId3">
            <a:alphaModFix/>
          </a:blip>
          <a:stretch>
            <a:fillRect/>
          </a:stretch>
        </p:blipFill>
        <p:spPr>
          <a:xfrm>
            <a:off x="8749048" y="4752279"/>
            <a:ext cx="309400" cy="307920"/>
          </a:xfrm>
          <a:prstGeom prst="rect">
            <a:avLst/>
          </a:prstGeom>
          <a:noFill/>
          <a:ln>
            <a:noFill/>
          </a:ln>
        </p:spPr>
      </p:pic>
      <p:pic>
        <p:nvPicPr>
          <p:cNvPr id="694" name="Google Shape;694;p57"/>
          <p:cNvPicPr preferRelativeResize="0"/>
          <p:nvPr/>
        </p:nvPicPr>
        <p:blipFill rotWithShape="1">
          <a:blip r:embed="rId4">
            <a:alphaModFix/>
          </a:blip>
          <a:srcRect l="14380" t="21680" r="15335" b="24709"/>
          <a:stretch/>
        </p:blipFill>
        <p:spPr>
          <a:xfrm rot="-5400000">
            <a:off x="857903" y="1448166"/>
            <a:ext cx="460651" cy="197656"/>
          </a:xfrm>
          <a:prstGeom prst="rect">
            <a:avLst/>
          </a:prstGeom>
          <a:noFill/>
          <a:ln>
            <a:noFill/>
          </a:ln>
        </p:spPr>
      </p:pic>
      <p:sp>
        <p:nvSpPr>
          <p:cNvPr id="695" name="Google Shape;695;p57"/>
          <p:cNvSpPr/>
          <p:nvPr/>
        </p:nvSpPr>
        <p:spPr>
          <a:xfrm>
            <a:off x="616450" y="2725575"/>
            <a:ext cx="212700" cy="212700"/>
          </a:xfrm>
          <a:prstGeom prst="ellipse">
            <a:avLst/>
          </a:prstGeom>
          <a:solidFill>
            <a:srgbClr val="F8B1DC"/>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696" name="Google Shape;696;p57"/>
          <p:cNvCxnSpPr>
            <a:stCxn id="695" idx="2"/>
          </p:cNvCxnSpPr>
          <p:nvPr/>
        </p:nvCxnSpPr>
        <p:spPr>
          <a:xfrm rot="10800000">
            <a:off x="-851150" y="2831925"/>
            <a:ext cx="1467600" cy="0"/>
          </a:xfrm>
          <a:prstGeom prst="straightConnector1">
            <a:avLst/>
          </a:prstGeom>
          <a:noFill/>
          <a:ln w="19050" cap="flat" cmpd="sng">
            <a:solidFill>
              <a:srgbClr val="000000"/>
            </a:solidFill>
            <a:prstDash val="solid"/>
            <a:round/>
            <a:headEnd type="none" w="med" len="med"/>
            <a:tailEnd type="none" w="med" len="med"/>
          </a:ln>
        </p:spPr>
      </p:cxnSp>
      <p:sp>
        <p:nvSpPr>
          <p:cNvPr id="697" name="Google Shape;697;p57"/>
          <p:cNvSpPr txBox="1"/>
          <p:nvPr/>
        </p:nvSpPr>
        <p:spPr>
          <a:xfrm>
            <a:off x="7476825" y="4783288"/>
            <a:ext cx="1173900" cy="276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600" u="sng">
                <a:latin typeface="Fira Sans Condensed Light"/>
                <a:ea typeface="Fira Sans Condensed Light"/>
                <a:cs typeface="Fira Sans Condensed Light"/>
                <a:sym typeface="Fira Sans Condensed Light"/>
                <a:hlinkClick r:id="rId5"/>
              </a:rPr>
              <a:t>Image de nakaridore sur Freepik</a:t>
            </a:r>
            <a:endParaRPr sz="600">
              <a:latin typeface="Fira Sans Condensed Light"/>
              <a:ea typeface="Fira Sans Condensed Light"/>
              <a:cs typeface="Fira Sans Condensed Light"/>
              <a:sym typeface="Fira Sans Condensed Light"/>
            </a:endParaRPr>
          </a:p>
        </p:txBody>
      </p:sp>
      <p:sp>
        <p:nvSpPr>
          <p:cNvPr id="698" name="Google Shape;698;p57"/>
          <p:cNvSpPr/>
          <p:nvPr/>
        </p:nvSpPr>
        <p:spPr>
          <a:xfrm>
            <a:off x="1989452" y="311150"/>
            <a:ext cx="5678431" cy="393345"/>
          </a:xfrm>
          <a:prstGeom prst="rect">
            <a:avLst/>
          </a:prstGeom>
        </p:spPr>
        <p:txBody>
          <a:bodyPr>
            <a:prstTxWarp prst="textPlain">
              <a:avLst/>
            </a:prstTxWarp>
          </a:bodyPr>
          <a:lstStyle/>
          <a:p>
            <a:pPr lvl="0" algn="ctr"/>
            <a:r>
              <a:rPr b="0" i="0">
                <a:ln>
                  <a:noFill/>
                </a:ln>
                <a:solidFill>
                  <a:srgbClr val="000000"/>
                </a:solidFill>
                <a:latin typeface="Open Sans;800"/>
              </a:rPr>
              <a:t>LES BIAIS de Chat GPT</a:t>
            </a:r>
          </a:p>
        </p:txBody>
      </p:sp>
      <p:sp>
        <p:nvSpPr>
          <p:cNvPr id="699" name="Google Shape;699;p57"/>
          <p:cNvSpPr/>
          <p:nvPr/>
        </p:nvSpPr>
        <p:spPr>
          <a:xfrm>
            <a:off x="1504800"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0" name="Google Shape;700;p57"/>
          <p:cNvCxnSpPr>
            <a:stCxn id="699" idx="2"/>
          </p:cNvCxnSpPr>
          <p:nvPr/>
        </p:nvCxnSpPr>
        <p:spPr>
          <a:xfrm rot="10800000">
            <a:off x="0" y="539750"/>
            <a:ext cx="1504800" cy="0"/>
          </a:xfrm>
          <a:prstGeom prst="straightConnector1">
            <a:avLst/>
          </a:prstGeom>
          <a:noFill/>
          <a:ln w="28575" cap="flat" cmpd="sng">
            <a:solidFill>
              <a:srgbClr val="000000"/>
            </a:solidFill>
            <a:prstDash val="solid"/>
            <a:round/>
            <a:headEnd type="none" w="med" len="med"/>
            <a:tailEnd type="none" w="med" len="med"/>
          </a:ln>
        </p:spPr>
      </p:cxn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91">
                                            <p:txEl>
                                              <p:pRg st="0" end="0"/>
                                            </p:txEl>
                                          </p:spTgt>
                                        </p:tgtEl>
                                        <p:attrNameLst>
                                          <p:attrName>style.visibility</p:attrName>
                                        </p:attrNameLst>
                                      </p:cBhvr>
                                      <p:to>
                                        <p:strVal val="visible"/>
                                      </p:to>
                                    </p:set>
                                    <p:animEffect transition="in" filter="fade">
                                      <p:cBhvr>
                                        <p:cTn id="7" dur="500"/>
                                        <p:tgtEl>
                                          <p:spTgt spid="69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691">
                                            <p:txEl>
                                              <p:pRg st="1" end="1"/>
                                            </p:txEl>
                                          </p:spTgt>
                                        </p:tgtEl>
                                        <p:attrNameLst>
                                          <p:attrName>style.visibility</p:attrName>
                                        </p:attrNameLst>
                                      </p:cBhvr>
                                      <p:to>
                                        <p:strVal val="visible"/>
                                      </p:to>
                                    </p:set>
                                    <p:animEffect transition="in" filter="fade">
                                      <p:cBhvr>
                                        <p:cTn id="12" dur="500"/>
                                        <p:tgtEl>
                                          <p:spTgt spid="691">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691">
                                            <p:txEl>
                                              <p:pRg st="2" end="2"/>
                                            </p:txEl>
                                          </p:spTgt>
                                        </p:tgtEl>
                                        <p:attrNameLst>
                                          <p:attrName>style.visibility</p:attrName>
                                        </p:attrNameLst>
                                      </p:cBhvr>
                                      <p:to>
                                        <p:strVal val="visible"/>
                                      </p:to>
                                    </p:set>
                                    <p:animEffect transition="in" filter="fade">
                                      <p:cBhvr>
                                        <p:cTn id="17" dur="500"/>
                                        <p:tgtEl>
                                          <p:spTgt spid="691">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691">
                                            <p:txEl>
                                              <p:pRg st="3" end="3"/>
                                            </p:txEl>
                                          </p:spTgt>
                                        </p:tgtEl>
                                        <p:attrNameLst>
                                          <p:attrName>style.visibility</p:attrName>
                                        </p:attrNameLst>
                                      </p:cBhvr>
                                      <p:to>
                                        <p:strVal val="visible"/>
                                      </p:to>
                                    </p:set>
                                    <p:animEffect transition="in" filter="fade">
                                      <p:cBhvr>
                                        <p:cTn id="22" dur="500"/>
                                        <p:tgtEl>
                                          <p:spTgt spid="691">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04"/>
        <p:cNvGrpSpPr/>
        <p:nvPr/>
      </p:nvGrpSpPr>
      <p:grpSpPr>
        <a:xfrm>
          <a:off x="0" y="0"/>
          <a:ext cx="0" cy="0"/>
          <a:chOff x="0" y="0"/>
          <a:chExt cx="0" cy="0"/>
        </a:xfrm>
      </p:grpSpPr>
      <p:sp>
        <p:nvSpPr>
          <p:cNvPr id="705" name="Google Shape;705;p58"/>
          <p:cNvSpPr/>
          <p:nvPr/>
        </p:nvSpPr>
        <p:spPr>
          <a:xfrm>
            <a:off x="0" y="3448575"/>
            <a:ext cx="9144000" cy="1695000"/>
          </a:xfrm>
          <a:prstGeom prst="rect">
            <a:avLst/>
          </a:prstGeom>
          <a:solidFill>
            <a:srgbClr val="000000"/>
          </a:solidFill>
          <a:ln>
            <a:noFill/>
          </a:ln>
          <a:effectLst>
            <a:outerShdw dist="114300" dir="7920000" algn="bl" rotWithShape="0">
              <a:srgbClr val="C9E5F5"/>
            </a:outerShdw>
          </a:effectLst>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706" name="Google Shape;706;p58"/>
          <p:cNvSpPr txBox="1"/>
          <p:nvPr/>
        </p:nvSpPr>
        <p:spPr>
          <a:xfrm>
            <a:off x="5748650" y="390050"/>
            <a:ext cx="2955600" cy="51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CA" sz="2000" b="1">
                <a:latin typeface="Open Sans"/>
                <a:ea typeface="Open Sans"/>
                <a:cs typeface="Open Sans"/>
                <a:sym typeface="Open Sans"/>
              </a:rPr>
              <a:t>de chat GPT</a:t>
            </a:r>
            <a:endParaRPr sz="2000" b="1" i="0" u="none" strike="noStrike" cap="none">
              <a:latin typeface="Open Sans"/>
              <a:ea typeface="Open Sans"/>
              <a:cs typeface="Open Sans"/>
              <a:sym typeface="Open Sans"/>
            </a:endParaRPr>
          </a:p>
        </p:txBody>
      </p:sp>
      <p:sp>
        <p:nvSpPr>
          <p:cNvPr id="707" name="Google Shape;707;p58"/>
          <p:cNvSpPr/>
          <p:nvPr/>
        </p:nvSpPr>
        <p:spPr>
          <a:xfrm>
            <a:off x="1891027" y="300425"/>
            <a:ext cx="4375567" cy="478655"/>
          </a:xfrm>
          <a:prstGeom prst="rect">
            <a:avLst/>
          </a:prstGeom>
        </p:spPr>
        <p:txBody>
          <a:bodyPr>
            <a:prstTxWarp prst="textPlain">
              <a:avLst/>
            </a:prstTxWarp>
          </a:bodyPr>
          <a:lstStyle/>
          <a:p>
            <a:pPr lvl="0" algn="ctr"/>
            <a:r>
              <a:rPr b="0" i="0">
                <a:ln>
                  <a:noFill/>
                </a:ln>
                <a:solidFill>
                  <a:srgbClr val="000000"/>
                </a:solidFill>
                <a:latin typeface="Open Sans;800"/>
              </a:rPr>
              <a:t>LA MODÉRATION</a:t>
            </a:r>
          </a:p>
        </p:txBody>
      </p:sp>
      <p:sp>
        <p:nvSpPr>
          <p:cNvPr id="708" name="Google Shape;708;p58"/>
          <p:cNvSpPr/>
          <p:nvPr/>
        </p:nvSpPr>
        <p:spPr>
          <a:xfrm>
            <a:off x="1453875"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09" name="Google Shape;709;p58"/>
          <p:cNvCxnSpPr>
            <a:stCxn id="708" idx="2"/>
          </p:cNvCxnSpPr>
          <p:nvPr/>
        </p:nvCxnSpPr>
        <p:spPr>
          <a:xfrm rot="10800000">
            <a:off x="-50925" y="539750"/>
            <a:ext cx="1504800" cy="0"/>
          </a:xfrm>
          <a:prstGeom prst="straightConnector1">
            <a:avLst/>
          </a:prstGeom>
          <a:noFill/>
          <a:ln w="28575" cap="flat" cmpd="sng">
            <a:solidFill>
              <a:srgbClr val="000000"/>
            </a:solidFill>
            <a:prstDash val="solid"/>
            <a:round/>
            <a:headEnd type="none" w="med" len="med"/>
            <a:tailEnd type="none" w="med" len="med"/>
          </a:ln>
        </p:spPr>
      </p:cxnSp>
      <p:pic>
        <p:nvPicPr>
          <p:cNvPr id="710" name="Google Shape;710;p58"/>
          <p:cNvPicPr preferRelativeResize="0"/>
          <p:nvPr/>
        </p:nvPicPr>
        <p:blipFill rotWithShape="1">
          <a:blip r:embed="rId3">
            <a:alphaModFix/>
          </a:blip>
          <a:srcRect/>
          <a:stretch/>
        </p:blipFill>
        <p:spPr>
          <a:xfrm>
            <a:off x="1594050" y="1518625"/>
            <a:ext cx="6189577" cy="2354400"/>
          </a:xfrm>
          <a:prstGeom prst="rect">
            <a:avLst/>
          </a:prstGeom>
          <a:noFill/>
          <a:ln>
            <a:noFill/>
          </a:ln>
        </p:spPr>
      </p:pic>
      <p:sp>
        <p:nvSpPr>
          <p:cNvPr id="711" name="Google Shape;711;p58"/>
          <p:cNvSpPr txBox="1"/>
          <p:nvPr/>
        </p:nvSpPr>
        <p:spPr>
          <a:xfrm>
            <a:off x="381075" y="4241074"/>
            <a:ext cx="8542200" cy="51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CA" sz="1800">
                <a:solidFill>
                  <a:srgbClr val="FFFFFF"/>
                </a:solidFill>
                <a:latin typeface="Open Sans"/>
                <a:ea typeface="Open Sans"/>
                <a:cs typeface="Open Sans"/>
                <a:sym typeface="Open Sans"/>
              </a:rPr>
              <a:t>Pouvez-vous expliquer pourquoi l’IA n’a pas de</a:t>
            </a:r>
            <a:r>
              <a:rPr lang="fr-CA" sz="1800">
                <a:solidFill>
                  <a:srgbClr val="FFFFFF"/>
                </a:solidFill>
                <a:latin typeface="Open Sans SemiBold"/>
                <a:ea typeface="Open Sans SemiBold"/>
                <a:cs typeface="Open Sans SemiBold"/>
                <a:sym typeface="Open Sans SemiBold"/>
              </a:rPr>
              <a:t> </a:t>
            </a:r>
            <a:r>
              <a:rPr lang="fr-CA" sz="1800" b="1">
                <a:solidFill>
                  <a:srgbClr val="C9E5F5"/>
                </a:solidFill>
                <a:latin typeface="Open Sans"/>
                <a:ea typeface="Open Sans"/>
                <a:cs typeface="Open Sans"/>
                <a:sym typeface="Open Sans"/>
              </a:rPr>
              <a:t>conscience morale</a:t>
            </a:r>
            <a:r>
              <a:rPr lang="fr-CA" sz="1800">
                <a:solidFill>
                  <a:srgbClr val="FFFFFF"/>
                </a:solidFill>
                <a:latin typeface="Open Sans SemiBold"/>
                <a:ea typeface="Open Sans SemiBold"/>
                <a:cs typeface="Open Sans SemiBold"/>
                <a:sym typeface="Open Sans SemiBold"/>
              </a:rPr>
              <a:t> </a:t>
            </a:r>
            <a:r>
              <a:rPr lang="fr-CA" sz="1800">
                <a:solidFill>
                  <a:srgbClr val="FFFFFF"/>
                </a:solidFill>
                <a:latin typeface="Open Sans"/>
                <a:ea typeface="Open Sans"/>
                <a:cs typeface="Open Sans"/>
                <a:sym typeface="Open Sans"/>
              </a:rPr>
              <a:t>réelle?</a:t>
            </a:r>
            <a:endParaRPr sz="1800" i="0" u="none" strike="noStrike" cap="none">
              <a:solidFill>
                <a:srgbClr val="FFFFFF"/>
              </a:solidFill>
              <a:latin typeface="Open Sans"/>
              <a:ea typeface="Open Sans"/>
              <a:cs typeface="Open Sans"/>
              <a:sym typeface="Open Sans"/>
            </a:endParaRPr>
          </a:p>
        </p:txBody>
      </p:sp>
      <p:pic>
        <p:nvPicPr>
          <p:cNvPr id="712" name="Google Shape;712;p58"/>
          <p:cNvPicPr preferRelativeResize="0"/>
          <p:nvPr/>
        </p:nvPicPr>
        <p:blipFill rotWithShape="1">
          <a:blip r:embed="rId4">
            <a:alphaModFix/>
          </a:blip>
          <a:srcRect/>
          <a:stretch/>
        </p:blipFill>
        <p:spPr>
          <a:xfrm>
            <a:off x="818850" y="1210226"/>
            <a:ext cx="7506300" cy="2662800"/>
          </a:xfrm>
          <a:prstGeom prst="roundRect">
            <a:avLst>
              <a:gd name="adj" fmla="val 8987"/>
            </a:avLst>
          </a:prstGeom>
          <a:noFill/>
          <a:ln w="28575" cap="flat" cmpd="sng">
            <a:solidFill>
              <a:srgbClr val="000000"/>
            </a:solidFill>
            <a:prstDash val="solid"/>
            <a:round/>
            <a:headEnd type="none" w="sm" len="sm"/>
            <a:tailEnd type="none" w="sm" len="sm"/>
          </a:ln>
          <a:effectLst>
            <a:outerShdw dist="114300" dir="7920000" algn="bl" rotWithShape="0">
              <a:srgbClr val="C9E5F5"/>
            </a:outerShdw>
          </a:effectLst>
        </p:spPr>
      </p:pic>
      <p:pic>
        <p:nvPicPr>
          <p:cNvPr id="713" name="Google Shape;713;p58"/>
          <p:cNvPicPr preferRelativeResize="0"/>
          <p:nvPr/>
        </p:nvPicPr>
        <p:blipFill>
          <a:blip r:embed="rId5">
            <a:alphaModFix/>
          </a:blip>
          <a:stretch>
            <a:fillRect/>
          </a:stretch>
        </p:blipFill>
        <p:spPr>
          <a:xfrm>
            <a:off x="8749048" y="4752279"/>
            <a:ext cx="309400" cy="307920"/>
          </a:xfrm>
          <a:prstGeom prst="rect">
            <a:avLst/>
          </a:prstGeom>
          <a:noFill/>
          <a:ln>
            <a:noFill/>
          </a:ln>
        </p:spPr>
      </p:pic>
      <p:pic>
        <p:nvPicPr>
          <p:cNvPr id="714" name="Google Shape;714;p58"/>
          <p:cNvPicPr preferRelativeResize="0"/>
          <p:nvPr/>
        </p:nvPicPr>
        <p:blipFill>
          <a:blip r:embed="rId6">
            <a:alphaModFix/>
          </a:blip>
          <a:stretch>
            <a:fillRect/>
          </a:stretch>
        </p:blipFill>
        <p:spPr>
          <a:xfrm rot="-7931326">
            <a:off x="199100" y="3833700"/>
            <a:ext cx="513775" cy="513775"/>
          </a:xfrm>
          <a:prstGeom prst="rect">
            <a:avLst/>
          </a:prstGeom>
          <a:noFill/>
          <a:ln>
            <a:noFill/>
          </a:ln>
        </p:spPr>
      </p:pic>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18"/>
        <p:cNvGrpSpPr/>
        <p:nvPr/>
      </p:nvGrpSpPr>
      <p:grpSpPr>
        <a:xfrm>
          <a:off x="0" y="0"/>
          <a:ext cx="0" cy="0"/>
          <a:chOff x="0" y="0"/>
          <a:chExt cx="0" cy="0"/>
        </a:xfrm>
      </p:grpSpPr>
      <p:sp>
        <p:nvSpPr>
          <p:cNvPr id="719" name="Google Shape;719;p59"/>
          <p:cNvSpPr txBox="1">
            <a:spLocks noGrp="1"/>
          </p:cNvSpPr>
          <p:nvPr>
            <p:ph type="body" idx="4294967295"/>
          </p:nvPr>
        </p:nvSpPr>
        <p:spPr>
          <a:xfrm>
            <a:off x="652300" y="1474550"/>
            <a:ext cx="6024600" cy="3456000"/>
          </a:xfrm>
          <a:prstGeom prst="rect">
            <a:avLst/>
          </a:prstGeom>
          <a:noFill/>
          <a:ln>
            <a:noFill/>
          </a:ln>
        </p:spPr>
        <p:txBody>
          <a:bodyPr spcFirstLastPara="1" wrap="square" lIns="91425" tIns="91425" rIns="91425" bIns="91425" anchor="t" anchorCtr="0">
            <a:noAutofit/>
          </a:bodyPr>
          <a:lstStyle/>
          <a:p>
            <a:pPr marL="0" lvl="0" indent="0" algn="l" rtl="0">
              <a:lnSpc>
                <a:spcPct val="100000"/>
              </a:lnSpc>
              <a:spcBef>
                <a:spcPts val="0"/>
              </a:spcBef>
              <a:spcAft>
                <a:spcPts val="0"/>
              </a:spcAft>
              <a:buNone/>
            </a:pPr>
            <a:endParaRPr sz="2000">
              <a:solidFill>
                <a:schemeClr val="lt2"/>
              </a:solidFill>
              <a:latin typeface="Fira Sans Condensed Light"/>
              <a:ea typeface="Fira Sans Condensed Light"/>
              <a:cs typeface="Fira Sans Condensed Light"/>
              <a:sym typeface="Fira Sans Condensed Light"/>
            </a:endParaRPr>
          </a:p>
          <a:p>
            <a:pPr marL="482600" marR="0" lvl="0" indent="-309880" algn="l" rtl="0">
              <a:lnSpc>
                <a:spcPct val="100000"/>
              </a:lnSpc>
              <a:spcBef>
                <a:spcPts val="0"/>
              </a:spcBef>
              <a:spcAft>
                <a:spcPts val="0"/>
              </a:spcAft>
              <a:buClr>
                <a:srgbClr val="FFD2ED"/>
              </a:buClr>
              <a:buSzPts val="2000"/>
              <a:buFont typeface="Open Sans"/>
              <a:buChar char="●"/>
            </a:pPr>
            <a:r>
              <a:rPr lang="fr-CA" sz="2000">
                <a:solidFill>
                  <a:srgbClr val="000000"/>
                </a:solidFill>
                <a:latin typeface="Open Sans"/>
                <a:ea typeface="Open Sans"/>
                <a:cs typeface="Open Sans"/>
                <a:sym typeface="Open Sans"/>
              </a:rPr>
              <a:t>OpenAI programme des modifications de réponses. Garder en tête que l’IA est programmée par un groupe de personnes qui portent des biais, des valeurs et une vision. </a:t>
            </a:r>
            <a:endParaRPr sz="2000">
              <a:solidFill>
                <a:srgbClr val="000000"/>
              </a:solidFill>
              <a:latin typeface="Open Sans"/>
              <a:ea typeface="Open Sans"/>
              <a:cs typeface="Open Sans"/>
              <a:sym typeface="Open Sans"/>
            </a:endParaRPr>
          </a:p>
          <a:p>
            <a:pPr marL="457200" marR="0" lvl="0" indent="0" algn="l" rtl="0">
              <a:lnSpc>
                <a:spcPct val="100000"/>
              </a:lnSpc>
              <a:spcBef>
                <a:spcPts val="0"/>
              </a:spcBef>
              <a:spcAft>
                <a:spcPts val="0"/>
              </a:spcAft>
              <a:buNone/>
            </a:pPr>
            <a:endParaRPr sz="2000">
              <a:solidFill>
                <a:srgbClr val="000000"/>
              </a:solidFill>
              <a:latin typeface="Open Sans"/>
              <a:ea typeface="Open Sans"/>
              <a:cs typeface="Open Sans"/>
              <a:sym typeface="Open Sans"/>
            </a:endParaRPr>
          </a:p>
          <a:p>
            <a:pPr marL="482600" marR="0" lvl="0" indent="-309880" algn="l" rtl="0">
              <a:lnSpc>
                <a:spcPct val="100000"/>
              </a:lnSpc>
              <a:spcBef>
                <a:spcPts val="0"/>
              </a:spcBef>
              <a:spcAft>
                <a:spcPts val="0"/>
              </a:spcAft>
              <a:buClr>
                <a:srgbClr val="FFD2ED"/>
              </a:buClr>
              <a:buSzPts val="2000"/>
              <a:buFont typeface="Open Sans"/>
              <a:buChar char="●"/>
            </a:pPr>
            <a:r>
              <a:rPr lang="fr-CA" sz="2000">
                <a:solidFill>
                  <a:srgbClr val="000000"/>
                </a:solidFill>
                <a:latin typeface="Open Sans"/>
                <a:ea typeface="Open Sans"/>
                <a:cs typeface="Open Sans"/>
                <a:sym typeface="Open Sans"/>
              </a:rPr>
              <a:t>Par exemple, Chat GPT refuse de faire des blagues racistes!</a:t>
            </a:r>
            <a:endParaRPr sz="2000">
              <a:solidFill>
                <a:srgbClr val="000000"/>
              </a:solidFill>
              <a:latin typeface="Open Sans"/>
              <a:ea typeface="Open Sans"/>
              <a:cs typeface="Open Sans"/>
              <a:sym typeface="Open Sans"/>
            </a:endParaRPr>
          </a:p>
          <a:p>
            <a:pPr marL="482600" lvl="0" indent="-182880" algn="l" rtl="0">
              <a:lnSpc>
                <a:spcPct val="100000"/>
              </a:lnSpc>
              <a:spcBef>
                <a:spcPts val="0"/>
              </a:spcBef>
              <a:spcAft>
                <a:spcPts val="0"/>
              </a:spcAft>
              <a:buClr>
                <a:schemeClr val="lt2"/>
              </a:buClr>
              <a:buSzPts val="2520"/>
              <a:buFont typeface="Arial"/>
              <a:buNone/>
            </a:pPr>
            <a:endParaRPr sz="2800">
              <a:solidFill>
                <a:schemeClr val="lt2"/>
              </a:solidFill>
            </a:endParaRPr>
          </a:p>
          <a:p>
            <a:pPr marL="482600" lvl="0" indent="-182880" algn="l" rtl="0">
              <a:lnSpc>
                <a:spcPct val="100000"/>
              </a:lnSpc>
              <a:spcBef>
                <a:spcPts val="0"/>
              </a:spcBef>
              <a:spcAft>
                <a:spcPts val="0"/>
              </a:spcAft>
              <a:buClr>
                <a:schemeClr val="lt2"/>
              </a:buClr>
              <a:buSzPts val="2520"/>
              <a:buFont typeface="Arial"/>
              <a:buNone/>
            </a:pPr>
            <a:endParaRPr sz="2800">
              <a:solidFill>
                <a:schemeClr val="lt2"/>
              </a:solidFill>
            </a:endParaRPr>
          </a:p>
        </p:txBody>
      </p:sp>
      <p:pic>
        <p:nvPicPr>
          <p:cNvPr id="720" name="Google Shape;720;p59"/>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721" name="Google Shape;721;p59"/>
          <p:cNvSpPr/>
          <p:nvPr/>
        </p:nvSpPr>
        <p:spPr>
          <a:xfrm>
            <a:off x="887073" y="373870"/>
            <a:ext cx="3302552" cy="754275"/>
          </a:xfrm>
          <a:prstGeom prst="rect">
            <a:avLst/>
          </a:prstGeom>
        </p:spPr>
        <p:txBody>
          <a:bodyPr>
            <a:prstTxWarp prst="textPlain">
              <a:avLst/>
            </a:prstTxWarp>
          </a:bodyPr>
          <a:lstStyle/>
          <a:p>
            <a:pPr lvl="0" algn="ctr"/>
            <a:r>
              <a:rPr b="0" i="0">
                <a:ln>
                  <a:noFill/>
                </a:ln>
                <a:solidFill>
                  <a:srgbClr val="000000"/>
                </a:solidFill>
                <a:latin typeface="Open Sans;800"/>
              </a:rPr>
              <a:t>PISTES</a:t>
            </a:r>
          </a:p>
        </p:txBody>
      </p:sp>
      <p:pic>
        <p:nvPicPr>
          <p:cNvPr id="722" name="Google Shape;722;p59"/>
          <p:cNvPicPr preferRelativeResize="0"/>
          <p:nvPr/>
        </p:nvPicPr>
        <p:blipFill rotWithShape="1">
          <a:blip r:embed="rId4">
            <a:alphaModFix/>
          </a:blip>
          <a:srcRect l="14380" t="21680" r="15335" b="24709"/>
          <a:stretch/>
        </p:blipFill>
        <p:spPr>
          <a:xfrm rot="-5400000">
            <a:off x="209588" y="510901"/>
            <a:ext cx="948149" cy="406825"/>
          </a:xfrm>
          <a:prstGeom prst="rect">
            <a:avLst/>
          </a:prstGeom>
          <a:noFill/>
          <a:ln>
            <a:noFill/>
          </a:ln>
        </p:spPr>
      </p:pic>
      <p:sp>
        <p:nvSpPr>
          <p:cNvPr id="723" name="Google Shape;723;p59"/>
          <p:cNvSpPr/>
          <p:nvPr/>
        </p:nvSpPr>
        <p:spPr>
          <a:xfrm>
            <a:off x="843900" y="1959050"/>
            <a:ext cx="212700" cy="212700"/>
          </a:xfrm>
          <a:prstGeom prst="ellipse">
            <a:avLst/>
          </a:prstGeom>
          <a:solidFill>
            <a:srgbClr val="9FC9E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724" name="Google Shape;724;p59"/>
          <p:cNvSpPr/>
          <p:nvPr/>
        </p:nvSpPr>
        <p:spPr>
          <a:xfrm>
            <a:off x="843900" y="3749350"/>
            <a:ext cx="212700" cy="212700"/>
          </a:xfrm>
          <a:prstGeom prst="ellipse">
            <a:avLst/>
          </a:prstGeom>
          <a:solidFill>
            <a:srgbClr val="FFD2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725" name="Google Shape;725;p59"/>
          <p:cNvCxnSpPr>
            <a:stCxn id="723" idx="2"/>
          </p:cNvCxnSpPr>
          <p:nvPr/>
        </p:nvCxnSpPr>
        <p:spPr>
          <a:xfrm rot="10800000">
            <a:off x="0" y="2061800"/>
            <a:ext cx="843900" cy="3600"/>
          </a:xfrm>
          <a:prstGeom prst="straightConnector1">
            <a:avLst/>
          </a:prstGeom>
          <a:noFill/>
          <a:ln w="19050" cap="flat" cmpd="sng">
            <a:solidFill>
              <a:srgbClr val="000000"/>
            </a:solidFill>
            <a:prstDash val="solid"/>
            <a:round/>
            <a:headEnd type="none" w="med" len="med"/>
            <a:tailEnd type="none" w="med" len="med"/>
          </a:ln>
        </p:spPr>
      </p:cxnSp>
      <p:cxnSp>
        <p:nvCxnSpPr>
          <p:cNvPr id="726" name="Google Shape;726;p59"/>
          <p:cNvCxnSpPr/>
          <p:nvPr/>
        </p:nvCxnSpPr>
        <p:spPr>
          <a:xfrm rot="10800000">
            <a:off x="7200" y="3852100"/>
            <a:ext cx="836700" cy="3600"/>
          </a:xfrm>
          <a:prstGeom prst="straightConnector1">
            <a:avLst/>
          </a:prstGeom>
          <a:noFill/>
          <a:ln w="19050" cap="flat" cmpd="sng">
            <a:solidFill>
              <a:srgbClr val="000000"/>
            </a:solidFill>
            <a:prstDash val="solid"/>
            <a:round/>
            <a:headEnd type="none" w="med" len="med"/>
            <a:tailEnd type="none" w="med" len="med"/>
          </a:ln>
        </p:spPr>
      </p:cxnSp>
      <p:sp>
        <p:nvSpPr>
          <p:cNvPr id="727" name="Google Shape;727;p59"/>
          <p:cNvSpPr/>
          <p:nvPr/>
        </p:nvSpPr>
        <p:spPr>
          <a:xfrm>
            <a:off x="6898300" y="444025"/>
            <a:ext cx="458400" cy="425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728" name="Google Shape;728;p59"/>
          <p:cNvPicPr preferRelativeResize="0"/>
          <p:nvPr/>
        </p:nvPicPr>
        <p:blipFill rotWithShape="1">
          <a:blip r:embed="rId5">
            <a:alphaModFix amt="24000"/>
          </a:blip>
          <a:srcRect t="23176" r="4177" b="19428"/>
          <a:stretch/>
        </p:blipFill>
        <p:spPr>
          <a:xfrm>
            <a:off x="6508150" y="240250"/>
            <a:ext cx="2465400" cy="2215500"/>
          </a:xfrm>
          <a:prstGeom prst="ellipse">
            <a:avLst/>
          </a:prstGeom>
          <a:noFill/>
          <a:ln>
            <a:noFill/>
          </a:ln>
        </p:spPr>
      </p:pic>
      <p:pic>
        <p:nvPicPr>
          <p:cNvPr id="729" name="Google Shape;729;p59"/>
          <p:cNvPicPr preferRelativeResize="0"/>
          <p:nvPr/>
        </p:nvPicPr>
        <p:blipFill rotWithShape="1">
          <a:blip r:embed="rId6">
            <a:alphaModFix/>
          </a:blip>
          <a:srcRect r="72275"/>
          <a:stretch/>
        </p:blipFill>
        <p:spPr>
          <a:xfrm>
            <a:off x="7040920" y="654586"/>
            <a:ext cx="1399939" cy="1386936"/>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19">
                                            <p:txEl>
                                              <p:pRg st="0" end="0"/>
                                            </p:txEl>
                                          </p:spTgt>
                                        </p:tgtEl>
                                        <p:attrNameLst>
                                          <p:attrName>style.visibility</p:attrName>
                                        </p:attrNameLst>
                                      </p:cBhvr>
                                      <p:to>
                                        <p:strVal val="visible"/>
                                      </p:to>
                                    </p:set>
                                    <p:animEffect transition="in" filter="fade">
                                      <p:cBhvr>
                                        <p:cTn id="7" dur="500"/>
                                        <p:tgtEl>
                                          <p:spTgt spid="719">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19">
                                            <p:txEl>
                                              <p:pRg st="1" end="1"/>
                                            </p:txEl>
                                          </p:spTgt>
                                        </p:tgtEl>
                                        <p:attrNameLst>
                                          <p:attrName>style.visibility</p:attrName>
                                        </p:attrNameLst>
                                      </p:cBhvr>
                                      <p:to>
                                        <p:strVal val="visible"/>
                                      </p:to>
                                    </p:set>
                                    <p:animEffect transition="in" filter="fade">
                                      <p:cBhvr>
                                        <p:cTn id="12" dur="500"/>
                                        <p:tgtEl>
                                          <p:spTgt spid="719">
                                            <p:txEl>
                                              <p:pRg st="1" end="1"/>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719">
                                            <p:txEl>
                                              <p:pRg st="2" end="2"/>
                                            </p:txEl>
                                          </p:spTgt>
                                        </p:tgtEl>
                                        <p:attrNameLst>
                                          <p:attrName>style.visibility</p:attrName>
                                        </p:attrNameLst>
                                      </p:cBhvr>
                                      <p:to>
                                        <p:strVal val="visible"/>
                                      </p:to>
                                    </p:set>
                                    <p:animEffect transition="in" filter="fade">
                                      <p:cBhvr>
                                        <p:cTn id="17" dur="500"/>
                                        <p:tgtEl>
                                          <p:spTgt spid="719">
                                            <p:txEl>
                                              <p:pRg st="2" end="2"/>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719">
                                            <p:txEl>
                                              <p:pRg st="3" end="3"/>
                                            </p:txEl>
                                          </p:spTgt>
                                        </p:tgtEl>
                                        <p:attrNameLst>
                                          <p:attrName>style.visibility</p:attrName>
                                        </p:attrNameLst>
                                      </p:cBhvr>
                                      <p:to>
                                        <p:strVal val="visible"/>
                                      </p:to>
                                    </p:set>
                                    <p:animEffect transition="in" filter="fade">
                                      <p:cBhvr>
                                        <p:cTn id="22" dur="500"/>
                                        <p:tgtEl>
                                          <p:spTgt spid="719">
                                            <p:txEl>
                                              <p:pRg st="3" end="3"/>
                                            </p:txEl>
                                          </p:spTgt>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719">
                                            <p:txEl>
                                              <p:pRg st="4" end="4"/>
                                            </p:txEl>
                                          </p:spTgt>
                                        </p:tgtEl>
                                        <p:attrNameLst>
                                          <p:attrName>style.visibility</p:attrName>
                                        </p:attrNameLst>
                                      </p:cBhvr>
                                      <p:to>
                                        <p:strVal val="visible"/>
                                      </p:to>
                                    </p:set>
                                    <p:animEffect transition="in" filter="fade">
                                      <p:cBhvr>
                                        <p:cTn id="27" dur="500"/>
                                        <p:tgtEl>
                                          <p:spTgt spid="719">
                                            <p:txEl>
                                              <p:pRg st="4" end="4"/>
                                            </p:txEl>
                                          </p:spTgt>
                                        </p:tgtEl>
                                      </p:cBhvr>
                                    </p:animEffec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nodeType="clickEffect">
                                  <p:stCondLst>
                                    <p:cond delay="0"/>
                                  </p:stCondLst>
                                  <p:childTnLst>
                                    <p:set>
                                      <p:cBhvr>
                                        <p:cTn id="31" dur="1" fill="hold">
                                          <p:stCondLst>
                                            <p:cond delay="0"/>
                                          </p:stCondLst>
                                        </p:cTn>
                                        <p:tgtEl>
                                          <p:spTgt spid="719">
                                            <p:txEl>
                                              <p:pRg st="5" end="5"/>
                                            </p:txEl>
                                          </p:spTgt>
                                        </p:tgtEl>
                                        <p:attrNameLst>
                                          <p:attrName>style.visibility</p:attrName>
                                        </p:attrNameLst>
                                      </p:cBhvr>
                                      <p:to>
                                        <p:strVal val="visible"/>
                                      </p:to>
                                    </p:set>
                                    <p:animEffect transition="in" filter="fade">
                                      <p:cBhvr>
                                        <p:cTn id="32" dur="500"/>
                                        <p:tgtEl>
                                          <p:spTgt spid="71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33"/>
        <p:cNvGrpSpPr/>
        <p:nvPr/>
      </p:nvGrpSpPr>
      <p:grpSpPr>
        <a:xfrm>
          <a:off x="0" y="0"/>
          <a:ext cx="0" cy="0"/>
          <a:chOff x="0" y="0"/>
          <a:chExt cx="0" cy="0"/>
        </a:xfrm>
      </p:grpSpPr>
      <p:sp>
        <p:nvSpPr>
          <p:cNvPr id="734" name="Google Shape;734;p60"/>
          <p:cNvSpPr txBox="1">
            <a:spLocks noGrp="1"/>
          </p:cNvSpPr>
          <p:nvPr>
            <p:ph type="title" idx="4294967295"/>
          </p:nvPr>
        </p:nvSpPr>
        <p:spPr>
          <a:xfrm>
            <a:off x="720000" y="369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CA" sz="3000">
                <a:latin typeface="Roboto Mono"/>
                <a:ea typeface="Roboto Mono"/>
                <a:cs typeface="Roboto Mono"/>
                <a:sym typeface="Roboto Mono"/>
              </a:rPr>
              <a:t>DISCUSSION</a:t>
            </a:r>
            <a:r>
              <a:rPr lang="fr-CA" sz="3000" i="0">
                <a:solidFill>
                  <a:srgbClr val="FFFFFF"/>
                </a:solidFill>
                <a:latin typeface="Roboto Mono"/>
                <a:ea typeface="Roboto Mono"/>
                <a:cs typeface="Roboto Mono"/>
                <a:sym typeface="Roboto Mono"/>
              </a:rPr>
              <a:t> </a:t>
            </a:r>
            <a:endParaRPr sz="3000">
              <a:latin typeface="Roboto Mono"/>
              <a:ea typeface="Roboto Mono"/>
              <a:cs typeface="Roboto Mono"/>
              <a:sym typeface="Roboto Mono"/>
            </a:endParaRPr>
          </a:p>
        </p:txBody>
      </p:sp>
      <p:cxnSp>
        <p:nvCxnSpPr>
          <p:cNvPr id="735" name="Google Shape;735;p60"/>
          <p:cNvCxnSpPr/>
          <p:nvPr/>
        </p:nvCxnSpPr>
        <p:spPr>
          <a:xfrm>
            <a:off x="-20550" y="1240800"/>
            <a:ext cx="9185100" cy="0"/>
          </a:xfrm>
          <a:prstGeom prst="straightConnector1">
            <a:avLst/>
          </a:prstGeom>
          <a:noFill/>
          <a:ln w="9525" cap="flat" cmpd="sng">
            <a:solidFill>
              <a:srgbClr val="F9C019"/>
            </a:solidFill>
            <a:prstDash val="solid"/>
            <a:round/>
            <a:headEnd type="none" w="med" len="med"/>
            <a:tailEnd type="none" w="med" len="med"/>
          </a:ln>
        </p:spPr>
      </p:cxnSp>
      <p:sp>
        <p:nvSpPr>
          <p:cNvPr id="736" name="Google Shape;736;p60"/>
          <p:cNvSpPr/>
          <p:nvPr/>
        </p:nvSpPr>
        <p:spPr>
          <a:xfrm>
            <a:off x="4433425" y="1119000"/>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7" name="Google Shape;737;p60"/>
          <p:cNvSpPr/>
          <p:nvPr/>
        </p:nvSpPr>
        <p:spPr>
          <a:xfrm>
            <a:off x="1854687" y="1790500"/>
            <a:ext cx="5434629" cy="2259726"/>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QUE FAIRE POUR </a:t>
            </a:r>
            <a:br>
              <a:rPr b="0" i="0">
                <a:ln w="9525" cap="flat" cmpd="sng">
                  <a:solidFill>
                    <a:srgbClr val="F3F3F3"/>
                  </a:solidFill>
                  <a:prstDash val="solid"/>
                  <a:round/>
                  <a:headEnd type="none" w="sm" len="sm"/>
                  <a:tailEnd type="none" w="sm" len="sm"/>
                </a:ln>
                <a:solidFill>
                  <a:srgbClr val="FFFFFF"/>
                </a:solidFill>
                <a:latin typeface="Open Sans;800"/>
              </a:rPr>
            </a:br>
            <a:r>
              <a:rPr b="0" i="0">
                <a:ln w="9525" cap="flat" cmpd="sng">
                  <a:solidFill>
                    <a:srgbClr val="F3F3F3"/>
                  </a:solidFill>
                  <a:prstDash val="solid"/>
                  <a:round/>
                  <a:headEnd type="none" w="sm" len="sm"/>
                  <a:tailEnd type="none" w="sm" len="sm"/>
                </a:ln>
                <a:solidFill>
                  <a:srgbClr val="FFFFFF"/>
                </a:solidFill>
                <a:latin typeface="Open Sans;800"/>
              </a:rPr>
              <a:t>CONTRER </a:t>
            </a:r>
            <a:br>
              <a:rPr b="0" i="0">
                <a:ln w="9525" cap="flat" cmpd="sng">
                  <a:solidFill>
                    <a:srgbClr val="F3F3F3"/>
                  </a:solidFill>
                  <a:prstDash val="solid"/>
                  <a:round/>
                  <a:headEnd type="none" w="sm" len="sm"/>
                  <a:tailEnd type="none" w="sm" len="sm"/>
                </a:ln>
                <a:solidFill>
                  <a:srgbClr val="FFFFFF"/>
                </a:solidFill>
                <a:latin typeface="Open Sans;800"/>
              </a:rPr>
            </a:br>
            <a:r>
              <a:rPr b="0" i="0">
                <a:ln w="9525" cap="flat" cmpd="sng">
                  <a:solidFill>
                    <a:srgbClr val="F3F3F3"/>
                  </a:solidFill>
                  <a:prstDash val="solid"/>
                  <a:round/>
                  <a:headEnd type="none" w="sm" len="sm"/>
                  <a:tailEnd type="none" w="sm" len="sm"/>
                </a:ln>
                <a:solidFill>
                  <a:srgbClr val="FFFFFF"/>
                </a:solidFill>
                <a:latin typeface="Open Sans;800"/>
              </a:rPr>
              <a:t>LES BIAIS?</a:t>
            </a:r>
          </a:p>
        </p:txBody>
      </p:sp>
      <p:pic>
        <p:nvPicPr>
          <p:cNvPr id="738" name="Google Shape;738;p60"/>
          <p:cNvPicPr preferRelativeResize="0"/>
          <p:nvPr/>
        </p:nvPicPr>
        <p:blipFill>
          <a:blip r:embed="rId3">
            <a:alphaModFix/>
          </a:blip>
          <a:stretch>
            <a:fillRect/>
          </a:stretch>
        </p:blipFill>
        <p:spPr>
          <a:xfrm>
            <a:off x="8749048" y="4752279"/>
            <a:ext cx="309400" cy="307920"/>
          </a:xfrm>
          <a:prstGeom prst="rect">
            <a:avLst/>
          </a:prstGeom>
          <a:noFill/>
          <a:ln>
            <a:noFill/>
          </a:ln>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42"/>
        <p:cNvGrpSpPr/>
        <p:nvPr/>
      </p:nvGrpSpPr>
      <p:grpSpPr>
        <a:xfrm>
          <a:off x="0" y="0"/>
          <a:ext cx="0" cy="0"/>
          <a:chOff x="0" y="0"/>
          <a:chExt cx="0" cy="0"/>
        </a:xfrm>
      </p:grpSpPr>
      <p:cxnSp>
        <p:nvCxnSpPr>
          <p:cNvPr id="743" name="Google Shape;743;p61"/>
          <p:cNvCxnSpPr/>
          <p:nvPr/>
        </p:nvCxnSpPr>
        <p:spPr>
          <a:xfrm>
            <a:off x="-20550" y="1240800"/>
            <a:ext cx="9185100" cy="0"/>
          </a:xfrm>
          <a:prstGeom prst="straightConnector1">
            <a:avLst/>
          </a:prstGeom>
          <a:noFill/>
          <a:ln w="9525" cap="flat" cmpd="sng">
            <a:solidFill>
              <a:srgbClr val="F9C019"/>
            </a:solidFill>
            <a:prstDash val="solid"/>
            <a:round/>
            <a:headEnd type="none" w="med" len="med"/>
            <a:tailEnd type="none" w="med" len="med"/>
          </a:ln>
        </p:spPr>
      </p:cxnSp>
      <p:sp>
        <p:nvSpPr>
          <p:cNvPr id="744" name="Google Shape;744;p61"/>
          <p:cNvSpPr/>
          <p:nvPr/>
        </p:nvSpPr>
        <p:spPr>
          <a:xfrm>
            <a:off x="4433425" y="1119000"/>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5" name="Google Shape;745;p61"/>
          <p:cNvSpPr/>
          <p:nvPr/>
        </p:nvSpPr>
        <p:spPr>
          <a:xfrm>
            <a:off x="1022975" y="1825175"/>
            <a:ext cx="7450469" cy="353270"/>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QUE FAIRE POUR CONTRER LES BIAIS?</a:t>
            </a:r>
          </a:p>
        </p:txBody>
      </p:sp>
      <p:pic>
        <p:nvPicPr>
          <p:cNvPr id="746" name="Google Shape;746;p61"/>
          <p:cNvPicPr preferRelativeResize="0"/>
          <p:nvPr/>
        </p:nvPicPr>
        <p:blipFill>
          <a:blip r:embed="rId3">
            <a:alphaModFix/>
          </a:blip>
          <a:stretch>
            <a:fillRect/>
          </a:stretch>
        </p:blipFill>
        <p:spPr>
          <a:xfrm>
            <a:off x="1396438" y="3268387"/>
            <a:ext cx="636825" cy="636825"/>
          </a:xfrm>
          <a:prstGeom prst="rect">
            <a:avLst/>
          </a:prstGeom>
          <a:noFill/>
          <a:ln>
            <a:noFill/>
          </a:ln>
        </p:spPr>
      </p:pic>
      <p:sp>
        <p:nvSpPr>
          <p:cNvPr id="747" name="Google Shape;747;p61"/>
          <p:cNvSpPr txBox="1">
            <a:spLocks noGrp="1"/>
          </p:cNvSpPr>
          <p:nvPr>
            <p:ph type="body" idx="4294967295"/>
          </p:nvPr>
        </p:nvSpPr>
        <p:spPr>
          <a:xfrm>
            <a:off x="483050" y="3905200"/>
            <a:ext cx="2463600" cy="54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A" sz="1500">
                <a:latin typeface="Open Sans SemiBold"/>
                <a:ea typeface="Open Sans SemiBold"/>
                <a:cs typeface="Open Sans SemiBold"/>
                <a:sym typeface="Open Sans SemiBold"/>
              </a:rPr>
              <a:t>Prendre un temps d’arrêt</a:t>
            </a:r>
            <a:endParaRPr sz="1100">
              <a:latin typeface="Open Sans SemiBold"/>
              <a:ea typeface="Open Sans SemiBold"/>
              <a:cs typeface="Open Sans SemiBold"/>
              <a:sym typeface="Open Sans SemiBold"/>
            </a:endParaRPr>
          </a:p>
        </p:txBody>
      </p:sp>
      <p:pic>
        <p:nvPicPr>
          <p:cNvPr id="748" name="Google Shape;748;p61"/>
          <p:cNvPicPr preferRelativeResize="0"/>
          <p:nvPr/>
        </p:nvPicPr>
        <p:blipFill>
          <a:blip r:embed="rId4">
            <a:alphaModFix/>
          </a:blip>
          <a:stretch>
            <a:fillRect/>
          </a:stretch>
        </p:blipFill>
        <p:spPr>
          <a:xfrm>
            <a:off x="4193850" y="3268400"/>
            <a:ext cx="636800" cy="636800"/>
          </a:xfrm>
          <a:prstGeom prst="rect">
            <a:avLst/>
          </a:prstGeom>
          <a:noFill/>
          <a:ln>
            <a:noFill/>
          </a:ln>
        </p:spPr>
      </p:pic>
      <p:sp>
        <p:nvSpPr>
          <p:cNvPr id="749" name="Google Shape;749;p61"/>
          <p:cNvSpPr txBox="1">
            <a:spLocks noGrp="1"/>
          </p:cNvSpPr>
          <p:nvPr>
            <p:ph type="body" idx="4294967295"/>
          </p:nvPr>
        </p:nvSpPr>
        <p:spPr>
          <a:xfrm>
            <a:off x="3128500" y="3905200"/>
            <a:ext cx="2707800" cy="54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A" sz="1500">
                <a:latin typeface="Open Sans SemiBold"/>
                <a:ea typeface="Open Sans SemiBold"/>
                <a:cs typeface="Open Sans SemiBold"/>
                <a:sym typeface="Open Sans SemiBold"/>
              </a:rPr>
              <a:t>Considérer les effets sur moi, sur les autres et sur la société</a:t>
            </a:r>
            <a:endParaRPr sz="1100">
              <a:latin typeface="Open Sans SemiBold"/>
              <a:ea typeface="Open Sans SemiBold"/>
              <a:cs typeface="Open Sans SemiBold"/>
              <a:sym typeface="Open Sans SemiBold"/>
            </a:endParaRPr>
          </a:p>
        </p:txBody>
      </p:sp>
      <p:pic>
        <p:nvPicPr>
          <p:cNvPr id="750" name="Google Shape;750;p61"/>
          <p:cNvPicPr preferRelativeResize="0"/>
          <p:nvPr/>
        </p:nvPicPr>
        <p:blipFill>
          <a:blip r:embed="rId5">
            <a:alphaModFix/>
          </a:blip>
          <a:stretch>
            <a:fillRect/>
          </a:stretch>
        </p:blipFill>
        <p:spPr>
          <a:xfrm>
            <a:off x="7122500" y="3268400"/>
            <a:ext cx="572700" cy="572700"/>
          </a:xfrm>
          <a:prstGeom prst="rect">
            <a:avLst/>
          </a:prstGeom>
          <a:noFill/>
          <a:ln>
            <a:noFill/>
          </a:ln>
        </p:spPr>
      </p:pic>
      <p:sp>
        <p:nvSpPr>
          <p:cNvPr id="751" name="Google Shape;751;p61"/>
          <p:cNvSpPr txBox="1">
            <a:spLocks noGrp="1"/>
          </p:cNvSpPr>
          <p:nvPr>
            <p:ph type="body" idx="4294967295"/>
          </p:nvPr>
        </p:nvSpPr>
        <p:spPr>
          <a:xfrm>
            <a:off x="6018150" y="3905200"/>
            <a:ext cx="2707800" cy="54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A" sz="1500">
                <a:latin typeface="Open Sans SemiBold"/>
                <a:ea typeface="Open Sans SemiBold"/>
                <a:cs typeface="Open Sans SemiBold"/>
                <a:sym typeface="Open Sans SemiBold"/>
              </a:rPr>
              <a:t>Valider et retravailler les réponses de l’IA avec notre cerveau humain</a:t>
            </a:r>
            <a:endParaRPr sz="1100">
              <a:latin typeface="Open Sans SemiBold"/>
              <a:ea typeface="Open Sans SemiBold"/>
              <a:cs typeface="Open Sans SemiBold"/>
              <a:sym typeface="Open Sans SemiBold"/>
            </a:endParaRPr>
          </a:p>
        </p:txBody>
      </p:sp>
      <p:pic>
        <p:nvPicPr>
          <p:cNvPr id="752" name="Google Shape;752;p61"/>
          <p:cNvPicPr preferRelativeResize="0"/>
          <p:nvPr/>
        </p:nvPicPr>
        <p:blipFill>
          <a:blip r:embed="rId6">
            <a:alphaModFix/>
          </a:blip>
          <a:stretch>
            <a:fillRect/>
          </a:stretch>
        </p:blipFill>
        <p:spPr>
          <a:xfrm>
            <a:off x="8749048" y="4752279"/>
            <a:ext cx="309400" cy="307920"/>
          </a:xfrm>
          <a:prstGeom prst="rect">
            <a:avLst/>
          </a:prstGeom>
          <a:noFill/>
          <a:ln>
            <a:noFill/>
          </a:ln>
        </p:spPr>
      </p:pic>
      <p:sp>
        <p:nvSpPr>
          <p:cNvPr id="753" name="Google Shape;753;p61"/>
          <p:cNvSpPr txBox="1">
            <a:spLocks noGrp="1"/>
          </p:cNvSpPr>
          <p:nvPr>
            <p:ph type="title" idx="4294967295"/>
          </p:nvPr>
        </p:nvSpPr>
        <p:spPr>
          <a:xfrm>
            <a:off x="720000" y="369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CA" sz="3000">
                <a:latin typeface="Roboto Mono"/>
                <a:ea typeface="Roboto Mono"/>
                <a:cs typeface="Roboto Mono"/>
                <a:sym typeface="Roboto Mono"/>
              </a:rPr>
              <a:t>QUELQUES PISTES</a:t>
            </a:r>
            <a:endParaRPr sz="3000">
              <a:latin typeface="Roboto Mono"/>
              <a:ea typeface="Roboto Mono"/>
              <a:cs typeface="Roboto Mono"/>
              <a:sym typeface="Roboto Mono"/>
            </a:endParaRPr>
          </a:p>
        </p:txBody>
      </p:sp>
      <p:sp>
        <p:nvSpPr>
          <p:cNvPr id="754" name="Google Shape;754;p61"/>
          <p:cNvSpPr/>
          <p:nvPr/>
        </p:nvSpPr>
        <p:spPr>
          <a:xfrm>
            <a:off x="1666188" y="3081700"/>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755" name="Google Shape;755;p61"/>
          <p:cNvSpPr/>
          <p:nvPr/>
        </p:nvSpPr>
        <p:spPr>
          <a:xfrm>
            <a:off x="4394338" y="3061900"/>
            <a:ext cx="235800" cy="243600"/>
          </a:xfrm>
          <a:prstGeom prst="ellipse">
            <a:avLst/>
          </a:prstGeom>
          <a:solidFill>
            <a:srgbClr val="FFD2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756" name="Google Shape;756;p61"/>
          <p:cNvSpPr/>
          <p:nvPr/>
        </p:nvSpPr>
        <p:spPr>
          <a:xfrm>
            <a:off x="7182263" y="3081700"/>
            <a:ext cx="235800" cy="243600"/>
          </a:xfrm>
          <a:prstGeom prst="ellipse">
            <a:avLst/>
          </a:prstGeom>
          <a:solidFill>
            <a:srgbClr val="C9E5F5"/>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757" name="Google Shape;757;p61"/>
          <p:cNvCxnSpPr>
            <a:stCxn id="756" idx="0"/>
            <a:endCxn id="754" idx="0"/>
          </p:cNvCxnSpPr>
          <p:nvPr/>
        </p:nvCxnSpPr>
        <p:spPr>
          <a:xfrm rot="5400000">
            <a:off x="4541813" y="323950"/>
            <a:ext cx="600" cy="5516100"/>
          </a:xfrm>
          <a:prstGeom prst="bentConnector3">
            <a:avLst>
              <a:gd name="adj1" fmla="val -39687500"/>
            </a:avLst>
          </a:prstGeom>
          <a:noFill/>
          <a:ln w="19050" cap="flat" cmpd="sng">
            <a:solidFill>
              <a:srgbClr val="FFFFFF"/>
            </a:solidFill>
            <a:prstDash val="solid"/>
            <a:round/>
            <a:headEnd type="none" w="med" len="med"/>
            <a:tailEnd type="none" w="med" len="med"/>
          </a:ln>
        </p:spPr>
      </p:cxnSp>
      <p:cxnSp>
        <p:nvCxnSpPr>
          <p:cNvPr id="758" name="Google Shape;758;p61"/>
          <p:cNvCxnSpPr>
            <a:stCxn id="755" idx="0"/>
          </p:cNvCxnSpPr>
          <p:nvPr/>
        </p:nvCxnSpPr>
        <p:spPr>
          <a:xfrm rot="10800000">
            <a:off x="4512238" y="2252500"/>
            <a:ext cx="0" cy="809400"/>
          </a:xfrm>
          <a:prstGeom prst="straightConnector1">
            <a:avLst/>
          </a:prstGeom>
          <a:noFill/>
          <a:ln w="19050" cap="flat" cmpd="sng">
            <a:solidFill>
              <a:srgbClr val="FFFFFF"/>
            </a:solidFill>
            <a:prstDash val="solid"/>
            <a:round/>
            <a:headEnd type="none" w="med" len="med"/>
            <a:tailEnd type="none" w="med" len="med"/>
          </a:ln>
        </p:spPr>
      </p:cxn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17"/>
        <p:cNvGrpSpPr/>
        <p:nvPr/>
      </p:nvGrpSpPr>
      <p:grpSpPr>
        <a:xfrm>
          <a:off x="0" y="0"/>
          <a:ext cx="0" cy="0"/>
          <a:chOff x="0" y="0"/>
          <a:chExt cx="0" cy="0"/>
        </a:xfrm>
      </p:grpSpPr>
      <p:sp>
        <p:nvSpPr>
          <p:cNvPr id="118" name="Google Shape;118;p17"/>
          <p:cNvSpPr/>
          <p:nvPr/>
        </p:nvSpPr>
        <p:spPr>
          <a:xfrm rot="1221412">
            <a:off x="87884" y="3052496"/>
            <a:ext cx="1858472" cy="1834258"/>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19" name="Google Shape;119;p17"/>
          <p:cNvSpPr/>
          <p:nvPr/>
        </p:nvSpPr>
        <p:spPr>
          <a:xfrm>
            <a:off x="7225" y="-12100"/>
            <a:ext cx="9143982" cy="2079648"/>
          </a:xfrm>
          <a:prstGeom prst="flowChartDocument">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0" name="Google Shape;120;p17"/>
          <p:cNvSpPr txBox="1"/>
          <p:nvPr/>
        </p:nvSpPr>
        <p:spPr>
          <a:xfrm>
            <a:off x="270900" y="1109425"/>
            <a:ext cx="8602200" cy="4155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1500" b="1">
                <a:latin typeface="Open Sans"/>
                <a:ea typeface="Open Sans"/>
                <a:cs typeface="Open Sans"/>
                <a:sym typeface="Open Sans"/>
              </a:rPr>
              <a:t>quand les experts expliquent l’IA simplement </a:t>
            </a:r>
            <a:endParaRPr sz="1500" b="1">
              <a:latin typeface="Open Sans"/>
              <a:ea typeface="Open Sans"/>
              <a:cs typeface="Open Sans"/>
              <a:sym typeface="Open Sans"/>
            </a:endParaRPr>
          </a:p>
        </p:txBody>
      </p:sp>
      <p:pic>
        <p:nvPicPr>
          <p:cNvPr id="121" name="Google Shape;121;p17"/>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122" name="Google Shape;122;p17"/>
          <p:cNvSpPr/>
          <p:nvPr/>
        </p:nvSpPr>
        <p:spPr>
          <a:xfrm>
            <a:off x="661200" y="330525"/>
            <a:ext cx="5677606" cy="756200"/>
          </a:xfrm>
          <a:prstGeom prst="rect">
            <a:avLst/>
          </a:prstGeom>
        </p:spPr>
        <p:txBody>
          <a:bodyPr>
            <a:prstTxWarp prst="textPlain">
              <a:avLst/>
            </a:prstTxWarp>
          </a:bodyPr>
          <a:lstStyle/>
          <a:p>
            <a:pPr lvl="0" algn="ctr"/>
            <a:r>
              <a:rPr b="1" i="0">
                <a:ln>
                  <a:noFill/>
                </a:ln>
                <a:solidFill>
                  <a:srgbClr val="000000"/>
                </a:solidFill>
                <a:latin typeface="Open Sans"/>
              </a:rPr>
              <a:t>C'est quoi l'IA ?</a:t>
            </a:r>
          </a:p>
        </p:txBody>
      </p:sp>
      <p:sp>
        <p:nvSpPr>
          <p:cNvPr id="123" name="Google Shape;123;p17"/>
          <p:cNvSpPr/>
          <p:nvPr/>
        </p:nvSpPr>
        <p:spPr>
          <a:xfrm>
            <a:off x="2197625" y="1832250"/>
            <a:ext cx="6350100" cy="2869500"/>
          </a:xfrm>
          <a:prstGeom prst="wedgeRoundRectCallout">
            <a:avLst>
              <a:gd name="adj1" fmla="val -55630"/>
              <a:gd name="adj2" fmla="val -19113"/>
              <a:gd name="adj3" fmla="val 0"/>
            </a:avLst>
          </a:prstGeom>
          <a:solidFill>
            <a:srgbClr val="FFFFFF"/>
          </a:solidFill>
          <a:ln w="19050" cap="flat" cmpd="sng">
            <a:solidFill>
              <a:schemeClr val="dk1"/>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4" name="Google Shape;124;p17"/>
          <p:cNvSpPr txBox="1"/>
          <p:nvPr/>
        </p:nvSpPr>
        <p:spPr>
          <a:xfrm>
            <a:off x="2376725" y="2235213"/>
            <a:ext cx="5991900" cy="2373300"/>
          </a:xfrm>
          <a:prstGeom prst="rect">
            <a:avLst/>
          </a:prstGeom>
          <a:noFill/>
          <a:ln>
            <a:noFill/>
          </a:ln>
        </p:spPr>
        <p:txBody>
          <a:bodyPr spcFirstLastPara="1" wrap="square" lIns="91425" tIns="91425" rIns="91425" bIns="91425" anchor="t" anchorCtr="0">
            <a:noAutofit/>
          </a:bodyPr>
          <a:lstStyle/>
          <a:p>
            <a:pPr marL="0" marR="0" lvl="0" indent="0" algn="ctr" rtl="0">
              <a:lnSpc>
                <a:spcPct val="115000"/>
              </a:lnSpc>
              <a:spcBef>
                <a:spcPts val="0"/>
              </a:spcBef>
              <a:spcAft>
                <a:spcPts val="0"/>
              </a:spcAft>
              <a:buNone/>
            </a:pPr>
            <a:r>
              <a:rPr lang="fr-CA" sz="1900">
                <a:latin typeface="Open Sans Light"/>
                <a:ea typeface="Open Sans Light"/>
                <a:cs typeface="Open Sans Light"/>
                <a:sym typeface="Open Sans Light"/>
              </a:rPr>
              <a:t>« La technologie de l’IA fait référence aux ordinateurs ou aux dispositifs </a:t>
            </a:r>
            <a:r>
              <a:rPr lang="fr-CA" sz="1900" b="1">
                <a:latin typeface="Open Sans"/>
                <a:ea typeface="Open Sans"/>
                <a:cs typeface="Open Sans"/>
                <a:sym typeface="Open Sans"/>
              </a:rPr>
              <a:t>programmés pour effectuer des tâches que nous pensons normalement réservées aux êtres humains</a:t>
            </a:r>
            <a:r>
              <a:rPr lang="fr-CA" sz="1900">
                <a:latin typeface="Open Sans Light"/>
                <a:ea typeface="Open Sans Light"/>
                <a:cs typeface="Open Sans Light"/>
                <a:sym typeface="Open Sans Light"/>
              </a:rPr>
              <a:t>. »</a:t>
            </a:r>
            <a:br>
              <a:rPr lang="fr-CA" sz="1900">
                <a:latin typeface="Open Sans Light"/>
                <a:ea typeface="Open Sans Light"/>
                <a:cs typeface="Open Sans Light"/>
                <a:sym typeface="Open Sans Light"/>
              </a:rPr>
            </a:br>
            <a:endParaRPr sz="1900">
              <a:latin typeface="Open Sans Light"/>
              <a:ea typeface="Open Sans Light"/>
              <a:cs typeface="Open Sans Light"/>
              <a:sym typeface="Open Sans Light"/>
            </a:endParaRPr>
          </a:p>
          <a:p>
            <a:pPr marL="0" marR="0" lvl="0" indent="0" algn="ctr" rtl="0">
              <a:lnSpc>
                <a:spcPct val="115000"/>
              </a:lnSpc>
              <a:spcBef>
                <a:spcPts val="0"/>
              </a:spcBef>
              <a:spcAft>
                <a:spcPts val="0"/>
              </a:spcAft>
              <a:buNone/>
            </a:pPr>
            <a:r>
              <a:rPr lang="fr-CA" sz="1100">
                <a:latin typeface="Open Sans Light"/>
                <a:ea typeface="Open Sans Light"/>
                <a:cs typeface="Open Sans Light"/>
                <a:sym typeface="Open Sans Light"/>
              </a:rPr>
              <a:t>Source : </a:t>
            </a:r>
            <a:r>
              <a:rPr lang="fr-CA" sz="1100" u="sng">
                <a:solidFill>
                  <a:schemeClr val="dk1"/>
                </a:solidFill>
                <a:latin typeface="Open Sans Light"/>
                <a:ea typeface="Open Sans Light"/>
                <a:cs typeface="Open Sans Light"/>
                <a:sym typeface="Open Sans Light"/>
                <a:hlinkClick r:id="rId4">
                  <a:extLst>
                    <a:ext uri="{A12FA001-AC4F-418D-AE19-62706E023703}">
                      <ahyp:hlinkClr xmlns:ahyp="http://schemas.microsoft.com/office/drawing/2018/hyperlinkcolor" val="tx"/>
                    </a:ext>
                  </a:extLst>
                </a:hlinkClick>
              </a:rPr>
              <a:t>UNICEF</a:t>
            </a:r>
            <a:r>
              <a:rPr lang="fr-CA" sz="1100">
                <a:solidFill>
                  <a:schemeClr val="dk1"/>
                </a:solidFill>
                <a:latin typeface="Open Sans Light"/>
                <a:ea typeface="Open Sans Light"/>
                <a:cs typeface="Open Sans Light"/>
                <a:sym typeface="Open Sans Light"/>
              </a:rPr>
              <a:t>, </a:t>
            </a:r>
            <a:r>
              <a:rPr lang="fr-CA" sz="1100" i="1">
                <a:solidFill>
                  <a:schemeClr val="dk1"/>
                </a:solidFill>
                <a:latin typeface="Open Sans Light"/>
                <a:ea typeface="Open Sans Light"/>
                <a:cs typeface="Open Sans Light"/>
                <a:sym typeface="Open Sans Light"/>
              </a:rPr>
              <a:t>Gui</a:t>
            </a:r>
            <a:r>
              <a:rPr lang="fr-CA" sz="1100" i="1">
                <a:latin typeface="Open Sans Light"/>
                <a:ea typeface="Open Sans Light"/>
                <a:cs typeface="Open Sans Light"/>
                <a:sym typeface="Open Sans Light"/>
              </a:rPr>
              <a:t>de sur l’IA à l’intention des adolescents</a:t>
            </a:r>
            <a:r>
              <a:rPr lang="fr-CA" sz="1100">
                <a:latin typeface="Open Sans Light"/>
                <a:ea typeface="Open Sans Light"/>
                <a:cs typeface="Open Sans Light"/>
                <a:sym typeface="Open Sans Light"/>
              </a:rPr>
              <a:t>, 2021.</a:t>
            </a:r>
            <a:r>
              <a:rPr lang="fr-CA" sz="1600">
                <a:latin typeface="Open Sans Light"/>
                <a:ea typeface="Open Sans Light"/>
                <a:cs typeface="Open Sans Light"/>
                <a:sym typeface="Open Sans Light"/>
              </a:rPr>
              <a:t> </a:t>
            </a:r>
            <a:endParaRPr sz="1600">
              <a:latin typeface="Open Sans Light"/>
              <a:ea typeface="Open Sans Light"/>
              <a:cs typeface="Open Sans Light"/>
              <a:sym typeface="Open Sans Light"/>
            </a:endParaRPr>
          </a:p>
        </p:txBody>
      </p:sp>
      <p:pic>
        <p:nvPicPr>
          <p:cNvPr id="125" name="Google Shape;125;p17"/>
          <p:cNvPicPr preferRelativeResize="0"/>
          <p:nvPr/>
        </p:nvPicPr>
        <p:blipFill>
          <a:blip r:embed="rId5">
            <a:alphaModFix/>
          </a:blip>
          <a:stretch>
            <a:fillRect/>
          </a:stretch>
        </p:blipFill>
        <p:spPr>
          <a:xfrm>
            <a:off x="80688" y="3578113"/>
            <a:ext cx="1872876" cy="661674"/>
          </a:xfrm>
          <a:prstGeom prst="rect">
            <a:avLst/>
          </a:prstGeom>
          <a:noFill/>
          <a:ln>
            <a:noFill/>
          </a:ln>
        </p:spPr>
      </p:pic>
      <p:pic>
        <p:nvPicPr>
          <p:cNvPr id="126" name="Google Shape;126;p17"/>
          <p:cNvPicPr preferRelativeResize="0"/>
          <p:nvPr/>
        </p:nvPicPr>
        <p:blipFill>
          <a:blip r:embed="rId6">
            <a:alphaModFix/>
          </a:blip>
          <a:stretch>
            <a:fillRect/>
          </a:stretch>
        </p:blipFill>
        <p:spPr>
          <a:xfrm>
            <a:off x="341701" y="2497382"/>
            <a:ext cx="1350874" cy="759850"/>
          </a:xfrm>
          <a:prstGeom prst="rect">
            <a:avLst/>
          </a:prstGeom>
          <a:noFill/>
          <a:ln>
            <a:noFill/>
          </a:ln>
        </p:spPr>
      </p:pic>
      <p:cxnSp>
        <p:nvCxnSpPr>
          <p:cNvPr id="127" name="Google Shape;127;p17"/>
          <p:cNvCxnSpPr/>
          <p:nvPr/>
        </p:nvCxnSpPr>
        <p:spPr>
          <a:xfrm>
            <a:off x="-62775" y="1313725"/>
            <a:ext cx="2321100" cy="14400"/>
          </a:xfrm>
          <a:prstGeom prst="straightConnector1">
            <a:avLst/>
          </a:prstGeom>
          <a:noFill/>
          <a:ln w="28575" cap="flat" cmpd="sng">
            <a:solidFill>
              <a:srgbClr val="000000"/>
            </a:solidFill>
            <a:prstDash val="solid"/>
            <a:round/>
            <a:headEnd type="none" w="med" len="med"/>
            <a:tailEnd type="oval" w="med" len="med"/>
          </a:ln>
        </p:spPr>
      </p:cxnSp>
      <p:cxnSp>
        <p:nvCxnSpPr>
          <p:cNvPr id="128" name="Google Shape;128;p17"/>
          <p:cNvCxnSpPr/>
          <p:nvPr/>
        </p:nvCxnSpPr>
        <p:spPr>
          <a:xfrm rot="10800000">
            <a:off x="6815400" y="1317175"/>
            <a:ext cx="2335800" cy="0"/>
          </a:xfrm>
          <a:prstGeom prst="straightConnector1">
            <a:avLst/>
          </a:prstGeom>
          <a:noFill/>
          <a:ln w="28575" cap="flat" cmpd="sng">
            <a:solidFill>
              <a:srgbClr val="000000"/>
            </a:solidFill>
            <a:prstDash val="solid"/>
            <a:round/>
            <a:headEnd type="none" w="med" len="med"/>
            <a:tailEnd type="oval" w="med" len="med"/>
          </a:ln>
        </p:spPr>
      </p:cxnSp>
    </p:spTree>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762"/>
        <p:cNvGrpSpPr/>
        <p:nvPr/>
      </p:nvGrpSpPr>
      <p:grpSpPr>
        <a:xfrm>
          <a:off x="0" y="0"/>
          <a:ext cx="0" cy="0"/>
          <a:chOff x="0" y="0"/>
          <a:chExt cx="0" cy="0"/>
        </a:xfrm>
      </p:grpSpPr>
      <p:pic>
        <p:nvPicPr>
          <p:cNvPr id="763" name="Google Shape;763;p62"/>
          <p:cNvPicPr preferRelativeResize="0"/>
          <p:nvPr/>
        </p:nvPicPr>
        <p:blipFill>
          <a:blip r:embed="rId3">
            <a:alphaModFix/>
          </a:blip>
          <a:stretch>
            <a:fillRect/>
          </a:stretch>
        </p:blipFill>
        <p:spPr>
          <a:xfrm>
            <a:off x="239575" y="76200"/>
            <a:ext cx="3990242" cy="4991100"/>
          </a:xfrm>
          <a:prstGeom prst="rect">
            <a:avLst/>
          </a:prstGeom>
          <a:noFill/>
          <a:ln>
            <a:noFill/>
          </a:ln>
        </p:spPr>
      </p:pic>
      <p:pic>
        <p:nvPicPr>
          <p:cNvPr id="764" name="Google Shape;764;p62"/>
          <p:cNvPicPr preferRelativeResize="0"/>
          <p:nvPr/>
        </p:nvPicPr>
        <p:blipFill>
          <a:blip r:embed="rId4">
            <a:alphaModFix/>
          </a:blip>
          <a:stretch>
            <a:fillRect/>
          </a:stretch>
        </p:blipFill>
        <p:spPr>
          <a:xfrm>
            <a:off x="4347356" y="689350"/>
            <a:ext cx="4546400" cy="3764800"/>
          </a:xfrm>
          <a:prstGeom prst="rect">
            <a:avLst/>
          </a:prstGeom>
          <a:noFill/>
          <a:ln>
            <a:noFill/>
          </a:ln>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768"/>
        <p:cNvGrpSpPr/>
        <p:nvPr/>
      </p:nvGrpSpPr>
      <p:grpSpPr>
        <a:xfrm>
          <a:off x="0" y="0"/>
          <a:ext cx="0" cy="0"/>
          <a:chOff x="0" y="0"/>
          <a:chExt cx="0" cy="0"/>
        </a:xfrm>
      </p:grpSpPr>
      <p:sp>
        <p:nvSpPr>
          <p:cNvPr id="769" name="Google Shape;769;p63"/>
          <p:cNvSpPr txBox="1"/>
          <p:nvPr/>
        </p:nvSpPr>
        <p:spPr>
          <a:xfrm>
            <a:off x="417750" y="712299"/>
            <a:ext cx="8542200" cy="51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CA" sz="2500">
                <a:latin typeface="Roboto Mono SemiBold"/>
                <a:ea typeface="Roboto Mono SemiBold"/>
                <a:cs typeface="Roboto Mono SemiBold"/>
                <a:sym typeface="Roboto Mono SemiBold"/>
              </a:rPr>
              <a:t>de chat GPT</a:t>
            </a:r>
            <a:endParaRPr sz="2500" i="0" u="none" strike="noStrike" cap="none">
              <a:latin typeface="Roboto Mono SemiBold"/>
              <a:ea typeface="Roboto Mono SemiBold"/>
              <a:cs typeface="Roboto Mono SemiBold"/>
              <a:sym typeface="Roboto Mono SemiBold"/>
            </a:endParaRPr>
          </a:p>
        </p:txBody>
      </p:sp>
      <p:sp>
        <p:nvSpPr>
          <p:cNvPr id="770" name="Google Shape;770;p63"/>
          <p:cNvSpPr/>
          <p:nvPr/>
        </p:nvSpPr>
        <p:spPr>
          <a:xfrm>
            <a:off x="1938652" y="352013"/>
            <a:ext cx="5694516" cy="375466"/>
          </a:xfrm>
          <a:prstGeom prst="rect">
            <a:avLst/>
          </a:prstGeom>
        </p:spPr>
        <p:txBody>
          <a:bodyPr>
            <a:prstTxWarp prst="textPlain">
              <a:avLst/>
            </a:prstTxWarp>
          </a:bodyPr>
          <a:lstStyle/>
          <a:p>
            <a:pPr lvl="0" algn="ctr"/>
            <a:r>
              <a:rPr b="0" i="0">
                <a:ln>
                  <a:noFill/>
                </a:ln>
                <a:solidFill>
                  <a:srgbClr val="000000"/>
                </a:solidFill>
                <a:latin typeface="Open Sans;800"/>
              </a:rPr>
              <a:t>LES HALLUCINATIONS</a:t>
            </a:r>
          </a:p>
        </p:txBody>
      </p:sp>
      <p:sp>
        <p:nvSpPr>
          <p:cNvPr id="771" name="Google Shape;771;p63"/>
          <p:cNvSpPr/>
          <p:nvPr/>
        </p:nvSpPr>
        <p:spPr>
          <a:xfrm>
            <a:off x="1453875" y="3900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72" name="Google Shape;772;p63"/>
          <p:cNvCxnSpPr>
            <a:stCxn id="771" idx="2"/>
          </p:cNvCxnSpPr>
          <p:nvPr/>
        </p:nvCxnSpPr>
        <p:spPr>
          <a:xfrm rot="10800000">
            <a:off x="-50925" y="539750"/>
            <a:ext cx="1504800" cy="0"/>
          </a:xfrm>
          <a:prstGeom prst="straightConnector1">
            <a:avLst/>
          </a:prstGeom>
          <a:noFill/>
          <a:ln w="28575" cap="flat" cmpd="sng">
            <a:solidFill>
              <a:srgbClr val="000000"/>
            </a:solidFill>
            <a:prstDash val="solid"/>
            <a:round/>
            <a:headEnd type="none" w="med" len="med"/>
            <a:tailEnd type="none" w="med" len="med"/>
          </a:ln>
        </p:spPr>
      </p:cxnSp>
      <p:sp>
        <p:nvSpPr>
          <p:cNvPr id="773" name="Google Shape;773;p63"/>
          <p:cNvSpPr/>
          <p:nvPr/>
        </p:nvSpPr>
        <p:spPr>
          <a:xfrm>
            <a:off x="1108600" y="1584775"/>
            <a:ext cx="6915900" cy="3059700"/>
          </a:xfrm>
          <a:prstGeom prst="roundRect">
            <a:avLst>
              <a:gd name="adj" fmla="val 7527"/>
            </a:avLst>
          </a:prstGeom>
          <a:solidFill>
            <a:srgbClr val="FFFFFF"/>
          </a:solidFill>
          <a:ln w="28575" cap="flat" cmpd="sng">
            <a:solidFill>
              <a:srgbClr val="000000"/>
            </a:solidFill>
            <a:prstDash val="solid"/>
            <a:round/>
            <a:headEnd type="none" w="sm" len="sm"/>
            <a:tailEnd type="none" w="sm" len="sm"/>
          </a:ln>
        </p:spPr>
        <p:txBody>
          <a:bodyPr spcFirstLastPara="1" wrap="square" lIns="91425" tIns="91425" rIns="91425" bIns="91425" anchor="ctr" anchorCtr="0">
            <a:noAutofit/>
          </a:bodyPr>
          <a:lstStyle/>
          <a:p>
            <a:pPr marL="457200" lvl="0" indent="-336550" algn="l" rtl="0">
              <a:spcBef>
                <a:spcPts val="0"/>
              </a:spcBef>
              <a:spcAft>
                <a:spcPts val="0"/>
              </a:spcAft>
              <a:buClr>
                <a:srgbClr val="9FC9E0"/>
              </a:buClr>
              <a:buSzPts val="1700"/>
              <a:buFont typeface="Open Sans"/>
              <a:buChar char="●"/>
            </a:pPr>
            <a:r>
              <a:rPr lang="fr-CA" sz="1700">
                <a:latin typeface="Open Sans"/>
                <a:ea typeface="Open Sans"/>
                <a:cs typeface="Open Sans"/>
                <a:sym typeface="Open Sans"/>
              </a:rPr>
              <a:t>Si l’IA ne connaît pas la réponse, elle l’invente. </a:t>
            </a:r>
            <a:br>
              <a:rPr lang="fr-CA" sz="1700">
                <a:latin typeface="Open Sans"/>
                <a:ea typeface="Open Sans"/>
                <a:cs typeface="Open Sans"/>
                <a:sym typeface="Open Sans"/>
              </a:rPr>
            </a:br>
            <a:r>
              <a:rPr lang="fr-CA" sz="1700">
                <a:latin typeface="Open Sans"/>
                <a:ea typeface="Open Sans"/>
                <a:cs typeface="Open Sans"/>
                <a:sym typeface="Open Sans"/>
              </a:rPr>
              <a:t> </a:t>
            </a:r>
            <a:endParaRPr sz="1700">
              <a:latin typeface="Open Sans"/>
              <a:ea typeface="Open Sans"/>
              <a:cs typeface="Open Sans"/>
              <a:sym typeface="Open Sans"/>
            </a:endParaRPr>
          </a:p>
          <a:p>
            <a:pPr marL="457200" lvl="0" indent="-336550" algn="l" rtl="0">
              <a:spcBef>
                <a:spcPts val="0"/>
              </a:spcBef>
              <a:spcAft>
                <a:spcPts val="0"/>
              </a:spcAft>
              <a:buClr>
                <a:srgbClr val="9FC9E0"/>
              </a:buClr>
              <a:buSzPts val="1700"/>
              <a:buFont typeface="Open Sans"/>
              <a:buChar char="●"/>
            </a:pPr>
            <a:r>
              <a:rPr lang="fr-CA" sz="1700">
                <a:latin typeface="Open Sans"/>
                <a:ea typeface="Open Sans"/>
                <a:cs typeface="Open Sans"/>
                <a:sym typeface="Open Sans"/>
              </a:rPr>
              <a:t>ChatGPT ne « sait » pas ce qu’il écrit.</a:t>
            </a:r>
            <a:endParaRPr sz="1700">
              <a:latin typeface="Open Sans"/>
              <a:ea typeface="Open Sans"/>
              <a:cs typeface="Open Sans"/>
              <a:sym typeface="Open Sans"/>
            </a:endParaRPr>
          </a:p>
          <a:p>
            <a:pPr marL="457200" lvl="0" indent="0" algn="l" rtl="0">
              <a:spcBef>
                <a:spcPts val="0"/>
              </a:spcBef>
              <a:spcAft>
                <a:spcPts val="0"/>
              </a:spcAft>
              <a:buNone/>
            </a:pPr>
            <a:endParaRPr sz="1700">
              <a:latin typeface="Open Sans"/>
              <a:ea typeface="Open Sans"/>
              <a:cs typeface="Open Sans"/>
              <a:sym typeface="Open Sans"/>
            </a:endParaRPr>
          </a:p>
          <a:p>
            <a:pPr marL="457200" lvl="0" indent="-336550" algn="l" rtl="0">
              <a:spcBef>
                <a:spcPts val="0"/>
              </a:spcBef>
              <a:spcAft>
                <a:spcPts val="0"/>
              </a:spcAft>
              <a:buClr>
                <a:srgbClr val="9FC9E0"/>
              </a:buClr>
              <a:buSzPts val="1700"/>
              <a:buFont typeface="Open Sans"/>
              <a:buChar char="●"/>
            </a:pPr>
            <a:r>
              <a:rPr lang="fr-CA" sz="1700">
                <a:latin typeface="Open Sans"/>
                <a:ea typeface="Open Sans"/>
                <a:cs typeface="Open Sans"/>
                <a:sym typeface="Open Sans"/>
              </a:rPr>
              <a:t>Tout ce qui est écrit en ligne n’est pas forcément vrai.  </a:t>
            </a:r>
            <a:br>
              <a:rPr lang="fr-CA" sz="1700">
                <a:latin typeface="Open Sans"/>
                <a:ea typeface="Open Sans"/>
                <a:cs typeface="Open Sans"/>
                <a:sym typeface="Open Sans"/>
              </a:rPr>
            </a:br>
            <a:r>
              <a:rPr lang="fr-CA" sz="1700">
                <a:latin typeface="Open Sans"/>
                <a:ea typeface="Open Sans"/>
                <a:cs typeface="Open Sans"/>
                <a:sym typeface="Open Sans"/>
              </a:rPr>
              <a:t>(Ex : « Écris-moi un texte pour expliquer pourquoi la terre est plate. »)</a:t>
            </a:r>
            <a:endParaRPr sz="1700">
              <a:latin typeface="Open Sans"/>
              <a:ea typeface="Open Sans"/>
              <a:cs typeface="Open Sans"/>
              <a:sym typeface="Open Sans"/>
            </a:endParaRPr>
          </a:p>
        </p:txBody>
      </p:sp>
      <p:pic>
        <p:nvPicPr>
          <p:cNvPr id="774" name="Google Shape;774;p63"/>
          <p:cNvPicPr preferRelativeResize="0"/>
          <p:nvPr/>
        </p:nvPicPr>
        <p:blipFill>
          <a:blip r:embed="rId3">
            <a:alphaModFix/>
          </a:blip>
          <a:stretch>
            <a:fillRect/>
          </a:stretch>
        </p:blipFill>
        <p:spPr>
          <a:xfrm>
            <a:off x="8749048" y="4752279"/>
            <a:ext cx="309400" cy="307920"/>
          </a:xfrm>
          <a:prstGeom prst="rect">
            <a:avLst/>
          </a:prstGeom>
          <a:noFill/>
          <a:ln>
            <a:noFill/>
          </a:ln>
        </p:spPr>
      </p:pic>
      <p:pic>
        <p:nvPicPr>
          <p:cNvPr id="775" name="Google Shape;775;p63"/>
          <p:cNvPicPr preferRelativeResize="0"/>
          <p:nvPr/>
        </p:nvPicPr>
        <p:blipFill rotWithShape="1">
          <a:blip r:embed="rId4">
            <a:alphaModFix/>
          </a:blip>
          <a:srcRect l="14380" t="21680" r="15335" b="24709"/>
          <a:stretch/>
        </p:blipFill>
        <p:spPr>
          <a:xfrm rot="-5400000">
            <a:off x="67114" y="2843745"/>
            <a:ext cx="1457573" cy="625401"/>
          </a:xfrm>
          <a:prstGeom prst="rect">
            <a:avLst/>
          </a:prstGeom>
          <a:noFill/>
          <a:ln>
            <a:noFill/>
          </a:ln>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779"/>
        <p:cNvGrpSpPr/>
        <p:nvPr/>
      </p:nvGrpSpPr>
      <p:grpSpPr>
        <a:xfrm>
          <a:off x="0" y="0"/>
          <a:ext cx="0" cy="0"/>
          <a:chOff x="0" y="0"/>
          <a:chExt cx="0" cy="0"/>
        </a:xfrm>
      </p:grpSpPr>
      <p:sp>
        <p:nvSpPr>
          <p:cNvPr id="780" name="Google Shape;780;p64"/>
          <p:cNvSpPr/>
          <p:nvPr/>
        </p:nvSpPr>
        <p:spPr>
          <a:xfrm>
            <a:off x="3283750" y="1426662"/>
            <a:ext cx="2296316" cy="619127"/>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VÉRITÉ</a:t>
            </a:r>
          </a:p>
        </p:txBody>
      </p:sp>
      <p:sp>
        <p:nvSpPr>
          <p:cNvPr id="781" name="Google Shape;781;p64"/>
          <p:cNvSpPr/>
          <p:nvPr/>
        </p:nvSpPr>
        <p:spPr>
          <a:xfrm>
            <a:off x="7896725" y="7045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782" name="Google Shape;782;p64"/>
          <p:cNvCxnSpPr>
            <a:stCxn id="781" idx="2"/>
          </p:cNvCxnSpPr>
          <p:nvPr/>
        </p:nvCxnSpPr>
        <p:spPr>
          <a:xfrm rot="10800000">
            <a:off x="-44875" y="854250"/>
            <a:ext cx="7941600" cy="0"/>
          </a:xfrm>
          <a:prstGeom prst="straightConnector1">
            <a:avLst/>
          </a:prstGeom>
          <a:noFill/>
          <a:ln w="28575" cap="flat" cmpd="sng">
            <a:solidFill>
              <a:srgbClr val="FFFFFF"/>
            </a:solidFill>
            <a:prstDash val="solid"/>
            <a:round/>
            <a:headEnd type="none" w="med" len="med"/>
            <a:tailEnd type="none" w="med" len="med"/>
          </a:ln>
        </p:spPr>
      </p:cxnSp>
      <p:sp>
        <p:nvSpPr>
          <p:cNvPr id="783" name="Google Shape;783;p64"/>
          <p:cNvSpPr/>
          <p:nvPr/>
        </p:nvSpPr>
        <p:spPr>
          <a:xfrm rot="468568">
            <a:off x="3905171" y="2374490"/>
            <a:ext cx="1053485" cy="702546"/>
          </a:xfrm>
          <a:prstGeom prst="rect">
            <a:avLst/>
          </a:prstGeom>
        </p:spPr>
        <p:txBody>
          <a:bodyPr>
            <a:prstTxWarp prst="textPlain">
              <a:avLst/>
            </a:prstTxWarp>
          </a:bodyPr>
          <a:lstStyle/>
          <a:p>
            <a:pPr lvl="0" algn="ctr"/>
            <a:r>
              <a:rPr b="0" i="0">
                <a:ln>
                  <a:noFill/>
                </a:ln>
                <a:solidFill>
                  <a:srgbClr val="BBDAEB"/>
                </a:solidFill>
                <a:latin typeface="Open Sans;800"/>
              </a:rPr>
              <a:t>VS</a:t>
            </a:r>
          </a:p>
        </p:txBody>
      </p:sp>
      <p:sp>
        <p:nvSpPr>
          <p:cNvPr id="784" name="Google Shape;784;p64"/>
          <p:cNvSpPr/>
          <p:nvPr/>
        </p:nvSpPr>
        <p:spPr>
          <a:xfrm>
            <a:off x="2066288" y="3342813"/>
            <a:ext cx="5101267" cy="472886"/>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HALLUCINATION</a:t>
            </a:r>
          </a:p>
        </p:txBody>
      </p:sp>
      <p:cxnSp>
        <p:nvCxnSpPr>
          <p:cNvPr id="785" name="Google Shape;785;p64"/>
          <p:cNvCxnSpPr>
            <a:stCxn id="786" idx="2"/>
          </p:cNvCxnSpPr>
          <p:nvPr/>
        </p:nvCxnSpPr>
        <p:spPr>
          <a:xfrm>
            <a:off x="1002896" y="4530627"/>
            <a:ext cx="8141100" cy="1800"/>
          </a:xfrm>
          <a:prstGeom prst="straightConnector1">
            <a:avLst/>
          </a:prstGeom>
          <a:noFill/>
          <a:ln w="28575" cap="flat" cmpd="sng">
            <a:solidFill>
              <a:srgbClr val="FFFFFF"/>
            </a:solidFill>
            <a:prstDash val="solid"/>
            <a:round/>
            <a:headEnd type="none" w="med" len="med"/>
            <a:tailEnd type="none" w="med" len="med"/>
          </a:ln>
        </p:spPr>
      </p:cxnSp>
      <p:sp>
        <p:nvSpPr>
          <p:cNvPr id="786" name="Google Shape;786;p64"/>
          <p:cNvSpPr/>
          <p:nvPr/>
        </p:nvSpPr>
        <p:spPr>
          <a:xfrm rot="-10792883">
            <a:off x="713096" y="4380626"/>
            <a:ext cx="289801" cy="299400"/>
          </a:xfrm>
          <a:prstGeom prst="ellipse">
            <a:avLst/>
          </a:prstGeom>
          <a:solidFill>
            <a:srgbClr val="BB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787" name="Google Shape;787;p64"/>
          <p:cNvPicPr preferRelativeResize="0"/>
          <p:nvPr/>
        </p:nvPicPr>
        <p:blipFill rotWithShape="1">
          <a:blip r:embed="rId3">
            <a:alphaModFix/>
          </a:blip>
          <a:srcRect r="72275"/>
          <a:stretch/>
        </p:blipFill>
        <p:spPr>
          <a:xfrm>
            <a:off x="130825" y="91375"/>
            <a:ext cx="624964" cy="619151"/>
          </a:xfrm>
          <a:prstGeom prst="rect">
            <a:avLst/>
          </a:prstGeom>
          <a:noFill/>
          <a:ln>
            <a:noFill/>
          </a:ln>
        </p:spPr>
      </p:pic>
      <p:sp>
        <p:nvSpPr>
          <p:cNvPr id="788" name="Google Shape;788;p64"/>
          <p:cNvSpPr txBox="1"/>
          <p:nvPr/>
        </p:nvSpPr>
        <p:spPr>
          <a:xfrm>
            <a:off x="518938" y="193350"/>
            <a:ext cx="6454500" cy="5112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000000"/>
              </a:buClr>
              <a:buSzPts val="1800"/>
              <a:buFont typeface="Arial"/>
              <a:buNone/>
            </a:pPr>
            <a:r>
              <a:rPr lang="fr-CA" sz="1900">
                <a:solidFill>
                  <a:schemeClr val="lt2"/>
                </a:solidFill>
                <a:latin typeface="Roboto Mono SemiBold"/>
                <a:ea typeface="Roboto Mono SemiBold"/>
                <a:cs typeface="Roboto Mono SemiBold"/>
                <a:sym typeface="Roboto Mono SemiBold"/>
              </a:rPr>
              <a:t>À l’essai avec des exemples de Chat GPT</a:t>
            </a:r>
            <a:endParaRPr sz="1900" i="0" u="none" strike="noStrike" cap="none">
              <a:solidFill>
                <a:schemeClr val="lt2"/>
              </a:solidFill>
              <a:latin typeface="Roboto Mono SemiBold"/>
              <a:ea typeface="Roboto Mono SemiBold"/>
              <a:cs typeface="Roboto Mono SemiBold"/>
              <a:sym typeface="Roboto Mono SemiBold"/>
            </a:endParaRPr>
          </a:p>
        </p:txBody>
      </p:sp>
      <p:grpSp>
        <p:nvGrpSpPr>
          <p:cNvPr id="789" name="Google Shape;789;p64"/>
          <p:cNvGrpSpPr/>
          <p:nvPr/>
        </p:nvGrpSpPr>
        <p:grpSpPr>
          <a:xfrm>
            <a:off x="7576810" y="389438"/>
            <a:ext cx="929633" cy="929633"/>
            <a:chOff x="7392225" y="-12"/>
            <a:chExt cx="1437725" cy="1437725"/>
          </a:xfrm>
        </p:grpSpPr>
        <p:sp>
          <p:nvSpPr>
            <p:cNvPr id="790" name="Google Shape;790;p64"/>
            <p:cNvSpPr/>
            <p:nvPr/>
          </p:nvSpPr>
          <p:spPr>
            <a:xfrm>
              <a:off x="7492638" y="100400"/>
              <a:ext cx="1236900" cy="12369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791" name="Google Shape;791;p64"/>
            <p:cNvPicPr preferRelativeResize="0"/>
            <p:nvPr/>
          </p:nvPicPr>
          <p:blipFill>
            <a:blip r:embed="rId4">
              <a:alphaModFix/>
            </a:blip>
            <a:stretch>
              <a:fillRect/>
            </a:stretch>
          </p:blipFill>
          <p:spPr>
            <a:xfrm>
              <a:off x="7392225" y="-12"/>
              <a:ext cx="1437725" cy="1437725"/>
            </a:xfrm>
            <a:prstGeom prst="rect">
              <a:avLst/>
            </a:prstGeom>
            <a:noFill/>
            <a:ln>
              <a:noFill/>
            </a:ln>
          </p:spPr>
        </p:pic>
      </p:grpSp>
      <p:grpSp>
        <p:nvGrpSpPr>
          <p:cNvPr id="792" name="Google Shape;792;p64"/>
          <p:cNvGrpSpPr/>
          <p:nvPr/>
        </p:nvGrpSpPr>
        <p:grpSpPr>
          <a:xfrm>
            <a:off x="438475" y="4110801"/>
            <a:ext cx="839053" cy="839053"/>
            <a:chOff x="0" y="0"/>
            <a:chExt cx="2438400" cy="2438400"/>
          </a:xfrm>
        </p:grpSpPr>
        <p:sp>
          <p:nvSpPr>
            <p:cNvPr id="793" name="Google Shape;793;p64"/>
            <p:cNvSpPr/>
            <p:nvPr/>
          </p:nvSpPr>
          <p:spPr>
            <a:xfrm>
              <a:off x="112350" y="131850"/>
              <a:ext cx="2213700" cy="2174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794" name="Google Shape;794;p64"/>
            <p:cNvPicPr preferRelativeResize="0"/>
            <p:nvPr/>
          </p:nvPicPr>
          <p:blipFill>
            <a:blip r:embed="rId5">
              <a:alphaModFix/>
            </a:blip>
            <a:stretch>
              <a:fillRect/>
            </a:stretch>
          </p:blipFill>
          <p:spPr>
            <a:xfrm>
              <a:off x="0" y="0"/>
              <a:ext cx="2438400" cy="2438400"/>
            </a:xfrm>
            <a:prstGeom prst="rect">
              <a:avLst/>
            </a:prstGeom>
            <a:noFill/>
            <a:ln>
              <a:noFill/>
            </a:ln>
          </p:spPr>
        </p:pic>
      </p:gr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798"/>
        <p:cNvGrpSpPr/>
        <p:nvPr/>
      </p:nvGrpSpPr>
      <p:grpSpPr>
        <a:xfrm>
          <a:off x="0" y="0"/>
          <a:ext cx="0" cy="0"/>
          <a:chOff x="0" y="0"/>
          <a:chExt cx="0" cy="0"/>
        </a:xfrm>
      </p:grpSpPr>
      <p:pic>
        <p:nvPicPr>
          <p:cNvPr id="799" name="Google Shape;799;p65"/>
          <p:cNvPicPr preferRelativeResize="0"/>
          <p:nvPr/>
        </p:nvPicPr>
        <p:blipFill rotWithShape="1">
          <a:blip r:embed="rId3">
            <a:alphaModFix/>
          </a:blip>
          <a:srcRect/>
          <a:stretch/>
        </p:blipFill>
        <p:spPr>
          <a:xfrm>
            <a:off x="944654" y="539750"/>
            <a:ext cx="7342800" cy="4240200"/>
          </a:xfrm>
          <a:prstGeom prst="roundRect">
            <a:avLst>
              <a:gd name="adj" fmla="val 2516"/>
            </a:avLst>
          </a:prstGeom>
          <a:noFill/>
          <a:ln>
            <a:noFill/>
          </a:ln>
          <a:effectLst>
            <a:outerShdw blurRad="142875" dist="76200" dir="4200000" algn="bl" rotWithShape="0">
              <a:srgbClr val="000000">
                <a:alpha val="20000"/>
              </a:srgbClr>
            </a:outerShdw>
          </a:effectLst>
        </p:spPr>
      </p:pic>
      <p:pic>
        <p:nvPicPr>
          <p:cNvPr id="800" name="Google Shape;800;p65"/>
          <p:cNvPicPr preferRelativeResize="0"/>
          <p:nvPr/>
        </p:nvPicPr>
        <p:blipFill>
          <a:blip r:embed="rId4">
            <a:alphaModFix/>
          </a:blip>
          <a:stretch>
            <a:fillRect/>
          </a:stretch>
        </p:blipFill>
        <p:spPr>
          <a:xfrm>
            <a:off x="8749048" y="4752279"/>
            <a:ext cx="309400" cy="307920"/>
          </a:xfrm>
          <a:prstGeom prst="rect">
            <a:avLst/>
          </a:prstGeom>
          <a:noFill/>
          <a:ln>
            <a:noFill/>
          </a:ln>
        </p:spPr>
      </p:pic>
      <p:grpSp>
        <p:nvGrpSpPr>
          <p:cNvPr id="801" name="Google Shape;801;p65"/>
          <p:cNvGrpSpPr/>
          <p:nvPr/>
        </p:nvGrpSpPr>
        <p:grpSpPr>
          <a:xfrm>
            <a:off x="307697" y="111900"/>
            <a:ext cx="8289525" cy="3040085"/>
            <a:chOff x="307697" y="111900"/>
            <a:chExt cx="8289525" cy="3040085"/>
          </a:xfrm>
        </p:grpSpPr>
        <p:sp>
          <p:nvSpPr>
            <p:cNvPr id="802" name="Google Shape;802;p65"/>
            <p:cNvSpPr/>
            <p:nvPr/>
          </p:nvSpPr>
          <p:spPr>
            <a:xfrm rot="222531">
              <a:off x="5678651" y="204723"/>
              <a:ext cx="2895772" cy="798682"/>
            </a:xfrm>
            <a:prstGeom prst="rect">
              <a:avLst/>
            </a:prstGeom>
          </p:spPr>
          <p:txBody>
            <a:bodyPr>
              <a:prstTxWarp prst="textPlain">
                <a:avLst/>
              </a:prstTxWarp>
            </a:bodyPr>
            <a:lstStyle/>
            <a:p>
              <a:pPr lvl="0" algn="ctr"/>
              <a:r>
                <a:rPr b="0" i="0">
                  <a:ln>
                    <a:noFill/>
                  </a:ln>
                  <a:solidFill>
                    <a:srgbClr val="00FF00">
                      <a:alpha val="60130"/>
                    </a:srgbClr>
                  </a:solidFill>
                  <a:latin typeface="Open Sans;800"/>
                </a:rPr>
                <a:t>VÉRITÉ</a:t>
              </a:r>
            </a:p>
          </p:txBody>
        </p:sp>
        <p:grpSp>
          <p:nvGrpSpPr>
            <p:cNvPr id="803" name="Google Shape;803;p65"/>
            <p:cNvGrpSpPr/>
            <p:nvPr/>
          </p:nvGrpSpPr>
          <p:grpSpPr>
            <a:xfrm>
              <a:off x="307697" y="2167719"/>
              <a:ext cx="984266" cy="984266"/>
              <a:chOff x="7392225" y="-12"/>
              <a:chExt cx="1437725" cy="1437725"/>
            </a:xfrm>
          </p:grpSpPr>
          <p:sp>
            <p:nvSpPr>
              <p:cNvPr id="804" name="Google Shape;804;p65"/>
              <p:cNvSpPr/>
              <p:nvPr/>
            </p:nvSpPr>
            <p:spPr>
              <a:xfrm>
                <a:off x="7492638" y="100400"/>
                <a:ext cx="1236900" cy="12369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805" name="Google Shape;805;p65"/>
              <p:cNvPicPr preferRelativeResize="0"/>
              <p:nvPr/>
            </p:nvPicPr>
            <p:blipFill>
              <a:blip r:embed="rId5">
                <a:alphaModFix/>
              </a:blip>
              <a:stretch>
                <a:fillRect/>
              </a:stretch>
            </p:blipFill>
            <p:spPr>
              <a:xfrm>
                <a:off x="7392225" y="-12"/>
                <a:ext cx="1437725" cy="1437725"/>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0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4.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09"/>
        <p:cNvGrpSpPr/>
        <p:nvPr/>
      </p:nvGrpSpPr>
      <p:grpSpPr>
        <a:xfrm>
          <a:off x="0" y="0"/>
          <a:ext cx="0" cy="0"/>
          <a:chOff x="0" y="0"/>
          <a:chExt cx="0" cy="0"/>
        </a:xfrm>
      </p:grpSpPr>
      <p:pic>
        <p:nvPicPr>
          <p:cNvPr id="810" name="Google Shape;810;p66"/>
          <p:cNvPicPr preferRelativeResize="0"/>
          <p:nvPr/>
        </p:nvPicPr>
        <p:blipFill>
          <a:blip r:embed="rId3">
            <a:alphaModFix/>
          </a:blip>
          <a:stretch>
            <a:fillRect/>
          </a:stretch>
        </p:blipFill>
        <p:spPr>
          <a:xfrm>
            <a:off x="380385" y="1973756"/>
            <a:ext cx="8221500" cy="1914900"/>
          </a:xfrm>
          <a:prstGeom prst="roundRect">
            <a:avLst>
              <a:gd name="adj" fmla="val 6884"/>
            </a:avLst>
          </a:prstGeom>
          <a:noFill/>
          <a:ln>
            <a:noFill/>
          </a:ln>
          <a:effectLst>
            <a:outerShdw blurRad="142875" dist="76200" dir="4200000" algn="bl" rotWithShape="0">
              <a:srgbClr val="000000">
                <a:alpha val="20000"/>
              </a:srgbClr>
            </a:outerShdw>
          </a:effectLst>
        </p:spPr>
      </p:pic>
      <p:pic>
        <p:nvPicPr>
          <p:cNvPr id="811" name="Google Shape;811;p66"/>
          <p:cNvPicPr preferRelativeResize="0"/>
          <p:nvPr/>
        </p:nvPicPr>
        <p:blipFill>
          <a:blip r:embed="rId4">
            <a:alphaModFix/>
          </a:blip>
          <a:stretch>
            <a:fillRect/>
          </a:stretch>
        </p:blipFill>
        <p:spPr>
          <a:xfrm>
            <a:off x="8749048" y="4752279"/>
            <a:ext cx="309400" cy="307920"/>
          </a:xfrm>
          <a:prstGeom prst="rect">
            <a:avLst/>
          </a:prstGeom>
          <a:noFill/>
          <a:ln>
            <a:noFill/>
          </a:ln>
        </p:spPr>
      </p:pic>
      <p:grpSp>
        <p:nvGrpSpPr>
          <p:cNvPr id="812" name="Google Shape;812;p66"/>
          <p:cNvGrpSpPr/>
          <p:nvPr/>
        </p:nvGrpSpPr>
        <p:grpSpPr>
          <a:xfrm>
            <a:off x="513712" y="1135964"/>
            <a:ext cx="8352142" cy="1435790"/>
            <a:chOff x="450812" y="1135964"/>
            <a:chExt cx="8352142" cy="1435790"/>
          </a:xfrm>
        </p:grpSpPr>
        <p:sp>
          <p:nvSpPr>
            <p:cNvPr id="813" name="Google Shape;813;p66"/>
            <p:cNvSpPr/>
            <p:nvPr/>
          </p:nvSpPr>
          <p:spPr>
            <a:xfrm>
              <a:off x="450812" y="1135964"/>
              <a:ext cx="6481183" cy="568126"/>
            </a:xfrm>
            <a:prstGeom prst="rect">
              <a:avLst/>
            </a:prstGeom>
          </p:spPr>
          <p:txBody>
            <a:bodyPr>
              <a:prstTxWarp prst="textPlain">
                <a:avLst/>
              </a:prstTxWarp>
            </a:bodyPr>
            <a:lstStyle/>
            <a:p>
              <a:pPr lvl="0" algn="ctr"/>
              <a:r>
                <a:rPr b="0" i="0">
                  <a:ln>
                    <a:noFill/>
                  </a:ln>
                  <a:solidFill>
                    <a:srgbClr val="FF67C4"/>
                  </a:solidFill>
                  <a:latin typeface="Open Sans;800"/>
                </a:rPr>
                <a:t>HALLUCINATION</a:t>
              </a:r>
            </a:p>
          </p:txBody>
        </p:sp>
        <p:grpSp>
          <p:nvGrpSpPr>
            <p:cNvPr id="814" name="Google Shape;814;p66"/>
            <p:cNvGrpSpPr/>
            <p:nvPr/>
          </p:nvGrpSpPr>
          <p:grpSpPr>
            <a:xfrm>
              <a:off x="7706649" y="1475449"/>
              <a:ext cx="1096305" cy="1096305"/>
              <a:chOff x="0" y="0"/>
              <a:chExt cx="2438400" cy="2438400"/>
            </a:xfrm>
          </p:grpSpPr>
          <p:sp>
            <p:nvSpPr>
              <p:cNvPr id="815" name="Google Shape;815;p66"/>
              <p:cNvSpPr/>
              <p:nvPr/>
            </p:nvSpPr>
            <p:spPr>
              <a:xfrm>
                <a:off x="112350" y="131850"/>
                <a:ext cx="2213700" cy="2174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816" name="Google Shape;816;p66"/>
              <p:cNvPicPr preferRelativeResize="0"/>
              <p:nvPr/>
            </p:nvPicPr>
            <p:blipFill>
              <a:blip r:embed="rId5">
                <a:alphaModFix/>
              </a:blip>
              <a:stretch>
                <a:fillRect/>
              </a:stretch>
            </p:blipFill>
            <p:spPr>
              <a:xfrm>
                <a:off x="0" y="0"/>
                <a:ext cx="2438400" cy="2438400"/>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20"/>
        <p:cNvGrpSpPr/>
        <p:nvPr/>
      </p:nvGrpSpPr>
      <p:grpSpPr>
        <a:xfrm>
          <a:off x="0" y="0"/>
          <a:ext cx="0" cy="0"/>
          <a:chOff x="0" y="0"/>
          <a:chExt cx="0" cy="0"/>
        </a:xfrm>
      </p:grpSpPr>
      <p:pic>
        <p:nvPicPr>
          <p:cNvPr id="821" name="Google Shape;821;p67"/>
          <p:cNvPicPr preferRelativeResize="0"/>
          <p:nvPr/>
        </p:nvPicPr>
        <p:blipFill rotWithShape="1">
          <a:blip r:embed="rId3">
            <a:alphaModFix/>
          </a:blip>
          <a:srcRect/>
          <a:stretch/>
        </p:blipFill>
        <p:spPr>
          <a:xfrm>
            <a:off x="356400" y="1674707"/>
            <a:ext cx="8431200" cy="1943700"/>
          </a:xfrm>
          <a:prstGeom prst="roundRect">
            <a:avLst>
              <a:gd name="adj" fmla="val 16667"/>
            </a:avLst>
          </a:prstGeom>
          <a:noFill/>
          <a:ln>
            <a:noFill/>
          </a:ln>
          <a:effectLst>
            <a:outerShdw blurRad="142875" dist="76200" dir="4200000" algn="bl" rotWithShape="0">
              <a:srgbClr val="000000">
                <a:alpha val="20000"/>
              </a:srgbClr>
            </a:outerShdw>
          </a:effectLst>
        </p:spPr>
      </p:pic>
      <p:pic>
        <p:nvPicPr>
          <p:cNvPr id="822" name="Google Shape;822;p67"/>
          <p:cNvPicPr preferRelativeResize="0"/>
          <p:nvPr/>
        </p:nvPicPr>
        <p:blipFill>
          <a:blip r:embed="rId4">
            <a:alphaModFix/>
          </a:blip>
          <a:stretch>
            <a:fillRect/>
          </a:stretch>
        </p:blipFill>
        <p:spPr>
          <a:xfrm>
            <a:off x="8749048" y="4752279"/>
            <a:ext cx="309400" cy="307920"/>
          </a:xfrm>
          <a:prstGeom prst="rect">
            <a:avLst/>
          </a:prstGeom>
          <a:noFill/>
          <a:ln>
            <a:noFill/>
          </a:ln>
        </p:spPr>
      </p:pic>
      <p:grpSp>
        <p:nvGrpSpPr>
          <p:cNvPr id="823" name="Google Shape;823;p67"/>
          <p:cNvGrpSpPr/>
          <p:nvPr/>
        </p:nvGrpSpPr>
        <p:grpSpPr>
          <a:xfrm rot="137792">
            <a:off x="3803728" y="1037048"/>
            <a:ext cx="5148889" cy="1281363"/>
            <a:chOff x="-3462013" y="1968901"/>
            <a:chExt cx="4753976" cy="1183084"/>
          </a:xfrm>
        </p:grpSpPr>
        <p:sp>
          <p:nvSpPr>
            <p:cNvPr id="824" name="Google Shape;824;p67"/>
            <p:cNvSpPr/>
            <p:nvPr/>
          </p:nvSpPr>
          <p:spPr>
            <a:xfrm>
              <a:off x="-3462013" y="1968901"/>
              <a:ext cx="2895774" cy="798682"/>
            </a:xfrm>
            <a:prstGeom prst="rect">
              <a:avLst/>
            </a:prstGeom>
          </p:spPr>
          <p:txBody>
            <a:bodyPr>
              <a:prstTxWarp prst="textPlain">
                <a:avLst/>
              </a:prstTxWarp>
            </a:bodyPr>
            <a:lstStyle/>
            <a:p>
              <a:pPr lvl="0" algn="ctr"/>
              <a:r>
                <a:rPr b="0" i="0">
                  <a:ln>
                    <a:noFill/>
                  </a:ln>
                  <a:solidFill>
                    <a:srgbClr val="00FF00">
                      <a:alpha val="60130"/>
                    </a:srgbClr>
                  </a:solidFill>
                  <a:latin typeface="Open Sans;800"/>
                </a:rPr>
                <a:t>VÉRITÉ</a:t>
              </a:r>
            </a:p>
          </p:txBody>
        </p:sp>
        <p:grpSp>
          <p:nvGrpSpPr>
            <p:cNvPr id="825" name="Google Shape;825;p67"/>
            <p:cNvGrpSpPr/>
            <p:nvPr/>
          </p:nvGrpSpPr>
          <p:grpSpPr>
            <a:xfrm>
              <a:off x="307697" y="2167719"/>
              <a:ext cx="984266" cy="984266"/>
              <a:chOff x="7392225" y="-12"/>
              <a:chExt cx="1437725" cy="1437725"/>
            </a:xfrm>
          </p:grpSpPr>
          <p:sp>
            <p:nvSpPr>
              <p:cNvPr id="826" name="Google Shape;826;p67"/>
              <p:cNvSpPr/>
              <p:nvPr/>
            </p:nvSpPr>
            <p:spPr>
              <a:xfrm>
                <a:off x="7492638" y="100400"/>
                <a:ext cx="1236900" cy="12369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827" name="Google Shape;827;p67"/>
              <p:cNvPicPr preferRelativeResize="0"/>
              <p:nvPr/>
            </p:nvPicPr>
            <p:blipFill>
              <a:blip r:embed="rId5">
                <a:alphaModFix/>
              </a:blip>
              <a:stretch>
                <a:fillRect/>
              </a:stretch>
            </p:blipFill>
            <p:spPr>
              <a:xfrm>
                <a:off x="7392225" y="-12"/>
                <a:ext cx="1437725" cy="1437725"/>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31"/>
        <p:cNvGrpSpPr/>
        <p:nvPr/>
      </p:nvGrpSpPr>
      <p:grpSpPr>
        <a:xfrm>
          <a:off x="0" y="0"/>
          <a:ext cx="0" cy="0"/>
          <a:chOff x="0" y="0"/>
          <a:chExt cx="0" cy="0"/>
        </a:xfrm>
      </p:grpSpPr>
      <p:pic>
        <p:nvPicPr>
          <p:cNvPr id="832" name="Google Shape;832;p68"/>
          <p:cNvPicPr preferRelativeResize="0"/>
          <p:nvPr/>
        </p:nvPicPr>
        <p:blipFill rotWithShape="1">
          <a:blip r:embed="rId3">
            <a:alphaModFix/>
          </a:blip>
          <a:srcRect/>
          <a:stretch/>
        </p:blipFill>
        <p:spPr>
          <a:xfrm>
            <a:off x="1049775" y="93300"/>
            <a:ext cx="6792300" cy="4991400"/>
          </a:xfrm>
          <a:prstGeom prst="roundRect">
            <a:avLst>
              <a:gd name="adj" fmla="val 4172"/>
            </a:avLst>
          </a:prstGeom>
          <a:noFill/>
          <a:ln>
            <a:noFill/>
          </a:ln>
          <a:effectLst>
            <a:outerShdw blurRad="142875" dist="76200" dir="4200000" algn="bl" rotWithShape="0">
              <a:srgbClr val="000000">
                <a:alpha val="20000"/>
              </a:srgbClr>
            </a:outerShdw>
          </a:effectLst>
        </p:spPr>
      </p:pic>
      <p:pic>
        <p:nvPicPr>
          <p:cNvPr id="833" name="Google Shape;833;p68"/>
          <p:cNvPicPr preferRelativeResize="0"/>
          <p:nvPr/>
        </p:nvPicPr>
        <p:blipFill>
          <a:blip r:embed="rId4">
            <a:alphaModFix/>
          </a:blip>
          <a:stretch>
            <a:fillRect/>
          </a:stretch>
        </p:blipFill>
        <p:spPr>
          <a:xfrm>
            <a:off x="8749048" y="4752279"/>
            <a:ext cx="309400" cy="307920"/>
          </a:xfrm>
          <a:prstGeom prst="rect">
            <a:avLst/>
          </a:prstGeom>
          <a:noFill/>
          <a:ln>
            <a:noFill/>
          </a:ln>
        </p:spPr>
      </p:pic>
      <p:grpSp>
        <p:nvGrpSpPr>
          <p:cNvPr id="834" name="Google Shape;834;p68"/>
          <p:cNvGrpSpPr/>
          <p:nvPr/>
        </p:nvGrpSpPr>
        <p:grpSpPr>
          <a:xfrm>
            <a:off x="307697" y="111900"/>
            <a:ext cx="8289525" cy="3040085"/>
            <a:chOff x="307697" y="111900"/>
            <a:chExt cx="8289525" cy="3040085"/>
          </a:xfrm>
        </p:grpSpPr>
        <p:sp>
          <p:nvSpPr>
            <p:cNvPr id="835" name="Google Shape;835;p68"/>
            <p:cNvSpPr/>
            <p:nvPr/>
          </p:nvSpPr>
          <p:spPr>
            <a:xfrm rot="222531">
              <a:off x="5678651" y="204723"/>
              <a:ext cx="2895772" cy="798682"/>
            </a:xfrm>
            <a:prstGeom prst="rect">
              <a:avLst/>
            </a:prstGeom>
          </p:spPr>
          <p:txBody>
            <a:bodyPr>
              <a:prstTxWarp prst="textPlain">
                <a:avLst/>
              </a:prstTxWarp>
            </a:bodyPr>
            <a:lstStyle/>
            <a:p>
              <a:pPr lvl="0" algn="ctr"/>
              <a:r>
                <a:rPr b="0" i="0">
                  <a:ln>
                    <a:noFill/>
                  </a:ln>
                  <a:solidFill>
                    <a:srgbClr val="00FF00">
                      <a:alpha val="60130"/>
                    </a:srgbClr>
                  </a:solidFill>
                  <a:latin typeface="Open Sans;800"/>
                </a:rPr>
                <a:t>VÉRITÉ</a:t>
              </a:r>
            </a:p>
          </p:txBody>
        </p:sp>
        <p:grpSp>
          <p:nvGrpSpPr>
            <p:cNvPr id="836" name="Google Shape;836;p68"/>
            <p:cNvGrpSpPr/>
            <p:nvPr/>
          </p:nvGrpSpPr>
          <p:grpSpPr>
            <a:xfrm>
              <a:off x="307697" y="2167719"/>
              <a:ext cx="984266" cy="984266"/>
              <a:chOff x="7392225" y="-12"/>
              <a:chExt cx="1437725" cy="1437725"/>
            </a:xfrm>
          </p:grpSpPr>
          <p:sp>
            <p:nvSpPr>
              <p:cNvPr id="837" name="Google Shape;837;p68"/>
              <p:cNvSpPr/>
              <p:nvPr/>
            </p:nvSpPr>
            <p:spPr>
              <a:xfrm>
                <a:off x="7492638" y="100400"/>
                <a:ext cx="1236900" cy="12369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838" name="Google Shape;838;p68"/>
              <p:cNvPicPr preferRelativeResize="0"/>
              <p:nvPr/>
            </p:nvPicPr>
            <p:blipFill>
              <a:blip r:embed="rId5">
                <a:alphaModFix/>
              </a:blip>
              <a:stretch>
                <a:fillRect/>
              </a:stretch>
            </p:blipFill>
            <p:spPr>
              <a:xfrm>
                <a:off x="7392225" y="-12"/>
                <a:ext cx="1437725" cy="1437725"/>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3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8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42"/>
        <p:cNvGrpSpPr/>
        <p:nvPr/>
      </p:nvGrpSpPr>
      <p:grpSpPr>
        <a:xfrm>
          <a:off x="0" y="0"/>
          <a:ext cx="0" cy="0"/>
          <a:chOff x="0" y="0"/>
          <a:chExt cx="0" cy="0"/>
        </a:xfrm>
      </p:grpSpPr>
      <p:pic>
        <p:nvPicPr>
          <p:cNvPr id="843" name="Google Shape;843;p69"/>
          <p:cNvPicPr preferRelativeResize="0"/>
          <p:nvPr/>
        </p:nvPicPr>
        <p:blipFill rotWithShape="1">
          <a:blip r:embed="rId3">
            <a:alphaModFix/>
          </a:blip>
          <a:srcRect b="20804"/>
          <a:stretch/>
        </p:blipFill>
        <p:spPr>
          <a:xfrm>
            <a:off x="1648500" y="869250"/>
            <a:ext cx="5743200" cy="4012200"/>
          </a:xfrm>
          <a:prstGeom prst="roundRect">
            <a:avLst>
              <a:gd name="adj" fmla="val 5945"/>
            </a:avLst>
          </a:prstGeom>
          <a:noFill/>
          <a:ln>
            <a:noFill/>
          </a:ln>
          <a:effectLst>
            <a:outerShdw blurRad="142875" dist="76200" dir="4200000" algn="bl" rotWithShape="0">
              <a:srgbClr val="000000">
                <a:alpha val="20000"/>
              </a:srgbClr>
            </a:outerShdw>
          </a:effectLst>
        </p:spPr>
      </p:pic>
      <p:pic>
        <p:nvPicPr>
          <p:cNvPr id="844" name="Google Shape;844;p69"/>
          <p:cNvPicPr preferRelativeResize="0"/>
          <p:nvPr/>
        </p:nvPicPr>
        <p:blipFill>
          <a:blip r:embed="rId4">
            <a:alphaModFix/>
          </a:blip>
          <a:stretch>
            <a:fillRect/>
          </a:stretch>
        </p:blipFill>
        <p:spPr>
          <a:xfrm>
            <a:off x="8749048" y="4752279"/>
            <a:ext cx="309400" cy="307920"/>
          </a:xfrm>
          <a:prstGeom prst="rect">
            <a:avLst/>
          </a:prstGeom>
          <a:noFill/>
          <a:ln>
            <a:noFill/>
          </a:ln>
        </p:spPr>
      </p:pic>
      <p:grpSp>
        <p:nvGrpSpPr>
          <p:cNvPr id="845" name="Google Shape;845;p69"/>
          <p:cNvGrpSpPr/>
          <p:nvPr/>
        </p:nvGrpSpPr>
        <p:grpSpPr>
          <a:xfrm>
            <a:off x="281137" y="274301"/>
            <a:ext cx="8352142" cy="1435790"/>
            <a:chOff x="450812" y="1135964"/>
            <a:chExt cx="8352142" cy="1435790"/>
          </a:xfrm>
        </p:grpSpPr>
        <p:sp>
          <p:nvSpPr>
            <p:cNvPr id="846" name="Google Shape;846;p69"/>
            <p:cNvSpPr/>
            <p:nvPr/>
          </p:nvSpPr>
          <p:spPr>
            <a:xfrm>
              <a:off x="450812" y="1135964"/>
              <a:ext cx="6481183" cy="568126"/>
            </a:xfrm>
            <a:prstGeom prst="rect">
              <a:avLst/>
            </a:prstGeom>
          </p:spPr>
          <p:txBody>
            <a:bodyPr>
              <a:prstTxWarp prst="textPlain">
                <a:avLst/>
              </a:prstTxWarp>
            </a:bodyPr>
            <a:lstStyle/>
            <a:p>
              <a:pPr lvl="0" algn="ctr"/>
              <a:r>
                <a:rPr b="0" i="0">
                  <a:ln>
                    <a:noFill/>
                  </a:ln>
                  <a:solidFill>
                    <a:srgbClr val="FF67C4"/>
                  </a:solidFill>
                  <a:latin typeface="Open Sans;800"/>
                </a:rPr>
                <a:t>HALLUCINATION</a:t>
              </a:r>
            </a:p>
          </p:txBody>
        </p:sp>
        <p:grpSp>
          <p:nvGrpSpPr>
            <p:cNvPr id="847" name="Google Shape;847;p69"/>
            <p:cNvGrpSpPr/>
            <p:nvPr/>
          </p:nvGrpSpPr>
          <p:grpSpPr>
            <a:xfrm>
              <a:off x="7706649" y="1475449"/>
              <a:ext cx="1096305" cy="1096305"/>
              <a:chOff x="0" y="0"/>
              <a:chExt cx="2438400" cy="2438400"/>
            </a:xfrm>
          </p:grpSpPr>
          <p:sp>
            <p:nvSpPr>
              <p:cNvPr id="848" name="Google Shape;848;p69"/>
              <p:cNvSpPr/>
              <p:nvPr/>
            </p:nvSpPr>
            <p:spPr>
              <a:xfrm>
                <a:off x="112350" y="131850"/>
                <a:ext cx="2213700" cy="21747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849" name="Google Shape;849;p69"/>
              <p:cNvPicPr preferRelativeResize="0"/>
              <p:nvPr/>
            </p:nvPicPr>
            <p:blipFill>
              <a:blip r:embed="rId5">
                <a:alphaModFix/>
              </a:blip>
              <a:stretch>
                <a:fillRect/>
              </a:stretch>
            </p:blipFill>
            <p:spPr>
              <a:xfrm>
                <a:off x="0" y="0"/>
                <a:ext cx="2438400" cy="2438400"/>
              </a:xfrm>
              <a:prstGeom prst="rect">
                <a:avLst/>
              </a:prstGeom>
              <a:noFill/>
              <a:ln>
                <a:noFill/>
              </a:ln>
            </p:spPr>
          </p:pic>
        </p:gr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53"/>
        <p:cNvGrpSpPr/>
        <p:nvPr/>
      </p:nvGrpSpPr>
      <p:grpSpPr>
        <a:xfrm>
          <a:off x="0" y="0"/>
          <a:ext cx="0" cy="0"/>
          <a:chOff x="0" y="0"/>
          <a:chExt cx="0" cy="0"/>
        </a:xfrm>
      </p:grpSpPr>
      <p:cxnSp>
        <p:nvCxnSpPr>
          <p:cNvPr id="854" name="Google Shape;854;p70"/>
          <p:cNvCxnSpPr/>
          <p:nvPr/>
        </p:nvCxnSpPr>
        <p:spPr>
          <a:xfrm>
            <a:off x="-20550" y="1343525"/>
            <a:ext cx="9185100" cy="0"/>
          </a:xfrm>
          <a:prstGeom prst="straightConnector1">
            <a:avLst/>
          </a:prstGeom>
          <a:noFill/>
          <a:ln w="9525" cap="flat" cmpd="sng">
            <a:solidFill>
              <a:srgbClr val="BBDAEB"/>
            </a:solidFill>
            <a:prstDash val="solid"/>
            <a:round/>
            <a:headEnd type="none" w="med" len="med"/>
            <a:tailEnd type="none" w="med" len="med"/>
          </a:ln>
        </p:spPr>
      </p:cxnSp>
      <p:sp>
        <p:nvSpPr>
          <p:cNvPr id="855" name="Google Shape;855;p70"/>
          <p:cNvSpPr/>
          <p:nvPr/>
        </p:nvSpPr>
        <p:spPr>
          <a:xfrm>
            <a:off x="4433425" y="1221725"/>
            <a:ext cx="235800" cy="243600"/>
          </a:xfrm>
          <a:prstGeom prst="ellipse">
            <a:avLst/>
          </a:prstGeom>
          <a:solidFill>
            <a:srgbClr val="BB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70"/>
          <p:cNvSpPr/>
          <p:nvPr/>
        </p:nvSpPr>
        <p:spPr>
          <a:xfrm>
            <a:off x="1402037" y="2034300"/>
            <a:ext cx="6298587" cy="1892521"/>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QUE FAIRE POUR </a:t>
            </a:r>
            <a:br>
              <a:rPr b="0" i="0">
                <a:ln w="9525" cap="flat" cmpd="sng">
                  <a:solidFill>
                    <a:srgbClr val="F3F3F3"/>
                  </a:solidFill>
                  <a:prstDash val="solid"/>
                  <a:round/>
                  <a:headEnd type="none" w="sm" len="sm"/>
                  <a:tailEnd type="none" w="sm" len="sm"/>
                </a:ln>
                <a:solidFill>
                  <a:srgbClr val="FFFFFF"/>
                </a:solidFill>
                <a:latin typeface="Open Sans;800"/>
              </a:rPr>
            </a:br>
            <a:r>
              <a:rPr b="0" i="0">
                <a:ln w="9525" cap="flat" cmpd="sng">
                  <a:solidFill>
                    <a:srgbClr val="F3F3F3"/>
                  </a:solidFill>
                  <a:prstDash val="solid"/>
                  <a:round/>
                  <a:headEnd type="none" w="sm" len="sm"/>
                  <a:tailEnd type="none" w="sm" len="sm"/>
                </a:ln>
                <a:solidFill>
                  <a:srgbClr val="FFFFFF"/>
                </a:solidFill>
                <a:latin typeface="Open Sans;800"/>
              </a:rPr>
              <a:t>REPÉRER </a:t>
            </a:r>
            <a:br>
              <a:rPr b="0" i="0">
                <a:ln w="9525" cap="flat" cmpd="sng">
                  <a:solidFill>
                    <a:srgbClr val="F3F3F3"/>
                  </a:solidFill>
                  <a:prstDash val="solid"/>
                  <a:round/>
                  <a:headEnd type="none" w="sm" len="sm"/>
                  <a:tailEnd type="none" w="sm" len="sm"/>
                </a:ln>
                <a:solidFill>
                  <a:srgbClr val="FFFFFF"/>
                </a:solidFill>
                <a:latin typeface="Open Sans;800"/>
              </a:rPr>
            </a:br>
            <a:r>
              <a:rPr b="0" i="0">
                <a:ln w="9525" cap="flat" cmpd="sng">
                  <a:solidFill>
                    <a:srgbClr val="F3F3F3"/>
                  </a:solidFill>
                  <a:prstDash val="solid"/>
                  <a:round/>
                  <a:headEnd type="none" w="sm" len="sm"/>
                  <a:tailEnd type="none" w="sm" len="sm"/>
                </a:ln>
                <a:solidFill>
                  <a:srgbClr val="FFFFFF"/>
                </a:solidFill>
                <a:latin typeface="Open Sans;800"/>
              </a:rPr>
              <a:t>LES HALLUCINATIONS ?</a:t>
            </a:r>
          </a:p>
        </p:txBody>
      </p:sp>
      <p:pic>
        <p:nvPicPr>
          <p:cNvPr id="857" name="Google Shape;857;p70"/>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858" name="Google Shape;858;p70"/>
          <p:cNvSpPr txBox="1">
            <a:spLocks noGrp="1"/>
          </p:cNvSpPr>
          <p:nvPr>
            <p:ph type="title" idx="4294967295"/>
          </p:nvPr>
        </p:nvSpPr>
        <p:spPr>
          <a:xfrm>
            <a:off x="720000" y="369025"/>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CA" sz="3000">
                <a:latin typeface="Roboto Mono"/>
                <a:ea typeface="Roboto Mono"/>
                <a:cs typeface="Roboto Mono"/>
                <a:sym typeface="Roboto Mono"/>
              </a:rPr>
              <a:t>DISCUSSION</a:t>
            </a:r>
            <a:r>
              <a:rPr lang="fr-CA" sz="3000" i="0">
                <a:solidFill>
                  <a:srgbClr val="FFFFFF"/>
                </a:solidFill>
                <a:latin typeface="Roboto Mono"/>
                <a:ea typeface="Roboto Mono"/>
                <a:cs typeface="Roboto Mono"/>
                <a:sym typeface="Roboto Mono"/>
              </a:rPr>
              <a:t> </a:t>
            </a:r>
            <a:endParaRPr sz="3000">
              <a:latin typeface="Roboto Mono"/>
              <a:ea typeface="Roboto Mono"/>
              <a:cs typeface="Roboto Mono"/>
              <a:sym typeface="Roboto Mono"/>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862"/>
        <p:cNvGrpSpPr/>
        <p:nvPr/>
      </p:nvGrpSpPr>
      <p:grpSpPr>
        <a:xfrm>
          <a:off x="0" y="0"/>
          <a:ext cx="0" cy="0"/>
          <a:chOff x="0" y="0"/>
          <a:chExt cx="0" cy="0"/>
        </a:xfrm>
      </p:grpSpPr>
      <p:pic>
        <p:nvPicPr>
          <p:cNvPr id="863" name="Google Shape;863;p71"/>
          <p:cNvPicPr preferRelativeResize="0"/>
          <p:nvPr/>
        </p:nvPicPr>
        <p:blipFill>
          <a:blip r:embed="rId3">
            <a:alphaModFix/>
          </a:blip>
          <a:stretch>
            <a:fillRect/>
          </a:stretch>
        </p:blipFill>
        <p:spPr>
          <a:xfrm>
            <a:off x="1399975" y="3208975"/>
            <a:ext cx="629750" cy="629750"/>
          </a:xfrm>
          <a:prstGeom prst="rect">
            <a:avLst/>
          </a:prstGeom>
          <a:noFill/>
          <a:ln>
            <a:noFill/>
          </a:ln>
        </p:spPr>
      </p:pic>
      <p:sp>
        <p:nvSpPr>
          <p:cNvPr id="864" name="Google Shape;864;p71"/>
          <p:cNvSpPr txBox="1">
            <a:spLocks noGrp="1"/>
          </p:cNvSpPr>
          <p:nvPr>
            <p:ph type="body" idx="4294967295"/>
          </p:nvPr>
        </p:nvSpPr>
        <p:spPr>
          <a:xfrm>
            <a:off x="483050" y="3838725"/>
            <a:ext cx="2463600" cy="544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CA" sz="1500">
                <a:latin typeface="Open Sans SemiBold"/>
                <a:ea typeface="Open Sans SemiBold"/>
                <a:cs typeface="Open Sans SemiBold"/>
                <a:sym typeface="Open Sans SemiBold"/>
              </a:rPr>
              <a:t>Valider l’information avec des sources fiables</a:t>
            </a:r>
            <a:endParaRPr sz="1500">
              <a:latin typeface="Open Sans SemiBold"/>
              <a:ea typeface="Open Sans SemiBold"/>
              <a:cs typeface="Open Sans SemiBold"/>
              <a:sym typeface="Open Sans SemiBold"/>
            </a:endParaRPr>
          </a:p>
        </p:txBody>
      </p:sp>
      <p:sp>
        <p:nvSpPr>
          <p:cNvPr id="865" name="Google Shape;865;p71"/>
          <p:cNvSpPr txBox="1">
            <a:spLocks noGrp="1"/>
          </p:cNvSpPr>
          <p:nvPr>
            <p:ph type="body" idx="4294967295"/>
          </p:nvPr>
        </p:nvSpPr>
        <p:spPr>
          <a:xfrm>
            <a:off x="3083875" y="3897475"/>
            <a:ext cx="2707800" cy="544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CA" sz="1500">
                <a:latin typeface="Open Sans SemiBold"/>
                <a:ea typeface="Open Sans SemiBold"/>
                <a:cs typeface="Open Sans SemiBold"/>
                <a:sym typeface="Open Sans SemiBold"/>
              </a:rPr>
              <a:t>Adopter une posture critique</a:t>
            </a:r>
            <a:endParaRPr sz="1500">
              <a:latin typeface="Open Sans SemiBold"/>
              <a:ea typeface="Open Sans SemiBold"/>
              <a:cs typeface="Open Sans SemiBold"/>
              <a:sym typeface="Open Sans SemiBold"/>
            </a:endParaRPr>
          </a:p>
        </p:txBody>
      </p:sp>
      <p:sp>
        <p:nvSpPr>
          <p:cNvPr id="866" name="Google Shape;866;p71"/>
          <p:cNvSpPr txBox="1">
            <a:spLocks noGrp="1"/>
          </p:cNvSpPr>
          <p:nvPr>
            <p:ph type="body" idx="4294967295"/>
          </p:nvPr>
        </p:nvSpPr>
        <p:spPr>
          <a:xfrm>
            <a:off x="5791675" y="3838725"/>
            <a:ext cx="2934300" cy="544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CA" sz="1500">
                <a:latin typeface="Open Sans SemiBold"/>
                <a:ea typeface="Open Sans SemiBold"/>
                <a:cs typeface="Open Sans SemiBold"/>
                <a:sym typeface="Open Sans SemiBold"/>
              </a:rPr>
              <a:t>S’assurer d’avoir un minimum de connaissances sur le sujet en question</a:t>
            </a:r>
            <a:endParaRPr sz="1500">
              <a:latin typeface="Open Sans SemiBold"/>
              <a:ea typeface="Open Sans SemiBold"/>
              <a:cs typeface="Open Sans SemiBold"/>
              <a:sym typeface="Open Sans SemiBold"/>
            </a:endParaRPr>
          </a:p>
        </p:txBody>
      </p:sp>
      <p:sp>
        <p:nvSpPr>
          <p:cNvPr id="867" name="Google Shape;867;p71"/>
          <p:cNvSpPr/>
          <p:nvPr/>
        </p:nvSpPr>
        <p:spPr>
          <a:xfrm>
            <a:off x="1768225" y="1664375"/>
            <a:ext cx="5607571" cy="1030376"/>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QUE FAIRE POUR REPÉRER </a:t>
            </a:r>
            <a:br>
              <a:rPr b="0" i="0">
                <a:ln w="9525" cap="flat" cmpd="sng">
                  <a:solidFill>
                    <a:srgbClr val="F3F3F3"/>
                  </a:solidFill>
                  <a:prstDash val="solid"/>
                  <a:round/>
                  <a:headEnd type="none" w="sm" len="sm"/>
                  <a:tailEnd type="none" w="sm" len="sm"/>
                </a:ln>
                <a:solidFill>
                  <a:srgbClr val="FFFFFF"/>
                </a:solidFill>
                <a:latin typeface="Open Sans;800"/>
              </a:rPr>
            </a:br>
            <a:r>
              <a:rPr b="0" i="0">
                <a:ln w="9525" cap="flat" cmpd="sng">
                  <a:solidFill>
                    <a:srgbClr val="F3F3F3"/>
                  </a:solidFill>
                  <a:prstDash val="solid"/>
                  <a:round/>
                  <a:headEnd type="none" w="sm" len="sm"/>
                  <a:tailEnd type="none" w="sm" len="sm"/>
                </a:ln>
                <a:solidFill>
                  <a:srgbClr val="FFFFFF"/>
                </a:solidFill>
                <a:latin typeface="Open Sans;800"/>
              </a:rPr>
              <a:t>LES HALLUCINATIONS ?</a:t>
            </a:r>
          </a:p>
        </p:txBody>
      </p:sp>
      <p:pic>
        <p:nvPicPr>
          <p:cNvPr id="868" name="Google Shape;868;p71"/>
          <p:cNvPicPr preferRelativeResize="0"/>
          <p:nvPr/>
        </p:nvPicPr>
        <p:blipFill>
          <a:blip r:embed="rId4">
            <a:alphaModFix/>
          </a:blip>
          <a:stretch>
            <a:fillRect/>
          </a:stretch>
        </p:blipFill>
        <p:spPr>
          <a:xfrm>
            <a:off x="4122900" y="3208974"/>
            <a:ext cx="629750" cy="629750"/>
          </a:xfrm>
          <a:prstGeom prst="rect">
            <a:avLst/>
          </a:prstGeom>
          <a:noFill/>
          <a:ln>
            <a:noFill/>
          </a:ln>
        </p:spPr>
      </p:pic>
      <p:pic>
        <p:nvPicPr>
          <p:cNvPr id="869" name="Google Shape;869;p71"/>
          <p:cNvPicPr preferRelativeResize="0"/>
          <p:nvPr/>
        </p:nvPicPr>
        <p:blipFill>
          <a:blip r:embed="rId5">
            <a:alphaModFix/>
          </a:blip>
          <a:stretch>
            <a:fillRect/>
          </a:stretch>
        </p:blipFill>
        <p:spPr>
          <a:xfrm>
            <a:off x="6943950" y="3245125"/>
            <a:ext cx="629750" cy="629750"/>
          </a:xfrm>
          <a:prstGeom prst="rect">
            <a:avLst/>
          </a:prstGeom>
          <a:noFill/>
          <a:ln>
            <a:noFill/>
          </a:ln>
        </p:spPr>
      </p:pic>
      <p:pic>
        <p:nvPicPr>
          <p:cNvPr id="870" name="Google Shape;870;p71"/>
          <p:cNvPicPr preferRelativeResize="0"/>
          <p:nvPr/>
        </p:nvPicPr>
        <p:blipFill>
          <a:blip r:embed="rId6">
            <a:alphaModFix/>
          </a:blip>
          <a:stretch>
            <a:fillRect/>
          </a:stretch>
        </p:blipFill>
        <p:spPr>
          <a:xfrm>
            <a:off x="8749048" y="4752279"/>
            <a:ext cx="309400" cy="307920"/>
          </a:xfrm>
          <a:prstGeom prst="rect">
            <a:avLst/>
          </a:prstGeom>
          <a:noFill/>
          <a:ln>
            <a:noFill/>
          </a:ln>
        </p:spPr>
      </p:pic>
      <p:sp>
        <p:nvSpPr>
          <p:cNvPr id="871" name="Google Shape;871;p71"/>
          <p:cNvSpPr txBox="1">
            <a:spLocks noGrp="1"/>
          </p:cNvSpPr>
          <p:nvPr>
            <p:ph type="title" idx="4294967295"/>
          </p:nvPr>
        </p:nvSpPr>
        <p:spPr>
          <a:xfrm>
            <a:off x="720000" y="2534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CA" sz="3000">
                <a:latin typeface="Roboto Mono"/>
                <a:ea typeface="Roboto Mono"/>
                <a:cs typeface="Roboto Mono"/>
                <a:sym typeface="Roboto Mono"/>
              </a:rPr>
              <a:t>QUELQUES PISTES</a:t>
            </a:r>
            <a:endParaRPr sz="3000">
              <a:latin typeface="Roboto Mono"/>
              <a:ea typeface="Roboto Mono"/>
              <a:cs typeface="Roboto Mono"/>
              <a:sym typeface="Roboto Mono"/>
            </a:endParaRPr>
          </a:p>
        </p:txBody>
      </p:sp>
      <p:cxnSp>
        <p:nvCxnSpPr>
          <p:cNvPr id="872" name="Google Shape;872;p71"/>
          <p:cNvCxnSpPr/>
          <p:nvPr/>
        </p:nvCxnSpPr>
        <p:spPr>
          <a:xfrm>
            <a:off x="-20550" y="1114000"/>
            <a:ext cx="9185100" cy="0"/>
          </a:xfrm>
          <a:prstGeom prst="straightConnector1">
            <a:avLst/>
          </a:prstGeom>
          <a:noFill/>
          <a:ln w="9525" cap="flat" cmpd="sng">
            <a:solidFill>
              <a:srgbClr val="BBDAEB"/>
            </a:solidFill>
            <a:prstDash val="solid"/>
            <a:round/>
            <a:headEnd type="none" w="med" len="med"/>
            <a:tailEnd type="none" w="med" len="med"/>
          </a:ln>
        </p:spPr>
      </p:cxnSp>
      <p:sp>
        <p:nvSpPr>
          <p:cNvPr id="873" name="Google Shape;873;p71"/>
          <p:cNvSpPr/>
          <p:nvPr/>
        </p:nvSpPr>
        <p:spPr>
          <a:xfrm>
            <a:off x="4433425" y="992200"/>
            <a:ext cx="235800" cy="243600"/>
          </a:xfrm>
          <a:prstGeom prst="ellipse">
            <a:avLst/>
          </a:prstGeom>
          <a:solidFill>
            <a:srgbClr val="BB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32"/>
        <p:cNvGrpSpPr/>
        <p:nvPr/>
      </p:nvGrpSpPr>
      <p:grpSpPr>
        <a:xfrm>
          <a:off x="0" y="0"/>
          <a:ext cx="0" cy="0"/>
          <a:chOff x="0" y="0"/>
          <a:chExt cx="0" cy="0"/>
        </a:xfrm>
      </p:grpSpPr>
      <p:sp>
        <p:nvSpPr>
          <p:cNvPr id="133" name="Google Shape;133;p18"/>
          <p:cNvSpPr/>
          <p:nvPr/>
        </p:nvSpPr>
        <p:spPr>
          <a:xfrm>
            <a:off x="7225" y="-12100"/>
            <a:ext cx="9143982" cy="1326618"/>
          </a:xfrm>
          <a:prstGeom prst="flowChartDocument">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34" name="Google Shape;134;p18"/>
          <p:cNvSpPr/>
          <p:nvPr/>
        </p:nvSpPr>
        <p:spPr>
          <a:xfrm>
            <a:off x="242425" y="377563"/>
            <a:ext cx="6167004" cy="547303"/>
          </a:xfrm>
          <a:prstGeom prst="rect">
            <a:avLst/>
          </a:prstGeom>
        </p:spPr>
        <p:txBody>
          <a:bodyPr>
            <a:prstTxWarp prst="textPlain">
              <a:avLst/>
            </a:prstTxWarp>
          </a:bodyPr>
          <a:lstStyle/>
          <a:p>
            <a:pPr lvl="0" algn="ctr"/>
            <a:r>
              <a:rPr b="1" i="0">
                <a:ln>
                  <a:noFill/>
                </a:ln>
                <a:solidFill>
                  <a:srgbClr val="000000"/>
                </a:solidFill>
                <a:latin typeface="Open Sans"/>
              </a:rPr>
              <a:t>Les niveau de l'IA</a:t>
            </a:r>
          </a:p>
        </p:txBody>
      </p:sp>
      <p:grpSp>
        <p:nvGrpSpPr>
          <p:cNvPr id="135" name="Google Shape;135;p18"/>
          <p:cNvGrpSpPr/>
          <p:nvPr/>
        </p:nvGrpSpPr>
        <p:grpSpPr>
          <a:xfrm>
            <a:off x="1623707" y="1528621"/>
            <a:ext cx="7052476" cy="802374"/>
            <a:chOff x="2313750" y="3396990"/>
            <a:chExt cx="4313705" cy="802374"/>
          </a:xfrm>
        </p:grpSpPr>
        <p:sp>
          <p:nvSpPr>
            <p:cNvPr id="136" name="Google Shape;136;p18"/>
            <p:cNvSpPr txBox="1"/>
            <p:nvPr/>
          </p:nvSpPr>
          <p:spPr>
            <a:xfrm>
              <a:off x="2313750" y="3396990"/>
              <a:ext cx="2155200" cy="453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400" b="1" i="0" u="none" strike="noStrike" cap="none">
                  <a:solidFill>
                    <a:srgbClr val="191919"/>
                  </a:solidFill>
                  <a:latin typeface="Roboto Mono"/>
                  <a:ea typeface="Roboto Mono"/>
                  <a:cs typeface="Roboto Mono"/>
                  <a:sym typeface="Roboto Mono"/>
                </a:rPr>
                <a:t>IA </a:t>
              </a:r>
              <a:r>
                <a:rPr lang="fr-CA" sz="2400" b="1">
                  <a:solidFill>
                    <a:srgbClr val="191919"/>
                  </a:solidFill>
                  <a:latin typeface="Roboto Mono"/>
                  <a:ea typeface="Roboto Mono"/>
                  <a:cs typeface="Roboto Mono"/>
                  <a:sym typeface="Roboto Mono"/>
                </a:rPr>
                <a:t>simple</a:t>
              </a:r>
              <a:endParaRPr sz="2400" b="1" i="0" u="none" strike="noStrike" cap="none">
                <a:solidFill>
                  <a:srgbClr val="191919"/>
                </a:solidFill>
                <a:latin typeface="Roboto Mono"/>
                <a:ea typeface="Roboto Mono"/>
                <a:cs typeface="Roboto Mono"/>
                <a:sym typeface="Roboto Mono"/>
              </a:endParaRPr>
            </a:p>
          </p:txBody>
        </p:sp>
        <p:sp>
          <p:nvSpPr>
            <p:cNvPr id="137" name="Google Shape;137;p18"/>
            <p:cNvSpPr txBox="1"/>
            <p:nvPr/>
          </p:nvSpPr>
          <p:spPr>
            <a:xfrm>
              <a:off x="2313755" y="3650664"/>
              <a:ext cx="4313700" cy="54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CA" sz="1600">
                  <a:solidFill>
                    <a:srgbClr val="191919"/>
                  </a:solidFill>
                  <a:latin typeface="Open Sans"/>
                  <a:ea typeface="Open Sans"/>
                  <a:cs typeface="Open Sans"/>
                  <a:sym typeface="Open Sans"/>
                </a:rPr>
                <a:t>Celle-ci est</a:t>
              </a:r>
              <a:r>
                <a:rPr lang="fr-CA" sz="1600" i="0" u="none" strike="noStrike" cap="none">
                  <a:solidFill>
                    <a:srgbClr val="191919"/>
                  </a:solidFill>
                  <a:latin typeface="Open Sans"/>
                  <a:ea typeface="Open Sans"/>
                  <a:cs typeface="Open Sans"/>
                  <a:sym typeface="Open Sans"/>
                </a:rPr>
                <a:t> entraînée pour faire une </a:t>
              </a:r>
              <a:r>
                <a:rPr lang="fr-CA" sz="1600">
                  <a:solidFill>
                    <a:srgbClr val="191919"/>
                  </a:solidFill>
                  <a:latin typeface="Open Sans"/>
                  <a:ea typeface="Open Sans"/>
                  <a:cs typeface="Open Sans"/>
                  <a:sym typeface="Open Sans"/>
                </a:rPr>
                <a:t>tâche</a:t>
              </a:r>
              <a:r>
                <a:rPr lang="fr-CA" sz="1600" i="0" u="none" strike="noStrike" cap="none">
                  <a:solidFill>
                    <a:srgbClr val="191919"/>
                  </a:solidFill>
                  <a:latin typeface="Open Sans"/>
                  <a:ea typeface="Open Sans"/>
                  <a:cs typeface="Open Sans"/>
                  <a:sym typeface="Open Sans"/>
                </a:rPr>
                <a:t> précise.</a:t>
              </a:r>
              <a:r>
                <a:rPr lang="fr-CA" sz="1600">
                  <a:solidFill>
                    <a:srgbClr val="191919"/>
                  </a:solidFill>
                  <a:latin typeface="Open Sans"/>
                  <a:ea typeface="Open Sans"/>
                  <a:cs typeface="Open Sans"/>
                  <a:sym typeface="Open Sans"/>
                </a:rPr>
                <a:t> C’est celle qu’on retrouve le plus souvent dans notre utilisation quotidienne.</a:t>
              </a:r>
              <a:endParaRPr sz="1600">
                <a:solidFill>
                  <a:srgbClr val="191919"/>
                </a:solidFill>
                <a:latin typeface="Open Sans"/>
                <a:ea typeface="Open Sans"/>
                <a:cs typeface="Open Sans"/>
                <a:sym typeface="Open Sans"/>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1919"/>
                </a:solidFill>
                <a:latin typeface="Fira Sans Condensed"/>
                <a:ea typeface="Fira Sans Condensed"/>
                <a:cs typeface="Fira Sans Condensed"/>
                <a:sym typeface="Fira Sans Condensed"/>
              </a:endParaRPr>
            </a:p>
          </p:txBody>
        </p:sp>
      </p:grpSp>
      <p:grpSp>
        <p:nvGrpSpPr>
          <p:cNvPr id="138" name="Google Shape;138;p18"/>
          <p:cNvGrpSpPr/>
          <p:nvPr/>
        </p:nvGrpSpPr>
        <p:grpSpPr>
          <a:xfrm>
            <a:off x="1623438" y="3810886"/>
            <a:ext cx="6929934" cy="920993"/>
            <a:chOff x="2313734" y="1566311"/>
            <a:chExt cx="4622113" cy="920993"/>
          </a:xfrm>
        </p:grpSpPr>
        <p:sp>
          <p:nvSpPr>
            <p:cNvPr id="139" name="Google Shape;139;p18"/>
            <p:cNvSpPr txBox="1"/>
            <p:nvPr/>
          </p:nvSpPr>
          <p:spPr>
            <a:xfrm>
              <a:off x="2313734" y="1566311"/>
              <a:ext cx="3433200" cy="4533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400" b="1">
                  <a:solidFill>
                    <a:srgbClr val="191919"/>
                  </a:solidFill>
                  <a:latin typeface="Roboto Mono"/>
                  <a:ea typeface="Roboto Mono"/>
                  <a:cs typeface="Roboto Mono"/>
                  <a:sym typeface="Roboto Mono"/>
                </a:rPr>
                <a:t>Futur de l’IA?</a:t>
              </a:r>
              <a:endParaRPr sz="2400" b="1" i="0" u="none" strike="noStrike" cap="none">
                <a:solidFill>
                  <a:srgbClr val="191919"/>
                </a:solidFill>
                <a:latin typeface="Roboto Mono"/>
                <a:ea typeface="Roboto Mono"/>
                <a:cs typeface="Roboto Mono"/>
                <a:sym typeface="Roboto Mono"/>
              </a:endParaRPr>
            </a:p>
          </p:txBody>
        </p:sp>
        <p:sp>
          <p:nvSpPr>
            <p:cNvPr id="140" name="Google Shape;140;p18"/>
            <p:cNvSpPr txBox="1"/>
            <p:nvPr/>
          </p:nvSpPr>
          <p:spPr>
            <a:xfrm>
              <a:off x="2313747" y="1943104"/>
              <a:ext cx="4622100" cy="544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CA" sz="1600">
                  <a:solidFill>
                    <a:srgbClr val="191919"/>
                  </a:solidFill>
                  <a:latin typeface="Open Sans"/>
                  <a:ea typeface="Open Sans"/>
                  <a:cs typeface="Open Sans"/>
                  <a:sym typeface="Open Sans"/>
                </a:rPr>
                <a:t>Intelligence artificielle générale, comme un robot qui aurait une conscience. Pour le moment, c’est de la science-fiction!</a:t>
              </a:r>
              <a:r>
                <a:rPr lang="fr-CA" sz="2000" b="0" i="0" u="none" strike="noStrike" cap="none">
                  <a:solidFill>
                    <a:srgbClr val="191919"/>
                  </a:solidFill>
                  <a:latin typeface="Fira Sans Condensed"/>
                  <a:ea typeface="Fira Sans Condensed"/>
                  <a:cs typeface="Fira Sans Condensed"/>
                  <a:sym typeface="Fira Sans Condensed"/>
                </a:rPr>
                <a:t>  </a:t>
              </a:r>
              <a:endParaRPr sz="2000" b="0" i="0" u="none" strike="noStrike" cap="none">
                <a:solidFill>
                  <a:srgbClr val="191919"/>
                </a:solidFill>
                <a:latin typeface="Fira Sans Condensed"/>
                <a:ea typeface="Fira Sans Condensed"/>
                <a:cs typeface="Fira Sans Condensed"/>
                <a:sym typeface="Fira Sans Condensed"/>
              </a:endParaRPr>
            </a:p>
          </p:txBody>
        </p:sp>
      </p:grpSp>
      <p:grpSp>
        <p:nvGrpSpPr>
          <p:cNvPr id="141" name="Google Shape;141;p18"/>
          <p:cNvGrpSpPr/>
          <p:nvPr/>
        </p:nvGrpSpPr>
        <p:grpSpPr>
          <a:xfrm>
            <a:off x="1623405" y="2741396"/>
            <a:ext cx="6108638" cy="802374"/>
            <a:chOff x="2313750" y="3396990"/>
            <a:chExt cx="4313705" cy="802374"/>
          </a:xfrm>
        </p:grpSpPr>
        <p:sp>
          <p:nvSpPr>
            <p:cNvPr id="142" name="Google Shape;142;p18"/>
            <p:cNvSpPr txBox="1"/>
            <p:nvPr/>
          </p:nvSpPr>
          <p:spPr>
            <a:xfrm>
              <a:off x="2313750" y="3396990"/>
              <a:ext cx="2155200" cy="453000"/>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000000"/>
                </a:buClr>
                <a:buSzPts val="2400"/>
                <a:buFont typeface="Arial"/>
                <a:buNone/>
              </a:pPr>
              <a:r>
                <a:rPr lang="fr-CA" sz="2400" b="1" i="0" u="none" strike="noStrike" cap="none">
                  <a:solidFill>
                    <a:srgbClr val="191919"/>
                  </a:solidFill>
                  <a:latin typeface="Roboto Mono"/>
                  <a:ea typeface="Roboto Mono"/>
                  <a:cs typeface="Roboto Mono"/>
                  <a:sym typeface="Roboto Mono"/>
                </a:rPr>
                <a:t>IA </a:t>
              </a:r>
              <a:r>
                <a:rPr lang="fr-CA" sz="2400" b="1">
                  <a:solidFill>
                    <a:srgbClr val="191919"/>
                  </a:solidFill>
                  <a:latin typeface="Roboto Mono"/>
                  <a:ea typeface="Roboto Mono"/>
                  <a:cs typeface="Roboto Mono"/>
                  <a:sym typeface="Roboto Mono"/>
                </a:rPr>
                <a:t>générative</a:t>
              </a:r>
              <a:endParaRPr sz="2400" b="1" i="0" u="none" strike="noStrike" cap="none">
                <a:solidFill>
                  <a:srgbClr val="191919"/>
                </a:solidFill>
                <a:latin typeface="Roboto Mono"/>
                <a:ea typeface="Roboto Mono"/>
                <a:cs typeface="Roboto Mono"/>
                <a:sym typeface="Roboto Mono"/>
              </a:endParaRPr>
            </a:p>
          </p:txBody>
        </p:sp>
        <p:sp>
          <p:nvSpPr>
            <p:cNvPr id="143" name="Google Shape;143;p18"/>
            <p:cNvSpPr txBox="1"/>
            <p:nvPr/>
          </p:nvSpPr>
          <p:spPr>
            <a:xfrm>
              <a:off x="2313755" y="3650664"/>
              <a:ext cx="4313700" cy="5487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400"/>
                <a:buFont typeface="Arial"/>
                <a:buNone/>
              </a:pPr>
              <a:r>
                <a:rPr lang="fr-CA" sz="1600" i="0" u="none" strike="noStrike" cap="none">
                  <a:solidFill>
                    <a:srgbClr val="191919"/>
                  </a:solidFill>
                  <a:latin typeface="Open Sans"/>
                  <a:ea typeface="Open Sans"/>
                  <a:cs typeface="Open Sans"/>
                  <a:sym typeface="Open Sans"/>
                </a:rPr>
                <a:t>Une IA entraînée pour </a:t>
              </a:r>
              <a:r>
                <a:rPr lang="fr-CA" sz="1600">
                  <a:solidFill>
                    <a:srgbClr val="191919"/>
                  </a:solidFill>
                  <a:latin typeface="Open Sans"/>
                  <a:ea typeface="Open Sans"/>
                  <a:cs typeface="Open Sans"/>
                  <a:sym typeface="Open Sans"/>
                </a:rPr>
                <a:t>générer du contenu, comme du texte. </a:t>
              </a:r>
              <a:r>
                <a:rPr lang="fr-CA" sz="1600" i="0" u="none" strike="noStrike" cap="none">
                  <a:solidFill>
                    <a:srgbClr val="191919"/>
                  </a:solidFill>
                  <a:latin typeface="Open Sans"/>
                  <a:ea typeface="Open Sans"/>
                  <a:cs typeface="Open Sans"/>
                  <a:sym typeface="Open Sans"/>
                </a:rPr>
                <a:t>L’IA du présent.</a:t>
              </a:r>
              <a:r>
                <a:rPr lang="fr-CA" sz="2000" b="0" i="0" u="none" strike="noStrike" cap="none">
                  <a:solidFill>
                    <a:srgbClr val="191919"/>
                  </a:solidFill>
                  <a:latin typeface="Fira Sans Condensed"/>
                  <a:ea typeface="Fira Sans Condensed"/>
                  <a:cs typeface="Fira Sans Condensed"/>
                  <a:sym typeface="Fira Sans Condensed"/>
                </a:rPr>
                <a:t> </a:t>
              </a:r>
              <a:endParaRPr sz="2000">
                <a:solidFill>
                  <a:srgbClr val="191919"/>
                </a:solidFill>
              </a:endParaRPr>
            </a:p>
            <a:p>
              <a:pPr marL="0" marR="0" lvl="0" indent="0" algn="l" rtl="0">
                <a:lnSpc>
                  <a:spcPct val="100000"/>
                </a:lnSpc>
                <a:spcBef>
                  <a:spcPts val="0"/>
                </a:spcBef>
                <a:spcAft>
                  <a:spcPts val="0"/>
                </a:spcAft>
                <a:buClr>
                  <a:srgbClr val="000000"/>
                </a:buClr>
                <a:buSzPts val="1400"/>
                <a:buFont typeface="Arial"/>
                <a:buNone/>
              </a:pPr>
              <a:endParaRPr sz="1400" b="0" i="0" u="none" strike="noStrike" cap="none">
                <a:solidFill>
                  <a:srgbClr val="191919"/>
                </a:solidFill>
                <a:latin typeface="Fira Sans Condensed"/>
                <a:ea typeface="Fira Sans Condensed"/>
                <a:cs typeface="Fira Sans Condensed"/>
                <a:sym typeface="Fira Sans Condensed"/>
              </a:endParaRPr>
            </a:p>
          </p:txBody>
        </p:sp>
      </p:grpSp>
      <p:pic>
        <p:nvPicPr>
          <p:cNvPr id="144" name="Google Shape;144;p18"/>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145" name="Google Shape;145;p18"/>
          <p:cNvSpPr/>
          <p:nvPr/>
        </p:nvSpPr>
        <p:spPr>
          <a:xfrm>
            <a:off x="535975" y="1481763"/>
            <a:ext cx="910200" cy="896100"/>
          </a:xfrm>
          <a:prstGeom prst="ellipse">
            <a:avLst/>
          </a:prstGeom>
          <a:solidFill>
            <a:srgbClr val="000000"/>
          </a:solidFill>
          <a:ln>
            <a:noFill/>
          </a:ln>
          <a:effectLst>
            <a:outerShdw dist="76200" dir="2640000" algn="bl" rotWithShape="0">
              <a:srgbClr val="BBDAEB"/>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46" name="Google Shape;146;p18"/>
          <p:cNvSpPr/>
          <p:nvPr/>
        </p:nvSpPr>
        <p:spPr>
          <a:xfrm>
            <a:off x="652375" y="1597113"/>
            <a:ext cx="677400" cy="6654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47" name="Google Shape;147;p18"/>
          <p:cNvSpPr/>
          <p:nvPr/>
        </p:nvSpPr>
        <p:spPr>
          <a:xfrm>
            <a:off x="730225" y="1673475"/>
            <a:ext cx="521700" cy="5127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48" name="Google Shape;148;p18"/>
          <p:cNvSpPr/>
          <p:nvPr/>
        </p:nvSpPr>
        <p:spPr>
          <a:xfrm>
            <a:off x="836425" y="1777713"/>
            <a:ext cx="309300" cy="304200"/>
          </a:xfrm>
          <a:prstGeom prst="ellipse">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49" name="Google Shape;149;p18"/>
          <p:cNvSpPr/>
          <p:nvPr/>
        </p:nvSpPr>
        <p:spPr>
          <a:xfrm>
            <a:off x="535975" y="2652088"/>
            <a:ext cx="877800" cy="8778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50" name="Google Shape;150;p18"/>
          <p:cNvSpPr/>
          <p:nvPr/>
        </p:nvSpPr>
        <p:spPr>
          <a:xfrm rot="7954755">
            <a:off x="1247106" y="3276343"/>
            <a:ext cx="276230" cy="304260"/>
          </a:xfrm>
          <a:prstGeom prst="triangle">
            <a:avLst>
              <a:gd name="adj" fmla="val 50000"/>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51" name="Google Shape;151;p18"/>
          <p:cNvSpPr/>
          <p:nvPr/>
        </p:nvSpPr>
        <p:spPr>
          <a:xfrm>
            <a:off x="731075" y="2850075"/>
            <a:ext cx="350700" cy="3669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52" name="Google Shape;152;p18"/>
          <p:cNvSpPr/>
          <p:nvPr/>
        </p:nvSpPr>
        <p:spPr>
          <a:xfrm>
            <a:off x="1015275" y="3075001"/>
            <a:ext cx="203400" cy="213000"/>
          </a:xfrm>
          <a:prstGeom prst="star4">
            <a:avLst>
              <a:gd name="adj" fmla="val 12500"/>
            </a:avLst>
          </a:prstGeom>
          <a:solidFill>
            <a:srgbClr val="FFFF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grpSp>
        <p:nvGrpSpPr>
          <p:cNvPr id="153" name="Google Shape;153;p18"/>
          <p:cNvGrpSpPr/>
          <p:nvPr/>
        </p:nvGrpSpPr>
        <p:grpSpPr>
          <a:xfrm>
            <a:off x="484225" y="3633074"/>
            <a:ext cx="1013700" cy="1098801"/>
            <a:chOff x="484225" y="3633074"/>
            <a:chExt cx="1013700" cy="1098801"/>
          </a:xfrm>
        </p:grpSpPr>
        <p:sp>
          <p:nvSpPr>
            <p:cNvPr id="154" name="Google Shape;154;p18"/>
            <p:cNvSpPr/>
            <p:nvPr/>
          </p:nvSpPr>
          <p:spPr>
            <a:xfrm>
              <a:off x="584875" y="3919475"/>
              <a:ext cx="812400" cy="812400"/>
            </a:xfrm>
            <a:prstGeom prst="roundRect">
              <a:avLst>
                <a:gd name="adj" fmla="val 16667"/>
              </a:avLst>
            </a:prstGeom>
            <a:solidFill>
              <a:srgbClr val="000000"/>
            </a:solidFill>
            <a:ln>
              <a:noFill/>
            </a:ln>
            <a:effectLst>
              <a:outerShdw dist="76200" dir="2640000" algn="bl" rotWithShape="0">
                <a:srgbClr val="BBDAEB"/>
              </a:outerShdw>
            </a:effectLst>
          </p:spPr>
          <p:txBody>
            <a:bodyPr spcFirstLastPara="1" wrap="square" lIns="91425" tIns="91425" rIns="91425" bIns="91425" anchor="ctr" anchorCtr="0">
              <a:noAutofit/>
            </a:bodyPr>
            <a:lstStyle/>
            <a:p>
              <a:pPr marL="0" marR="0" lvl="0" indent="0" algn="l" rtl="0">
                <a:lnSpc>
                  <a:spcPct val="100000"/>
                </a:lnSpc>
                <a:spcBef>
                  <a:spcPts val="0"/>
                </a:spcBef>
                <a:spcAft>
                  <a:spcPts val="0"/>
                </a:spcAft>
                <a:buNone/>
              </a:pPr>
              <a:endParaRPr/>
            </a:p>
          </p:txBody>
        </p:sp>
        <p:sp>
          <p:nvSpPr>
            <p:cNvPr id="155" name="Google Shape;155;p18"/>
            <p:cNvSpPr/>
            <p:nvPr/>
          </p:nvSpPr>
          <p:spPr>
            <a:xfrm rot="8100000">
              <a:off x="616662" y="3797543"/>
              <a:ext cx="748826" cy="684762"/>
            </a:xfrm>
            <a:prstGeom prst="arc">
              <a:avLst>
                <a:gd name="adj1" fmla="val 16200000"/>
                <a:gd name="adj2" fmla="val 0"/>
              </a:avLst>
            </a:prstGeom>
            <a:noFill/>
            <a:ln w="38100" cap="flat" cmpd="sng">
              <a:solidFill>
                <a:srgbClr val="FFFFFF"/>
              </a:solidFill>
              <a:prstDash val="solid"/>
              <a:round/>
              <a:headEnd type="none" w="sm" len="sm"/>
              <a:tailEnd type="none" w="sm" len="sm"/>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56" name="Google Shape;156;p18"/>
            <p:cNvSpPr/>
            <p:nvPr/>
          </p:nvSpPr>
          <p:spPr>
            <a:xfrm>
              <a:off x="535975" y="4149275"/>
              <a:ext cx="203400" cy="2442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57" name="Google Shape;157;p18"/>
            <p:cNvSpPr/>
            <p:nvPr/>
          </p:nvSpPr>
          <p:spPr>
            <a:xfrm>
              <a:off x="1251925" y="4149275"/>
              <a:ext cx="203400" cy="244200"/>
            </a:xfrm>
            <a:prstGeom prst="ellipse">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grpSp>
    </p:spTree>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77"/>
        <p:cNvGrpSpPr/>
        <p:nvPr/>
      </p:nvGrpSpPr>
      <p:grpSpPr>
        <a:xfrm>
          <a:off x="0" y="0"/>
          <a:ext cx="0" cy="0"/>
          <a:chOff x="0" y="0"/>
          <a:chExt cx="0" cy="0"/>
        </a:xfrm>
      </p:grpSpPr>
      <p:pic>
        <p:nvPicPr>
          <p:cNvPr id="878" name="Google Shape;878;p72"/>
          <p:cNvPicPr preferRelativeResize="0"/>
          <p:nvPr/>
        </p:nvPicPr>
        <p:blipFill rotWithShape="1">
          <a:blip r:embed="rId3">
            <a:alphaModFix/>
          </a:blip>
          <a:srcRect/>
          <a:stretch/>
        </p:blipFill>
        <p:spPr>
          <a:xfrm>
            <a:off x="1986600" y="356550"/>
            <a:ext cx="5170800" cy="4430400"/>
          </a:xfrm>
          <a:prstGeom prst="roundRect">
            <a:avLst>
              <a:gd name="adj" fmla="val 3431"/>
            </a:avLst>
          </a:prstGeom>
          <a:noFill/>
          <a:ln>
            <a:noFill/>
          </a:ln>
          <a:effectLst>
            <a:outerShdw blurRad="142875" dist="76200" dir="4200000" algn="bl" rotWithShape="0">
              <a:srgbClr val="000000">
                <a:alpha val="20000"/>
              </a:srgbClr>
            </a:outerShdw>
          </a:effectLst>
        </p:spPr>
      </p:pic>
      <p:pic>
        <p:nvPicPr>
          <p:cNvPr id="879" name="Google Shape;879;p72"/>
          <p:cNvPicPr preferRelativeResize="0"/>
          <p:nvPr/>
        </p:nvPicPr>
        <p:blipFill>
          <a:blip r:embed="rId4">
            <a:alphaModFix/>
          </a:blip>
          <a:stretch>
            <a:fillRect/>
          </a:stretch>
        </p:blipFill>
        <p:spPr>
          <a:xfrm>
            <a:off x="8749048" y="4752279"/>
            <a:ext cx="309400" cy="3079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3" presetClass="entr" presetSubtype="16" fill="hold" nodeType="clickEffect">
                                  <p:stCondLst>
                                    <p:cond delay="0"/>
                                  </p:stCondLst>
                                  <p:childTnLst>
                                    <p:set>
                                      <p:cBhvr>
                                        <p:cTn id="6" dur="1" fill="hold">
                                          <p:stCondLst>
                                            <p:cond delay="0"/>
                                          </p:stCondLst>
                                        </p:cTn>
                                        <p:tgtEl>
                                          <p:spTgt spid="878"/>
                                        </p:tgtEl>
                                        <p:attrNameLst>
                                          <p:attrName>style.visibility</p:attrName>
                                        </p:attrNameLst>
                                      </p:cBhvr>
                                      <p:to>
                                        <p:strVal val="visible"/>
                                      </p:to>
                                    </p:set>
                                    <p:anim calcmode="lin" valueType="num">
                                      <p:cBhvr additive="base">
                                        <p:cTn id="7" dur="500"/>
                                        <p:tgtEl>
                                          <p:spTgt spid="878"/>
                                        </p:tgtEl>
                                        <p:attrNameLst>
                                          <p:attrName>ppt_w</p:attrName>
                                        </p:attrNameLst>
                                      </p:cBhvr>
                                      <p:tavLst>
                                        <p:tav tm="0">
                                          <p:val>
                                            <p:strVal val="0"/>
                                          </p:val>
                                        </p:tav>
                                        <p:tav tm="100000">
                                          <p:val>
                                            <p:strVal val="#ppt_w"/>
                                          </p:val>
                                        </p:tav>
                                      </p:tavLst>
                                    </p:anim>
                                    <p:anim calcmode="lin" valueType="num">
                                      <p:cBhvr additive="base">
                                        <p:cTn id="8" dur="500"/>
                                        <p:tgtEl>
                                          <p:spTgt spid="878"/>
                                        </p:tgtEl>
                                        <p:attrNameLst>
                                          <p:attrName>ppt_h</p:attrName>
                                        </p:attrNameLst>
                                      </p:cBhvr>
                                      <p:tavLst>
                                        <p:tav tm="0">
                                          <p:val>
                                            <p:strVal val="0"/>
                                          </p:val>
                                        </p:tav>
                                        <p:tav tm="100000">
                                          <p:val>
                                            <p:strVal val="#ppt_h"/>
                                          </p:val>
                                        </p:tav>
                                      </p:tavLst>
                                    </p:anim>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87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883"/>
        <p:cNvGrpSpPr/>
        <p:nvPr/>
      </p:nvGrpSpPr>
      <p:grpSpPr>
        <a:xfrm>
          <a:off x="0" y="0"/>
          <a:ext cx="0" cy="0"/>
          <a:chOff x="0" y="0"/>
          <a:chExt cx="0" cy="0"/>
        </a:xfrm>
      </p:grpSpPr>
      <p:sp>
        <p:nvSpPr>
          <p:cNvPr id="884" name="Google Shape;884;p73"/>
          <p:cNvSpPr/>
          <p:nvPr/>
        </p:nvSpPr>
        <p:spPr>
          <a:xfrm>
            <a:off x="1938675" y="258762"/>
            <a:ext cx="3830250" cy="561975"/>
          </a:xfrm>
          <a:prstGeom prst="rect">
            <a:avLst/>
          </a:prstGeom>
        </p:spPr>
        <p:txBody>
          <a:bodyPr>
            <a:prstTxWarp prst="textPlain">
              <a:avLst/>
            </a:prstTxWarp>
          </a:bodyPr>
          <a:lstStyle/>
          <a:p>
            <a:pPr lvl="0" algn="ctr"/>
            <a:r>
              <a:rPr b="0" i="0">
                <a:ln>
                  <a:noFill/>
                </a:ln>
                <a:solidFill>
                  <a:srgbClr val="000000"/>
                </a:solidFill>
                <a:latin typeface="Open Sans;800"/>
              </a:rPr>
              <a:t>LES DÉRIVES</a:t>
            </a:r>
          </a:p>
        </p:txBody>
      </p:sp>
      <p:sp>
        <p:nvSpPr>
          <p:cNvPr id="885" name="Google Shape;885;p73"/>
          <p:cNvSpPr/>
          <p:nvPr/>
        </p:nvSpPr>
        <p:spPr>
          <a:xfrm>
            <a:off x="1504800" y="461925"/>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886" name="Google Shape;886;p73"/>
          <p:cNvCxnSpPr>
            <a:stCxn id="885" idx="2"/>
          </p:cNvCxnSpPr>
          <p:nvPr/>
        </p:nvCxnSpPr>
        <p:spPr>
          <a:xfrm rot="10800000">
            <a:off x="0" y="611625"/>
            <a:ext cx="1504800" cy="0"/>
          </a:xfrm>
          <a:prstGeom prst="straightConnector1">
            <a:avLst/>
          </a:prstGeom>
          <a:noFill/>
          <a:ln w="28575" cap="flat" cmpd="sng">
            <a:solidFill>
              <a:srgbClr val="000000"/>
            </a:solidFill>
            <a:prstDash val="solid"/>
            <a:round/>
            <a:headEnd type="none" w="med" len="med"/>
            <a:tailEnd type="none" w="med" len="med"/>
          </a:ln>
        </p:spPr>
      </p:cxnSp>
      <p:pic>
        <p:nvPicPr>
          <p:cNvPr id="887" name="Google Shape;887;p73"/>
          <p:cNvPicPr preferRelativeResize="0"/>
          <p:nvPr/>
        </p:nvPicPr>
        <p:blipFill rotWithShape="1">
          <a:blip r:embed="rId3">
            <a:alphaModFix/>
          </a:blip>
          <a:srcRect l="16619" t="9885" r="29014" b="8754"/>
          <a:stretch/>
        </p:blipFill>
        <p:spPr>
          <a:xfrm>
            <a:off x="5362245" y="1457384"/>
            <a:ext cx="3476155" cy="3151140"/>
          </a:xfrm>
          <a:prstGeom prst="rect">
            <a:avLst/>
          </a:prstGeom>
          <a:noFill/>
          <a:ln>
            <a:noFill/>
          </a:ln>
        </p:spPr>
      </p:pic>
      <p:sp>
        <p:nvSpPr>
          <p:cNvPr id="888" name="Google Shape;888;p73"/>
          <p:cNvSpPr/>
          <p:nvPr/>
        </p:nvSpPr>
        <p:spPr>
          <a:xfrm>
            <a:off x="359525" y="1393199"/>
            <a:ext cx="4860600" cy="2024400"/>
          </a:xfrm>
          <a:prstGeom prst="wedgeRoundRectCallout">
            <a:avLst>
              <a:gd name="adj1" fmla="val 59963"/>
              <a:gd name="adj2" fmla="val 28244"/>
              <a:gd name="adj3" fmla="val 0"/>
            </a:avLst>
          </a:prstGeom>
          <a:solidFill>
            <a:srgbClr val="FFFFFF"/>
          </a:solidFill>
          <a:ln w="28575" cap="flat" cmpd="sng">
            <a:solidFill>
              <a:srgbClr val="000000"/>
            </a:solidFill>
            <a:prstDash val="solid"/>
            <a:round/>
            <a:headEnd type="none" w="sm" len="sm"/>
            <a:tailEnd type="none" w="sm" len="sm"/>
          </a:ln>
          <a:effectLst>
            <a:outerShdw dist="85725" dir="1980000" algn="bl" rotWithShape="0">
              <a:srgbClr val="BBDAEB"/>
            </a:outerShdw>
          </a:effectLst>
        </p:spPr>
        <p:txBody>
          <a:bodyPr spcFirstLastPara="1" wrap="square" lIns="91425" tIns="91425" rIns="91425" bIns="91425" anchor="ctr" anchorCtr="0">
            <a:noAutofit/>
          </a:bodyPr>
          <a:lstStyle/>
          <a:p>
            <a:pPr marL="0" lvl="0" indent="0" algn="ctr" rtl="0">
              <a:lnSpc>
                <a:spcPct val="115000"/>
              </a:lnSpc>
              <a:spcBef>
                <a:spcPts val="200"/>
              </a:spcBef>
              <a:spcAft>
                <a:spcPts val="0"/>
              </a:spcAft>
              <a:buClr>
                <a:srgbClr val="000000"/>
              </a:buClr>
              <a:buSzPts val="1100"/>
              <a:buFont typeface="Arial"/>
              <a:buNone/>
            </a:pPr>
            <a:br>
              <a:rPr lang="fr-CA" sz="1500">
                <a:latin typeface="Roboto Mono Medium"/>
                <a:ea typeface="Roboto Mono Medium"/>
                <a:cs typeface="Roboto Mono Medium"/>
                <a:sym typeface="Roboto Mono Medium"/>
              </a:rPr>
            </a:br>
            <a:r>
              <a:rPr lang="fr-CA" sz="1500">
                <a:latin typeface="Roboto Mono Medium"/>
                <a:ea typeface="Roboto Mono Medium"/>
                <a:cs typeface="Roboto Mono Medium"/>
                <a:sym typeface="Roboto Mono Medium"/>
              </a:rPr>
              <a:t>« Il s’agit d’une toute nouvelle ère pour la mésinformation et la désinformation… »</a:t>
            </a:r>
            <a:br>
              <a:rPr lang="fr-CA" sz="1500">
                <a:latin typeface="Open Sans"/>
                <a:ea typeface="Open Sans"/>
                <a:cs typeface="Open Sans"/>
                <a:sym typeface="Open Sans"/>
              </a:rPr>
            </a:br>
            <a:br>
              <a:rPr lang="fr-CA" sz="1500">
                <a:latin typeface="Open Sans"/>
                <a:ea typeface="Open Sans"/>
                <a:cs typeface="Open Sans"/>
                <a:sym typeface="Open Sans"/>
              </a:rPr>
            </a:br>
            <a:r>
              <a:rPr lang="fr-CA" sz="1000">
                <a:latin typeface="Open Sans"/>
                <a:ea typeface="Open Sans"/>
                <a:cs typeface="Open Sans"/>
                <a:sym typeface="Open Sans"/>
              </a:rPr>
              <a:t>Emmanuelle Saliba - ABC News</a:t>
            </a:r>
            <a:endParaRPr sz="1500">
              <a:latin typeface="Open Sans"/>
              <a:ea typeface="Open Sans"/>
              <a:cs typeface="Open Sans"/>
              <a:sym typeface="Open Sans"/>
            </a:endParaRPr>
          </a:p>
          <a:p>
            <a:pPr marL="0" lvl="0" indent="0" algn="ctr" rtl="0">
              <a:lnSpc>
                <a:spcPct val="100000"/>
              </a:lnSpc>
              <a:spcBef>
                <a:spcPts val="200"/>
              </a:spcBef>
              <a:spcAft>
                <a:spcPts val="0"/>
              </a:spcAft>
              <a:buNone/>
            </a:pPr>
            <a:endParaRPr sz="600">
              <a:solidFill>
                <a:srgbClr val="000000"/>
              </a:solidFill>
              <a:latin typeface="Open Sans"/>
              <a:ea typeface="Open Sans"/>
              <a:cs typeface="Open Sans"/>
              <a:sym typeface="Open Sans"/>
            </a:endParaRPr>
          </a:p>
          <a:p>
            <a:pPr marL="0" lvl="0" indent="0" algn="ctr" rtl="0">
              <a:lnSpc>
                <a:spcPct val="100000"/>
              </a:lnSpc>
              <a:spcBef>
                <a:spcPts val="200"/>
              </a:spcBef>
              <a:spcAft>
                <a:spcPts val="200"/>
              </a:spcAft>
              <a:buClr>
                <a:srgbClr val="000000"/>
              </a:buClr>
              <a:buSzPts val="1100"/>
              <a:buFont typeface="Arial"/>
              <a:buNone/>
            </a:pPr>
            <a:endParaRPr sz="1000">
              <a:solidFill>
                <a:srgbClr val="000000"/>
              </a:solidFill>
              <a:latin typeface="Open Sans"/>
              <a:ea typeface="Open Sans"/>
              <a:cs typeface="Open Sans"/>
              <a:sym typeface="Open Sans"/>
            </a:endParaRPr>
          </a:p>
        </p:txBody>
      </p:sp>
      <p:pic>
        <p:nvPicPr>
          <p:cNvPr id="889" name="Google Shape;889;p73"/>
          <p:cNvPicPr preferRelativeResize="0"/>
          <p:nvPr/>
        </p:nvPicPr>
        <p:blipFill>
          <a:blip r:embed="rId4">
            <a:alphaModFix/>
          </a:blip>
          <a:stretch>
            <a:fillRect/>
          </a:stretch>
        </p:blipFill>
        <p:spPr>
          <a:xfrm>
            <a:off x="8749048" y="4752279"/>
            <a:ext cx="309400" cy="307920"/>
          </a:xfrm>
          <a:prstGeom prst="rect">
            <a:avLst/>
          </a:prstGeom>
          <a:noFill/>
          <a:ln>
            <a:noFill/>
          </a:ln>
        </p:spPr>
      </p:pic>
      <p:pic>
        <p:nvPicPr>
          <p:cNvPr id="890" name="Google Shape;890;p73"/>
          <p:cNvPicPr preferRelativeResize="0"/>
          <p:nvPr/>
        </p:nvPicPr>
        <p:blipFill rotWithShape="1">
          <a:blip r:embed="rId5">
            <a:alphaModFix/>
          </a:blip>
          <a:srcRect l="8302" t="10821" r="11556" b="10593"/>
          <a:stretch/>
        </p:blipFill>
        <p:spPr>
          <a:xfrm>
            <a:off x="6049696" y="2019940"/>
            <a:ext cx="2101200" cy="2166000"/>
          </a:xfrm>
          <a:prstGeom prst="roundRect">
            <a:avLst>
              <a:gd name="adj" fmla="val 16667"/>
            </a:avLst>
          </a:prstGeom>
          <a:noFill/>
          <a:ln>
            <a:noFill/>
          </a:ln>
        </p:spPr>
      </p:pic>
      <p:sp>
        <p:nvSpPr>
          <p:cNvPr id="891" name="Google Shape;891;p73"/>
          <p:cNvSpPr txBox="1"/>
          <p:nvPr/>
        </p:nvSpPr>
        <p:spPr>
          <a:xfrm>
            <a:off x="6327618" y="4100426"/>
            <a:ext cx="1769100" cy="307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800">
                <a:latin typeface="Fira Sans Condensed Light"/>
                <a:ea typeface="Fira Sans Condensed Light"/>
                <a:cs typeface="Fira Sans Condensed Light"/>
                <a:sym typeface="Fira Sans Condensed Light"/>
              </a:rPr>
              <a:t>Image produite par l’IA de Canva</a:t>
            </a:r>
            <a:endParaRPr sz="800">
              <a:latin typeface="Fira Sans Condensed Light"/>
              <a:ea typeface="Fira Sans Condensed Light"/>
              <a:cs typeface="Fira Sans Condensed Light"/>
              <a:sym typeface="Fira Sans Condensed Light"/>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895"/>
        <p:cNvGrpSpPr/>
        <p:nvPr/>
      </p:nvGrpSpPr>
      <p:grpSpPr>
        <a:xfrm>
          <a:off x="0" y="0"/>
          <a:ext cx="0" cy="0"/>
          <a:chOff x="0" y="0"/>
          <a:chExt cx="0" cy="0"/>
        </a:xfrm>
      </p:grpSpPr>
      <p:pic>
        <p:nvPicPr>
          <p:cNvPr id="896" name="Google Shape;896;p74"/>
          <p:cNvPicPr preferRelativeResize="0"/>
          <p:nvPr/>
        </p:nvPicPr>
        <p:blipFill rotWithShape="1">
          <a:blip r:embed="rId3">
            <a:alphaModFix/>
          </a:blip>
          <a:srcRect/>
          <a:stretch/>
        </p:blipFill>
        <p:spPr>
          <a:xfrm>
            <a:off x="3658149" y="462875"/>
            <a:ext cx="4875000" cy="4289400"/>
          </a:xfrm>
          <a:prstGeom prst="roundRect">
            <a:avLst>
              <a:gd name="adj" fmla="val 5475"/>
            </a:avLst>
          </a:prstGeom>
          <a:noFill/>
          <a:ln>
            <a:noFill/>
          </a:ln>
          <a:effectLst>
            <a:outerShdw blurRad="142875" dist="76200" dir="4200000" algn="bl" rotWithShape="0">
              <a:srgbClr val="000000">
                <a:alpha val="20000"/>
              </a:srgbClr>
            </a:outerShdw>
          </a:effectLst>
        </p:spPr>
      </p:pic>
      <p:pic>
        <p:nvPicPr>
          <p:cNvPr id="897" name="Google Shape;897;p74"/>
          <p:cNvPicPr preferRelativeResize="0"/>
          <p:nvPr/>
        </p:nvPicPr>
        <p:blipFill>
          <a:blip r:embed="rId4">
            <a:alphaModFix/>
          </a:blip>
          <a:stretch>
            <a:fillRect/>
          </a:stretch>
        </p:blipFill>
        <p:spPr>
          <a:xfrm>
            <a:off x="8749048" y="4752279"/>
            <a:ext cx="309400" cy="307920"/>
          </a:xfrm>
          <a:prstGeom prst="rect">
            <a:avLst/>
          </a:prstGeom>
          <a:noFill/>
          <a:ln>
            <a:noFill/>
          </a:ln>
        </p:spPr>
      </p:pic>
      <p:sp>
        <p:nvSpPr>
          <p:cNvPr id="898" name="Google Shape;898;p74"/>
          <p:cNvSpPr txBox="1">
            <a:spLocks noGrp="1"/>
          </p:cNvSpPr>
          <p:nvPr>
            <p:ph type="body" idx="4294967295"/>
          </p:nvPr>
        </p:nvSpPr>
        <p:spPr>
          <a:xfrm>
            <a:off x="132125" y="2105975"/>
            <a:ext cx="3549300" cy="5442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fr-CA" sz="1400">
                <a:solidFill>
                  <a:srgbClr val="000000"/>
                </a:solidFill>
                <a:latin typeface="Open Sans"/>
                <a:ea typeface="Open Sans"/>
                <a:cs typeface="Open Sans"/>
                <a:sym typeface="Open Sans"/>
              </a:rPr>
              <a:t>Chat GPT a associé des noms de personnes innocentes à des crimes très grave. </a:t>
            </a:r>
            <a:endParaRPr sz="1400">
              <a:solidFill>
                <a:srgbClr val="000000"/>
              </a:solidFill>
              <a:latin typeface="Open Sans"/>
              <a:ea typeface="Open Sans"/>
              <a:cs typeface="Open Sans"/>
              <a:sym typeface="Open Sans"/>
            </a:endParaRPr>
          </a:p>
          <a:p>
            <a:pPr marL="0" lvl="0" indent="0" algn="l" rtl="0">
              <a:spcBef>
                <a:spcPts val="0"/>
              </a:spcBef>
              <a:spcAft>
                <a:spcPts val="0"/>
              </a:spcAft>
              <a:buNone/>
            </a:pPr>
            <a:endParaRPr sz="1400">
              <a:solidFill>
                <a:srgbClr val="000000"/>
              </a:solidFill>
              <a:latin typeface="Open Sans"/>
              <a:ea typeface="Open Sans"/>
              <a:cs typeface="Open Sans"/>
              <a:sym typeface="Open Sans"/>
            </a:endParaRPr>
          </a:p>
          <a:p>
            <a:pPr marL="0" lvl="0" indent="0" algn="l" rtl="0">
              <a:spcBef>
                <a:spcPts val="0"/>
              </a:spcBef>
              <a:spcAft>
                <a:spcPts val="0"/>
              </a:spcAft>
              <a:buNone/>
            </a:pPr>
            <a:r>
              <a:rPr lang="fr-CA" sz="1400">
                <a:solidFill>
                  <a:srgbClr val="000000"/>
                </a:solidFill>
                <a:latin typeface="Open Sans"/>
                <a:ea typeface="Open Sans"/>
                <a:cs typeface="Open Sans"/>
                <a:sym typeface="Open Sans"/>
              </a:rPr>
              <a:t>Comment réagiriez-vous si votre nom sortait à tort dans les médias? </a:t>
            </a:r>
            <a:endParaRPr sz="1400">
              <a:solidFill>
                <a:srgbClr val="000000"/>
              </a:solidFill>
              <a:latin typeface="Open Sans"/>
              <a:ea typeface="Open Sans"/>
              <a:cs typeface="Open Sans"/>
              <a:sym typeface="Open Sans"/>
            </a:endParaRPr>
          </a:p>
          <a:p>
            <a:pPr marL="0" marR="0" lvl="0" indent="0" algn="l" rtl="0">
              <a:lnSpc>
                <a:spcPct val="115000"/>
              </a:lnSpc>
              <a:spcBef>
                <a:spcPts val="0"/>
              </a:spcBef>
              <a:spcAft>
                <a:spcPts val="0"/>
              </a:spcAft>
              <a:buNone/>
            </a:pPr>
            <a:endParaRPr sz="1400">
              <a:solidFill>
                <a:srgbClr val="000000"/>
              </a:solidFill>
              <a:latin typeface="Open Sans Medium"/>
              <a:ea typeface="Open Sans Medium"/>
              <a:cs typeface="Open Sans Medium"/>
              <a:sym typeface="Open Sans Medium"/>
            </a:endParaRPr>
          </a:p>
        </p:txBody>
      </p:sp>
      <p:pic>
        <p:nvPicPr>
          <p:cNvPr id="899" name="Google Shape;899;p74"/>
          <p:cNvPicPr preferRelativeResize="0"/>
          <p:nvPr/>
        </p:nvPicPr>
        <p:blipFill>
          <a:blip r:embed="rId5">
            <a:alphaModFix/>
          </a:blip>
          <a:stretch>
            <a:fillRect/>
          </a:stretch>
        </p:blipFill>
        <p:spPr>
          <a:xfrm rot="-6424867">
            <a:off x="2815650" y="1601537"/>
            <a:ext cx="513775" cy="513775"/>
          </a:xfrm>
          <a:prstGeom prst="rect">
            <a:avLst/>
          </a:prstGeom>
          <a:noFill/>
          <a:ln>
            <a:noFill/>
          </a:ln>
        </p:spPr>
      </p:pic>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03"/>
        <p:cNvGrpSpPr/>
        <p:nvPr/>
      </p:nvGrpSpPr>
      <p:grpSpPr>
        <a:xfrm>
          <a:off x="0" y="0"/>
          <a:ext cx="0" cy="0"/>
          <a:chOff x="0" y="0"/>
          <a:chExt cx="0" cy="0"/>
        </a:xfrm>
      </p:grpSpPr>
      <p:sp>
        <p:nvSpPr>
          <p:cNvPr id="904" name="Google Shape;904;p75"/>
          <p:cNvSpPr/>
          <p:nvPr/>
        </p:nvSpPr>
        <p:spPr>
          <a:xfrm>
            <a:off x="3533422" y="1436974"/>
            <a:ext cx="2077152" cy="675891"/>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INFO</a:t>
            </a:r>
          </a:p>
        </p:txBody>
      </p:sp>
      <p:sp>
        <p:nvSpPr>
          <p:cNvPr id="905" name="Google Shape;905;p75"/>
          <p:cNvSpPr/>
          <p:nvPr/>
        </p:nvSpPr>
        <p:spPr>
          <a:xfrm>
            <a:off x="2864525" y="3087319"/>
            <a:ext cx="3414953" cy="796480"/>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DÉSINFO</a:t>
            </a:r>
          </a:p>
        </p:txBody>
      </p:sp>
      <p:sp>
        <p:nvSpPr>
          <p:cNvPr id="906" name="Google Shape;906;p75"/>
          <p:cNvSpPr/>
          <p:nvPr/>
        </p:nvSpPr>
        <p:spPr>
          <a:xfrm rot="-269777">
            <a:off x="4132933" y="2295440"/>
            <a:ext cx="961810" cy="685246"/>
          </a:xfrm>
          <a:prstGeom prst="rect">
            <a:avLst/>
          </a:prstGeom>
        </p:spPr>
        <p:txBody>
          <a:bodyPr>
            <a:prstTxWarp prst="textPlain">
              <a:avLst/>
            </a:prstTxWarp>
          </a:bodyPr>
          <a:lstStyle/>
          <a:p>
            <a:pPr lvl="0" algn="ctr"/>
            <a:r>
              <a:rPr b="0" i="0">
                <a:ln>
                  <a:noFill/>
                </a:ln>
                <a:solidFill>
                  <a:srgbClr val="F8B1DC"/>
                </a:solidFill>
                <a:latin typeface="Open Sans;800"/>
              </a:rPr>
              <a:t>VS</a:t>
            </a:r>
          </a:p>
        </p:txBody>
      </p:sp>
      <p:sp>
        <p:nvSpPr>
          <p:cNvPr id="907" name="Google Shape;907;p75"/>
          <p:cNvSpPr txBox="1"/>
          <p:nvPr/>
        </p:nvSpPr>
        <p:spPr>
          <a:xfrm>
            <a:off x="177899" y="193350"/>
            <a:ext cx="8788200" cy="5112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Clr>
                <a:srgbClr val="000000"/>
              </a:buClr>
              <a:buSzPts val="1800"/>
              <a:buFont typeface="Arial"/>
              <a:buNone/>
            </a:pPr>
            <a:r>
              <a:rPr lang="fr-CA" sz="1900">
                <a:solidFill>
                  <a:schemeClr val="lt2"/>
                </a:solidFill>
                <a:latin typeface="Open Sans Medium"/>
                <a:ea typeface="Open Sans Medium"/>
                <a:cs typeface="Open Sans Medium"/>
                <a:sym typeface="Open Sans Medium"/>
              </a:rPr>
              <a:t>À l’essai avec des exemples de publications sur les </a:t>
            </a:r>
            <a:r>
              <a:rPr lang="fr-CA" sz="1900" b="1">
                <a:solidFill>
                  <a:schemeClr val="lt2"/>
                </a:solidFill>
                <a:latin typeface="Open Sans"/>
                <a:ea typeface="Open Sans"/>
                <a:cs typeface="Open Sans"/>
                <a:sym typeface="Open Sans"/>
              </a:rPr>
              <a:t>médias sociaux</a:t>
            </a:r>
            <a:endParaRPr sz="1900" b="1" i="0" u="none" strike="noStrike" cap="none">
              <a:solidFill>
                <a:schemeClr val="lt2"/>
              </a:solidFill>
              <a:latin typeface="Open Sans"/>
              <a:ea typeface="Open Sans"/>
              <a:cs typeface="Open Sans"/>
              <a:sym typeface="Open Sans"/>
            </a:endParaRPr>
          </a:p>
        </p:txBody>
      </p:sp>
      <p:pic>
        <p:nvPicPr>
          <p:cNvPr id="908" name="Google Shape;908;p75"/>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909" name="Google Shape;909;p75"/>
          <p:cNvSpPr/>
          <p:nvPr/>
        </p:nvSpPr>
        <p:spPr>
          <a:xfrm>
            <a:off x="7896725" y="704550"/>
            <a:ext cx="289800" cy="2994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910" name="Google Shape;910;p75"/>
          <p:cNvCxnSpPr>
            <a:stCxn id="909" idx="2"/>
          </p:cNvCxnSpPr>
          <p:nvPr/>
        </p:nvCxnSpPr>
        <p:spPr>
          <a:xfrm rot="10800000">
            <a:off x="-44875" y="854250"/>
            <a:ext cx="7941600" cy="0"/>
          </a:xfrm>
          <a:prstGeom prst="straightConnector1">
            <a:avLst/>
          </a:prstGeom>
          <a:noFill/>
          <a:ln w="28575" cap="flat" cmpd="sng">
            <a:solidFill>
              <a:srgbClr val="FFFFFF"/>
            </a:solidFill>
            <a:prstDash val="solid"/>
            <a:round/>
            <a:headEnd type="none" w="med" len="med"/>
            <a:tailEnd type="none" w="med" len="med"/>
          </a:ln>
        </p:spPr>
      </p:cxnSp>
      <p:cxnSp>
        <p:nvCxnSpPr>
          <p:cNvPr id="911" name="Google Shape;911;p75"/>
          <p:cNvCxnSpPr>
            <a:stCxn id="912" idx="2"/>
          </p:cNvCxnSpPr>
          <p:nvPr/>
        </p:nvCxnSpPr>
        <p:spPr>
          <a:xfrm>
            <a:off x="1002746" y="4608827"/>
            <a:ext cx="8141100" cy="1800"/>
          </a:xfrm>
          <a:prstGeom prst="straightConnector1">
            <a:avLst/>
          </a:prstGeom>
          <a:noFill/>
          <a:ln w="28575" cap="flat" cmpd="sng">
            <a:solidFill>
              <a:srgbClr val="FFFFFF"/>
            </a:solidFill>
            <a:prstDash val="solid"/>
            <a:round/>
            <a:headEnd type="none" w="med" len="med"/>
            <a:tailEnd type="none" w="med" len="med"/>
          </a:ln>
        </p:spPr>
      </p:cxnSp>
      <p:sp>
        <p:nvSpPr>
          <p:cNvPr id="912" name="Google Shape;912;p75"/>
          <p:cNvSpPr/>
          <p:nvPr/>
        </p:nvSpPr>
        <p:spPr>
          <a:xfrm rot="-10792883">
            <a:off x="712946" y="4458826"/>
            <a:ext cx="289801" cy="299400"/>
          </a:xfrm>
          <a:prstGeom prst="ellipse">
            <a:avLst/>
          </a:prstGeom>
          <a:solidFill>
            <a:srgbClr val="BB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16"/>
        <p:cNvGrpSpPr/>
        <p:nvPr/>
      </p:nvGrpSpPr>
      <p:grpSpPr>
        <a:xfrm>
          <a:off x="0" y="0"/>
          <a:ext cx="0" cy="0"/>
          <a:chOff x="0" y="0"/>
          <a:chExt cx="0" cy="0"/>
        </a:xfrm>
      </p:grpSpPr>
      <p:pic>
        <p:nvPicPr>
          <p:cNvPr id="917" name="Google Shape;917;p76" descr="Image"/>
          <p:cNvPicPr preferRelativeResize="0"/>
          <p:nvPr/>
        </p:nvPicPr>
        <p:blipFill rotWithShape="1">
          <a:blip r:embed="rId3">
            <a:alphaModFix/>
          </a:blip>
          <a:srcRect r="4333"/>
          <a:stretch/>
        </p:blipFill>
        <p:spPr>
          <a:xfrm>
            <a:off x="1924050" y="324425"/>
            <a:ext cx="6399600" cy="5707800"/>
          </a:xfrm>
          <a:prstGeom prst="roundRect">
            <a:avLst>
              <a:gd name="adj" fmla="val 4704"/>
            </a:avLst>
          </a:prstGeom>
          <a:noFill/>
          <a:ln>
            <a:noFill/>
          </a:ln>
          <a:effectLst>
            <a:outerShdw blurRad="142875" dist="76200" dir="4200000" algn="bl" rotWithShape="0">
              <a:srgbClr val="000000">
                <a:alpha val="20000"/>
              </a:srgbClr>
            </a:outerShdw>
          </a:effectLst>
        </p:spPr>
      </p:pic>
      <p:sp>
        <p:nvSpPr>
          <p:cNvPr id="918" name="Google Shape;918;p76"/>
          <p:cNvSpPr/>
          <p:nvPr/>
        </p:nvSpPr>
        <p:spPr>
          <a:xfrm>
            <a:off x="2612481" y="718618"/>
            <a:ext cx="1505100" cy="204600"/>
          </a:xfrm>
          <a:prstGeom prst="rect">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19" name="Google Shape;919;p76"/>
          <p:cNvSpPr/>
          <p:nvPr/>
        </p:nvSpPr>
        <p:spPr>
          <a:xfrm>
            <a:off x="2790578" y="908938"/>
            <a:ext cx="312900" cy="1665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20" name="Google Shape;920;p76"/>
          <p:cNvPicPr preferRelativeResize="0"/>
          <p:nvPr/>
        </p:nvPicPr>
        <p:blipFill>
          <a:blip r:embed="rId4">
            <a:alphaModFix/>
          </a:blip>
          <a:stretch>
            <a:fillRect/>
          </a:stretch>
        </p:blipFill>
        <p:spPr>
          <a:xfrm>
            <a:off x="8749048" y="4752279"/>
            <a:ext cx="309400" cy="307920"/>
          </a:xfrm>
          <a:prstGeom prst="rect">
            <a:avLst/>
          </a:prstGeom>
          <a:noFill/>
          <a:ln>
            <a:noFill/>
          </a:ln>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24"/>
        <p:cNvGrpSpPr/>
        <p:nvPr/>
      </p:nvGrpSpPr>
      <p:grpSpPr>
        <a:xfrm>
          <a:off x="0" y="0"/>
          <a:ext cx="0" cy="0"/>
          <a:chOff x="0" y="0"/>
          <a:chExt cx="0" cy="0"/>
        </a:xfrm>
      </p:grpSpPr>
      <p:sp>
        <p:nvSpPr>
          <p:cNvPr id="925" name="Google Shape;925;p77"/>
          <p:cNvSpPr/>
          <p:nvPr/>
        </p:nvSpPr>
        <p:spPr>
          <a:xfrm>
            <a:off x="3478432" y="2313295"/>
            <a:ext cx="1331400" cy="184500"/>
          </a:xfrm>
          <a:prstGeom prst="rect">
            <a:avLst/>
          </a:prstGeom>
          <a:solidFill>
            <a:schemeClr val="accent1"/>
          </a:solidFill>
          <a:ln w="25400" cap="flat" cmpd="sng">
            <a:solidFill>
              <a:srgbClr val="08252C"/>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pic>
        <p:nvPicPr>
          <p:cNvPr id="926" name="Google Shape;926;p77"/>
          <p:cNvPicPr preferRelativeResize="0"/>
          <p:nvPr/>
        </p:nvPicPr>
        <p:blipFill rotWithShape="1">
          <a:blip r:embed="rId3">
            <a:alphaModFix/>
          </a:blip>
          <a:srcRect/>
          <a:stretch/>
        </p:blipFill>
        <p:spPr>
          <a:xfrm>
            <a:off x="3465600" y="0"/>
            <a:ext cx="5678400" cy="6147300"/>
          </a:xfrm>
          <a:prstGeom prst="roundRect">
            <a:avLst>
              <a:gd name="adj" fmla="val 7425"/>
            </a:avLst>
          </a:prstGeom>
          <a:noFill/>
          <a:ln>
            <a:noFill/>
          </a:ln>
          <a:effectLst>
            <a:outerShdw blurRad="200025" dist="19050" dir="5400000" algn="bl" rotWithShape="0">
              <a:srgbClr val="000000">
                <a:alpha val="50000"/>
              </a:srgbClr>
            </a:outerShdw>
          </a:effectLst>
        </p:spPr>
      </p:pic>
      <p:sp>
        <p:nvSpPr>
          <p:cNvPr id="927" name="Google Shape;927;p77"/>
          <p:cNvSpPr/>
          <p:nvPr/>
        </p:nvSpPr>
        <p:spPr>
          <a:xfrm>
            <a:off x="4057325" y="1768103"/>
            <a:ext cx="1146900" cy="2655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8" name="Google Shape;928;p77"/>
          <p:cNvSpPr/>
          <p:nvPr/>
        </p:nvSpPr>
        <p:spPr>
          <a:xfrm>
            <a:off x="4113614" y="2214598"/>
            <a:ext cx="220500" cy="98700"/>
          </a:xfrm>
          <a:prstGeom prst="rect">
            <a:avLst/>
          </a:prstGeom>
          <a:solidFill>
            <a:srgbClr val="FFFFFF"/>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sp>
        <p:nvSpPr>
          <p:cNvPr id="929" name="Google Shape;929;p77"/>
          <p:cNvSpPr/>
          <p:nvPr/>
        </p:nvSpPr>
        <p:spPr>
          <a:xfrm>
            <a:off x="208150" y="2221388"/>
            <a:ext cx="3004351" cy="700710"/>
          </a:xfrm>
          <a:prstGeom prst="rect">
            <a:avLst/>
          </a:prstGeom>
        </p:spPr>
        <p:txBody>
          <a:bodyPr>
            <a:prstTxWarp prst="textPlain">
              <a:avLst/>
            </a:prstTxWarp>
          </a:bodyPr>
          <a:lstStyle/>
          <a:p>
            <a:pPr lvl="0" algn="ctr"/>
            <a:r>
              <a:rPr b="0" i="0">
                <a:ln>
                  <a:noFill/>
                </a:ln>
                <a:solidFill>
                  <a:srgbClr val="000000"/>
                </a:solidFill>
                <a:latin typeface="Open Sans;800"/>
              </a:rPr>
              <a:t>DÉSINFO</a:t>
            </a:r>
          </a:p>
        </p:txBody>
      </p:sp>
      <p:pic>
        <p:nvPicPr>
          <p:cNvPr id="930" name="Google Shape;930;p77"/>
          <p:cNvPicPr preferRelativeResize="0"/>
          <p:nvPr/>
        </p:nvPicPr>
        <p:blipFill>
          <a:blip r:embed="rId4">
            <a:alphaModFix/>
          </a:blip>
          <a:stretch>
            <a:fillRect/>
          </a:stretch>
        </p:blipFill>
        <p:spPr>
          <a:xfrm>
            <a:off x="8749048" y="4752279"/>
            <a:ext cx="309400" cy="307920"/>
          </a:xfrm>
          <a:prstGeom prst="rect">
            <a:avLst/>
          </a:prstGeom>
          <a:noFill/>
          <a:ln>
            <a:noFill/>
          </a:ln>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34"/>
        <p:cNvGrpSpPr/>
        <p:nvPr/>
      </p:nvGrpSpPr>
      <p:grpSpPr>
        <a:xfrm>
          <a:off x="0" y="0"/>
          <a:ext cx="0" cy="0"/>
          <a:chOff x="0" y="0"/>
          <a:chExt cx="0" cy="0"/>
        </a:xfrm>
      </p:grpSpPr>
      <p:grpSp>
        <p:nvGrpSpPr>
          <p:cNvPr id="935" name="Google Shape;935;p78"/>
          <p:cNvGrpSpPr/>
          <p:nvPr/>
        </p:nvGrpSpPr>
        <p:grpSpPr>
          <a:xfrm>
            <a:off x="542423" y="597725"/>
            <a:ext cx="4286700" cy="4801200"/>
            <a:chOff x="2006898" y="469950"/>
            <a:chExt cx="4286700" cy="4801200"/>
          </a:xfrm>
        </p:grpSpPr>
        <p:pic>
          <p:nvPicPr>
            <p:cNvPr id="936" name="Google Shape;936;p78"/>
            <p:cNvPicPr preferRelativeResize="0"/>
            <p:nvPr/>
          </p:nvPicPr>
          <p:blipFill rotWithShape="1">
            <a:blip r:embed="rId3">
              <a:alphaModFix/>
            </a:blip>
            <a:srcRect/>
            <a:stretch/>
          </p:blipFill>
          <p:spPr>
            <a:xfrm>
              <a:off x="2006898" y="469950"/>
              <a:ext cx="4286700" cy="4801200"/>
            </a:xfrm>
            <a:prstGeom prst="roundRect">
              <a:avLst>
                <a:gd name="adj" fmla="val 4109"/>
              </a:avLst>
            </a:prstGeom>
            <a:noFill/>
            <a:ln>
              <a:noFill/>
            </a:ln>
            <a:effectLst>
              <a:outerShdw blurRad="142875" dist="76200" dir="4200000" algn="bl" rotWithShape="0">
                <a:srgbClr val="000000">
                  <a:alpha val="20000"/>
                </a:srgbClr>
              </a:outerShdw>
            </a:effectLst>
          </p:spPr>
        </p:pic>
        <p:sp>
          <p:nvSpPr>
            <p:cNvPr id="937" name="Google Shape;937;p78"/>
            <p:cNvSpPr/>
            <p:nvPr/>
          </p:nvSpPr>
          <p:spPr>
            <a:xfrm>
              <a:off x="2305350" y="539750"/>
              <a:ext cx="1570800" cy="195600"/>
            </a:xfrm>
            <a:prstGeom prst="rect">
              <a:avLst/>
            </a:prstGeom>
            <a:solidFill>
              <a:srgbClr val="FFFFFF"/>
            </a:solidFill>
            <a:ln>
              <a:noFill/>
            </a:ln>
            <a:effectLst>
              <a:outerShdw blurRad="142875" dist="76200" dir="4200000" algn="bl" rotWithShape="0">
                <a:srgbClr val="000000">
                  <a:alpha val="20000"/>
                </a:srgbClr>
              </a:outerShdw>
            </a:effectLst>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None/>
              </a:pPr>
              <a:endParaRPr sz="1400" b="0" i="0" u="none" strike="noStrike" cap="none">
                <a:solidFill>
                  <a:schemeClr val="lt1"/>
                </a:solidFill>
                <a:latin typeface="Arial"/>
                <a:ea typeface="Arial"/>
                <a:cs typeface="Arial"/>
                <a:sym typeface="Arial"/>
              </a:endParaRPr>
            </a:p>
          </p:txBody>
        </p:sp>
      </p:grpSp>
      <p:sp>
        <p:nvSpPr>
          <p:cNvPr id="938" name="Google Shape;938;p78"/>
          <p:cNvSpPr/>
          <p:nvPr/>
        </p:nvSpPr>
        <p:spPr>
          <a:xfrm>
            <a:off x="4483951" y="3246351"/>
            <a:ext cx="1317450" cy="428676"/>
          </a:xfrm>
          <a:prstGeom prst="rect">
            <a:avLst/>
          </a:prstGeom>
        </p:spPr>
        <p:txBody>
          <a:bodyPr>
            <a:prstTxWarp prst="textPlain">
              <a:avLst/>
            </a:prstTxWarp>
          </a:bodyPr>
          <a:lstStyle/>
          <a:p>
            <a:pPr lvl="0" algn="ctr"/>
            <a:r>
              <a:rPr b="0" i="0">
                <a:ln>
                  <a:noFill/>
                </a:ln>
                <a:solidFill>
                  <a:srgbClr val="BBDAEB"/>
                </a:solidFill>
                <a:latin typeface="Open Sans;800"/>
              </a:rPr>
              <a:t>INFO</a:t>
            </a:r>
          </a:p>
        </p:txBody>
      </p:sp>
      <p:sp>
        <p:nvSpPr>
          <p:cNvPr id="939" name="Google Shape;939;p78"/>
          <p:cNvSpPr/>
          <p:nvPr/>
        </p:nvSpPr>
        <p:spPr>
          <a:xfrm>
            <a:off x="5167075" y="908575"/>
            <a:ext cx="3154957" cy="549650"/>
          </a:xfrm>
          <a:prstGeom prst="rect">
            <a:avLst/>
          </a:prstGeom>
        </p:spPr>
        <p:txBody>
          <a:bodyPr>
            <a:prstTxWarp prst="textPlain">
              <a:avLst/>
            </a:prstTxWarp>
          </a:bodyPr>
          <a:lstStyle/>
          <a:p>
            <a:pPr lvl="0" algn="ctr"/>
            <a:r>
              <a:rPr b="0" i="0">
                <a:ln>
                  <a:noFill/>
                </a:ln>
                <a:solidFill>
                  <a:srgbClr val="000000"/>
                </a:solidFill>
                <a:latin typeface="Open Sans;800"/>
              </a:rPr>
              <a:t>OPINION</a:t>
            </a:r>
          </a:p>
        </p:txBody>
      </p:sp>
      <p:sp>
        <p:nvSpPr>
          <p:cNvPr id="940" name="Google Shape;940;p78"/>
          <p:cNvSpPr txBox="1">
            <a:spLocks noGrp="1"/>
          </p:cNvSpPr>
          <p:nvPr>
            <p:ph type="body" idx="4294967295"/>
          </p:nvPr>
        </p:nvSpPr>
        <p:spPr>
          <a:xfrm>
            <a:off x="4987325" y="3790100"/>
            <a:ext cx="3778200" cy="687600"/>
          </a:xfrm>
          <a:prstGeom prst="rect">
            <a:avLst/>
          </a:prstGeom>
        </p:spPr>
        <p:txBody>
          <a:bodyPr spcFirstLastPara="1" wrap="square" lIns="91425" tIns="91425" rIns="91425" bIns="91425" anchor="t" anchorCtr="0">
            <a:noAutofit/>
          </a:bodyPr>
          <a:lstStyle/>
          <a:p>
            <a:pPr marL="0" lvl="0" indent="0" algn="l" rtl="0">
              <a:lnSpc>
                <a:spcPct val="115000"/>
              </a:lnSpc>
              <a:spcBef>
                <a:spcPts val="0"/>
              </a:spcBef>
              <a:spcAft>
                <a:spcPts val="0"/>
              </a:spcAft>
              <a:buNone/>
            </a:pPr>
            <a:r>
              <a:rPr lang="fr-CA" sz="1400">
                <a:solidFill>
                  <a:srgbClr val="000000"/>
                </a:solidFill>
                <a:latin typeface="Open Sans Medium"/>
                <a:ea typeface="Open Sans Medium"/>
                <a:cs typeface="Open Sans Medium"/>
                <a:sym typeface="Open Sans Medium"/>
              </a:rPr>
              <a:t>Cette photo prise lors d’une manifestation à Paris est bien réelle, mais a soulevé plusieurs doutes. Photo : Jean-Baptiste Pellerin)</a:t>
            </a:r>
            <a:endParaRPr sz="1400">
              <a:solidFill>
                <a:srgbClr val="000000"/>
              </a:solidFill>
              <a:latin typeface="Open Sans Medium"/>
              <a:ea typeface="Open Sans Medium"/>
              <a:cs typeface="Open Sans Medium"/>
              <a:sym typeface="Open Sans Medium"/>
            </a:endParaRPr>
          </a:p>
        </p:txBody>
      </p:sp>
      <p:sp>
        <p:nvSpPr>
          <p:cNvPr id="941" name="Google Shape;941;p78"/>
          <p:cNvSpPr txBox="1">
            <a:spLocks noGrp="1"/>
          </p:cNvSpPr>
          <p:nvPr>
            <p:ph type="body" idx="4294967295"/>
          </p:nvPr>
        </p:nvSpPr>
        <p:spPr>
          <a:xfrm>
            <a:off x="5216225" y="1548075"/>
            <a:ext cx="3549300" cy="544200"/>
          </a:xfrm>
          <a:prstGeom prst="rect">
            <a:avLst/>
          </a:prstGeom>
        </p:spPr>
        <p:txBody>
          <a:bodyPr spcFirstLastPara="1" wrap="square" lIns="91425" tIns="91425" rIns="91425" bIns="91425" anchor="t" anchorCtr="0">
            <a:noAutofit/>
          </a:bodyPr>
          <a:lstStyle/>
          <a:p>
            <a:pPr marL="0" marR="0" lvl="0" indent="0" algn="l" rtl="0">
              <a:lnSpc>
                <a:spcPct val="115000"/>
              </a:lnSpc>
              <a:spcBef>
                <a:spcPts val="0"/>
              </a:spcBef>
              <a:spcAft>
                <a:spcPts val="0"/>
              </a:spcAft>
              <a:buNone/>
            </a:pPr>
            <a:r>
              <a:rPr lang="fr-CA" sz="1400">
                <a:solidFill>
                  <a:srgbClr val="000000"/>
                </a:solidFill>
                <a:latin typeface="Open Sans Medium"/>
                <a:ea typeface="Open Sans Medium"/>
                <a:cs typeface="Open Sans Medium"/>
                <a:sym typeface="Open Sans Medium"/>
              </a:rPr>
              <a:t>Le commentaire est toutefois de l’ordre de l’opinion plus que de l’information.</a:t>
            </a:r>
            <a:endParaRPr sz="1400">
              <a:solidFill>
                <a:srgbClr val="000000"/>
              </a:solidFill>
              <a:latin typeface="Open Sans Medium"/>
              <a:ea typeface="Open Sans Medium"/>
              <a:cs typeface="Open Sans Medium"/>
              <a:sym typeface="Open Sans Medium"/>
            </a:endParaRPr>
          </a:p>
        </p:txBody>
      </p:sp>
      <p:pic>
        <p:nvPicPr>
          <p:cNvPr id="942" name="Google Shape;942;p78"/>
          <p:cNvPicPr preferRelativeResize="0"/>
          <p:nvPr/>
        </p:nvPicPr>
        <p:blipFill>
          <a:blip r:embed="rId4">
            <a:alphaModFix/>
          </a:blip>
          <a:stretch>
            <a:fillRect/>
          </a:stretch>
        </p:blipFill>
        <p:spPr>
          <a:xfrm>
            <a:off x="8749048" y="4752279"/>
            <a:ext cx="309400" cy="307920"/>
          </a:xfrm>
          <a:prstGeom prst="rect">
            <a:avLst/>
          </a:prstGeom>
          <a:noFill/>
          <a:ln>
            <a:noFill/>
          </a:ln>
        </p:spPr>
      </p:pic>
      <p:pic>
        <p:nvPicPr>
          <p:cNvPr id="943" name="Google Shape;943;p78"/>
          <p:cNvPicPr preferRelativeResize="0"/>
          <p:nvPr/>
        </p:nvPicPr>
        <p:blipFill>
          <a:blip r:embed="rId5">
            <a:alphaModFix/>
          </a:blip>
          <a:stretch>
            <a:fillRect/>
          </a:stretch>
        </p:blipFill>
        <p:spPr>
          <a:xfrm rot="-3880314">
            <a:off x="4695875" y="462587"/>
            <a:ext cx="513775" cy="513775"/>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3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4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9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47"/>
        <p:cNvGrpSpPr/>
        <p:nvPr/>
      </p:nvGrpSpPr>
      <p:grpSpPr>
        <a:xfrm>
          <a:off x="0" y="0"/>
          <a:ext cx="0" cy="0"/>
          <a:chOff x="0" y="0"/>
          <a:chExt cx="0" cy="0"/>
        </a:xfrm>
      </p:grpSpPr>
      <p:pic>
        <p:nvPicPr>
          <p:cNvPr id="948" name="Google Shape;948;p79"/>
          <p:cNvPicPr preferRelativeResize="0"/>
          <p:nvPr/>
        </p:nvPicPr>
        <p:blipFill rotWithShape="1">
          <a:blip r:embed="rId3">
            <a:alphaModFix/>
          </a:blip>
          <a:srcRect/>
          <a:stretch/>
        </p:blipFill>
        <p:spPr>
          <a:xfrm>
            <a:off x="745103" y="0"/>
            <a:ext cx="7653900" cy="5143500"/>
          </a:xfrm>
          <a:prstGeom prst="roundRect">
            <a:avLst>
              <a:gd name="adj" fmla="val 5954"/>
            </a:avLst>
          </a:prstGeom>
          <a:noFill/>
          <a:ln>
            <a:noFill/>
          </a:ln>
          <a:effectLst>
            <a:outerShdw blurRad="200025" dist="19050" dir="5400000" algn="bl" rotWithShape="0">
              <a:srgbClr val="000000">
                <a:alpha val="50000"/>
              </a:srgbClr>
            </a:outerShdw>
          </a:effectLst>
        </p:spPr>
      </p:pic>
      <p:pic>
        <p:nvPicPr>
          <p:cNvPr id="949" name="Google Shape;949;p79"/>
          <p:cNvPicPr preferRelativeResize="0"/>
          <p:nvPr/>
        </p:nvPicPr>
        <p:blipFill>
          <a:blip r:embed="rId4">
            <a:alphaModFix/>
          </a:blip>
          <a:stretch>
            <a:fillRect/>
          </a:stretch>
        </p:blipFill>
        <p:spPr>
          <a:xfrm>
            <a:off x="8749048" y="4752279"/>
            <a:ext cx="309400" cy="307920"/>
          </a:xfrm>
          <a:prstGeom prst="rect">
            <a:avLst/>
          </a:prstGeom>
          <a:noFill/>
          <a:ln>
            <a:noFill/>
          </a:ln>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rgbClr val="F3F3F3"/>
        </a:solidFill>
        <a:effectLst/>
      </p:bgPr>
    </p:bg>
    <p:spTree>
      <p:nvGrpSpPr>
        <p:cNvPr id="1" name="Shape 953"/>
        <p:cNvGrpSpPr/>
        <p:nvPr/>
      </p:nvGrpSpPr>
      <p:grpSpPr>
        <a:xfrm>
          <a:off x="0" y="0"/>
          <a:ext cx="0" cy="0"/>
          <a:chOff x="0" y="0"/>
          <a:chExt cx="0" cy="0"/>
        </a:xfrm>
      </p:grpSpPr>
      <p:pic>
        <p:nvPicPr>
          <p:cNvPr id="954" name="Google Shape;954;p80"/>
          <p:cNvPicPr preferRelativeResize="0"/>
          <p:nvPr/>
        </p:nvPicPr>
        <p:blipFill>
          <a:blip r:embed="rId3">
            <a:alphaModFix/>
          </a:blip>
          <a:stretch>
            <a:fillRect/>
          </a:stretch>
        </p:blipFill>
        <p:spPr>
          <a:xfrm>
            <a:off x="8749048" y="4752279"/>
            <a:ext cx="309400" cy="307920"/>
          </a:xfrm>
          <a:prstGeom prst="rect">
            <a:avLst/>
          </a:prstGeom>
          <a:noFill/>
          <a:ln>
            <a:noFill/>
          </a:ln>
        </p:spPr>
      </p:pic>
      <p:pic>
        <p:nvPicPr>
          <p:cNvPr id="955" name="Google Shape;955;p80">
            <a:hlinkClick r:id="rId4"/>
          </p:cNvPr>
          <p:cNvPicPr preferRelativeResize="0"/>
          <p:nvPr/>
        </p:nvPicPr>
        <p:blipFill>
          <a:blip r:embed="rId5">
            <a:alphaModFix/>
          </a:blip>
          <a:stretch>
            <a:fillRect/>
          </a:stretch>
        </p:blipFill>
        <p:spPr>
          <a:xfrm>
            <a:off x="152400" y="976075"/>
            <a:ext cx="8839200" cy="3579900"/>
          </a:xfrm>
          <a:prstGeom prst="roundRect">
            <a:avLst>
              <a:gd name="adj" fmla="val 16667"/>
            </a:avLst>
          </a:prstGeom>
          <a:noFill/>
          <a:ln>
            <a:noFill/>
          </a:ln>
          <a:effectLst>
            <a:outerShdw blurRad="57150" dist="19050" dir="5400000" algn="bl" rotWithShape="0">
              <a:srgbClr val="000000">
                <a:alpha val="50000"/>
              </a:srgbClr>
            </a:outerShdw>
          </a:effectLst>
        </p:spPr>
      </p:pic>
      <p:sp>
        <p:nvSpPr>
          <p:cNvPr id="956" name="Google Shape;956;p80"/>
          <p:cNvSpPr txBox="1"/>
          <p:nvPr/>
        </p:nvSpPr>
        <p:spPr>
          <a:xfrm>
            <a:off x="2394850" y="1738075"/>
            <a:ext cx="4236300" cy="2304300"/>
          </a:xfrm>
          <a:prstGeom prst="rect">
            <a:avLst/>
          </a:prstGeom>
          <a:solidFill>
            <a:srgbClr val="FFF7ED"/>
          </a:solidFill>
          <a:ln>
            <a:noFill/>
          </a:ln>
        </p:spPr>
        <p:txBody>
          <a:bodyPr spcFirstLastPara="1" wrap="square" lIns="91425" tIns="91425" rIns="91425" bIns="91425" anchor="t" anchorCtr="0">
            <a:noAutofit/>
          </a:bodyPr>
          <a:lstStyle/>
          <a:p>
            <a:pPr marL="0" lvl="0" indent="0" algn="ctr" rtl="0">
              <a:spcBef>
                <a:spcPts val="0"/>
              </a:spcBef>
              <a:spcAft>
                <a:spcPts val="0"/>
              </a:spcAft>
              <a:buNone/>
            </a:pPr>
            <a:r>
              <a:rPr lang="fr-CA" sz="2200">
                <a:solidFill>
                  <a:srgbClr val="191919"/>
                </a:solidFill>
                <a:latin typeface="Open Sans ExtraBold"/>
                <a:ea typeface="Open Sans ExtraBold"/>
                <a:cs typeface="Open Sans ExtraBold"/>
                <a:sym typeface="Open Sans ExtraBold"/>
              </a:rPr>
              <a:t>TROUVE l’IMAGE </a:t>
            </a:r>
            <a:br>
              <a:rPr lang="fr-CA" sz="2200">
                <a:solidFill>
                  <a:srgbClr val="191919"/>
                </a:solidFill>
                <a:latin typeface="Open Sans ExtraBold"/>
                <a:ea typeface="Open Sans ExtraBold"/>
                <a:cs typeface="Open Sans ExtraBold"/>
                <a:sym typeface="Open Sans ExtraBold"/>
              </a:rPr>
            </a:br>
            <a:r>
              <a:rPr lang="fr-CA" sz="2200">
                <a:solidFill>
                  <a:srgbClr val="191919"/>
                </a:solidFill>
                <a:latin typeface="Open Sans ExtraBold"/>
                <a:ea typeface="Open Sans ExtraBold"/>
                <a:cs typeface="Open Sans ExtraBold"/>
                <a:sym typeface="Open Sans ExtraBold"/>
              </a:rPr>
              <a:t>GÉNÉRÉE PAR L’IA</a:t>
            </a:r>
            <a:endParaRPr sz="2200">
              <a:solidFill>
                <a:srgbClr val="191919"/>
              </a:solidFill>
              <a:latin typeface="Open Sans ExtraBold"/>
              <a:ea typeface="Open Sans ExtraBold"/>
              <a:cs typeface="Open Sans ExtraBold"/>
              <a:sym typeface="Open Sans ExtraBold"/>
            </a:endParaRPr>
          </a:p>
        </p:txBody>
      </p:sp>
      <p:sp>
        <p:nvSpPr>
          <p:cNvPr id="957" name="Google Shape;957;p80">
            <a:hlinkClick r:id="rId4"/>
          </p:cNvPr>
          <p:cNvSpPr/>
          <p:nvPr/>
        </p:nvSpPr>
        <p:spPr>
          <a:xfrm>
            <a:off x="3211300" y="2808525"/>
            <a:ext cx="2476500" cy="716700"/>
          </a:xfrm>
          <a:prstGeom prst="roundRect">
            <a:avLst>
              <a:gd name="adj" fmla="val 50000"/>
            </a:avLst>
          </a:prstGeom>
          <a:solidFill>
            <a:srgbClr val="3C78D8"/>
          </a:solidFill>
          <a:ln w="9525" cap="flat" cmpd="sng">
            <a:solidFill>
              <a:srgbClr val="000000"/>
            </a:solidFill>
            <a:prstDash val="solid"/>
            <a:round/>
            <a:headEnd type="none" w="sm" len="sm"/>
            <a:tailEnd type="none" w="sm" len="sm"/>
          </a:ln>
          <a:effectLst>
            <a:outerShdw blurRad="57150" dist="19050" dir="5400000" algn="bl" rotWithShape="0">
              <a:srgbClr val="000000">
                <a:alpha val="50000"/>
              </a:srgbClr>
            </a:outerShdw>
          </a:effectLst>
        </p:spPr>
        <p:txBody>
          <a:bodyPr spcFirstLastPara="1" wrap="square" lIns="91425" tIns="91425" rIns="91425" bIns="91425" anchor="ctr" anchorCtr="0">
            <a:noAutofit/>
          </a:bodyPr>
          <a:lstStyle/>
          <a:p>
            <a:pPr marL="0" lvl="0" indent="0" algn="ctr" rtl="0">
              <a:spcBef>
                <a:spcPts val="0"/>
              </a:spcBef>
              <a:spcAft>
                <a:spcPts val="0"/>
              </a:spcAft>
              <a:buNone/>
            </a:pPr>
            <a:r>
              <a:rPr lang="fr-CA" b="1">
                <a:solidFill>
                  <a:srgbClr val="F3F3F3"/>
                </a:solidFill>
                <a:latin typeface="Fira Sans Condensed"/>
                <a:ea typeface="Fira Sans Condensed"/>
                <a:cs typeface="Fira Sans Condensed"/>
                <a:sym typeface="Fira Sans Condensed"/>
              </a:rPr>
              <a:t>FAIRE LE JEU</a:t>
            </a:r>
            <a:endParaRPr b="1">
              <a:solidFill>
                <a:srgbClr val="F3F3F3"/>
              </a:solidFill>
              <a:latin typeface="Fira Sans Condensed"/>
              <a:ea typeface="Fira Sans Condensed"/>
              <a:cs typeface="Fira Sans Condensed"/>
              <a:sym typeface="Fira Sans Condensed"/>
            </a:endParaRPr>
          </a:p>
        </p:txBody>
      </p:sp>
      <p:sp>
        <p:nvSpPr>
          <p:cNvPr id="958" name="Google Shape;958;p80"/>
          <p:cNvSpPr/>
          <p:nvPr/>
        </p:nvSpPr>
        <p:spPr>
          <a:xfrm>
            <a:off x="279400" y="367100"/>
            <a:ext cx="3341625" cy="548902"/>
          </a:xfrm>
          <a:prstGeom prst="rect">
            <a:avLst/>
          </a:prstGeom>
        </p:spPr>
        <p:txBody>
          <a:bodyPr>
            <a:prstTxWarp prst="textPlain">
              <a:avLst/>
            </a:prstTxWarp>
          </a:bodyPr>
          <a:lstStyle/>
          <a:p>
            <a:pPr lvl="0" algn="ctr"/>
            <a:r>
              <a:rPr b="0" i="0">
                <a:ln>
                  <a:noFill/>
                </a:ln>
                <a:solidFill>
                  <a:srgbClr val="000000"/>
                </a:solidFill>
                <a:latin typeface="Open Sans;800"/>
              </a:rPr>
              <a:t>IA ou PAS</a:t>
            </a:r>
          </a:p>
        </p:txBody>
      </p:sp>
      <p:sp>
        <p:nvSpPr>
          <p:cNvPr id="959" name="Google Shape;959;p80"/>
          <p:cNvSpPr txBox="1"/>
          <p:nvPr/>
        </p:nvSpPr>
        <p:spPr>
          <a:xfrm>
            <a:off x="3753550" y="349275"/>
            <a:ext cx="5292600" cy="615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a:solidFill>
                  <a:srgbClr val="191919"/>
                </a:solidFill>
                <a:latin typeface="Open Sans"/>
                <a:ea typeface="Open Sans"/>
                <a:cs typeface="Open Sans"/>
                <a:sym typeface="Open Sans"/>
              </a:rPr>
              <a:t>Dans ce jeu de Google, vous devrez identifier l’image produite pas une IA génératrice d’image parmi un choix d’images. </a:t>
            </a:r>
            <a:endParaRPr>
              <a:solidFill>
                <a:srgbClr val="191919"/>
              </a:solidFill>
              <a:latin typeface="Open Sans"/>
              <a:ea typeface="Open Sans"/>
              <a:cs typeface="Open Sans"/>
              <a:sym typeface="Open Sans"/>
            </a:endParaRPr>
          </a:p>
        </p:txBody>
      </p:sp>
      <p:sp>
        <p:nvSpPr>
          <p:cNvPr id="960" name="Google Shape;960;p80"/>
          <p:cNvSpPr txBox="1"/>
          <p:nvPr/>
        </p:nvSpPr>
        <p:spPr>
          <a:xfrm>
            <a:off x="2697625" y="4567175"/>
            <a:ext cx="51525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a:solidFill>
                  <a:srgbClr val="191919"/>
                </a:solidFill>
                <a:latin typeface="Open Sans"/>
                <a:ea typeface="Open Sans"/>
                <a:cs typeface="Open Sans"/>
                <a:sym typeface="Open Sans"/>
              </a:rPr>
              <a:t>C’était facile? Avez-vous des trucs à partager?</a:t>
            </a:r>
            <a:endParaRPr>
              <a:solidFill>
                <a:srgbClr val="191919"/>
              </a:solidFill>
              <a:latin typeface="Open Sans"/>
              <a:ea typeface="Open Sans"/>
              <a:cs typeface="Open Sans"/>
              <a:sym typeface="Open Sans"/>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964"/>
        <p:cNvGrpSpPr/>
        <p:nvPr/>
      </p:nvGrpSpPr>
      <p:grpSpPr>
        <a:xfrm>
          <a:off x="0" y="0"/>
          <a:ext cx="0" cy="0"/>
          <a:chOff x="0" y="0"/>
          <a:chExt cx="0" cy="0"/>
        </a:xfrm>
      </p:grpSpPr>
      <p:sp>
        <p:nvSpPr>
          <p:cNvPr id="965" name="Google Shape;965;p81"/>
          <p:cNvSpPr/>
          <p:nvPr/>
        </p:nvSpPr>
        <p:spPr>
          <a:xfrm>
            <a:off x="1768212" y="1646300"/>
            <a:ext cx="5607571" cy="1030376"/>
          </a:xfrm>
          <a:prstGeom prst="rect">
            <a:avLst/>
          </a:prstGeom>
        </p:spPr>
        <p:txBody>
          <a:bodyPr>
            <a:prstTxWarp prst="textPlain">
              <a:avLst/>
            </a:prstTxWarp>
          </a:bodyPr>
          <a:lstStyle/>
          <a:p>
            <a:pPr lvl="0" algn="ctr"/>
            <a:r>
              <a:rPr b="0" i="0">
                <a:ln w="9525" cap="flat" cmpd="sng">
                  <a:solidFill>
                    <a:srgbClr val="F3F3F3"/>
                  </a:solidFill>
                  <a:prstDash val="solid"/>
                  <a:round/>
                  <a:headEnd type="none" w="sm" len="sm"/>
                  <a:tailEnd type="none" w="sm" len="sm"/>
                </a:ln>
                <a:solidFill>
                  <a:srgbClr val="FFFFFF"/>
                </a:solidFill>
                <a:latin typeface="Open Sans;800"/>
              </a:rPr>
              <a:t>QUE FAIRE POUR REPÉRER </a:t>
            </a:r>
            <a:br>
              <a:rPr b="0" i="0">
                <a:ln w="9525" cap="flat" cmpd="sng">
                  <a:solidFill>
                    <a:srgbClr val="F3F3F3"/>
                  </a:solidFill>
                  <a:prstDash val="solid"/>
                  <a:round/>
                  <a:headEnd type="none" w="sm" len="sm"/>
                  <a:tailEnd type="none" w="sm" len="sm"/>
                </a:ln>
                <a:solidFill>
                  <a:srgbClr val="FFFFFF"/>
                </a:solidFill>
                <a:latin typeface="Open Sans;800"/>
              </a:rPr>
            </a:br>
            <a:r>
              <a:rPr b="0" i="0">
                <a:ln w="9525" cap="flat" cmpd="sng">
                  <a:solidFill>
                    <a:srgbClr val="F3F3F3"/>
                  </a:solidFill>
                  <a:prstDash val="solid"/>
                  <a:round/>
                  <a:headEnd type="none" w="sm" len="sm"/>
                  <a:tailEnd type="none" w="sm" len="sm"/>
                </a:ln>
                <a:solidFill>
                  <a:srgbClr val="FFFFFF"/>
                </a:solidFill>
                <a:latin typeface="Open Sans;800"/>
              </a:rPr>
              <a:t>LA DÉSINFORMATION ?</a:t>
            </a:r>
          </a:p>
        </p:txBody>
      </p:sp>
      <p:pic>
        <p:nvPicPr>
          <p:cNvPr id="966" name="Google Shape;966;p81"/>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967" name="Google Shape;967;p81"/>
          <p:cNvSpPr txBox="1">
            <a:spLocks noGrp="1"/>
          </p:cNvSpPr>
          <p:nvPr>
            <p:ph type="title" idx="4294967295"/>
          </p:nvPr>
        </p:nvSpPr>
        <p:spPr>
          <a:xfrm>
            <a:off x="720000" y="25340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CA" sz="3000">
                <a:latin typeface="Roboto Mono"/>
                <a:ea typeface="Roboto Mono"/>
                <a:cs typeface="Roboto Mono"/>
                <a:sym typeface="Roboto Mono"/>
              </a:rPr>
              <a:t>QUELQUES PISTES</a:t>
            </a:r>
            <a:endParaRPr sz="3000">
              <a:latin typeface="Roboto Mono"/>
              <a:ea typeface="Roboto Mono"/>
              <a:cs typeface="Roboto Mono"/>
              <a:sym typeface="Roboto Mono"/>
            </a:endParaRPr>
          </a:p>
        </p:txBody>
      </p:sp>
      <p:cxnSp>
        <p:nvCxnSpPr>
          <p:cNvPr id="968" name="Google Shape;968;p81"/>
          <p:cNvCxnSpPr/>
          <p:nvPr/>
        </p:nvCxnSpPr>
        <p:spPr>
          <a:xfrm>
            <a:off x="-20550" y="1114000"/>
            <a:ext cx="9185100" cy="0"/>
          </a:xfrm>
          <a:prstGeom prst="straightConnector1">
            <a:avLst/>
          </a:prstGeom>
          <a:noFill/>
          <a:ln w="9525" cap="flat" cmpd="sng">
            <a:solidFill>
              <a:srgbClr val="BBDAEB"/>
            </a:solidFill>
            <a:prstDash val="solid"/>
            <a:round/>
            <a:headEnd type="none" w="med" len="med"/>
            <a:tailEnd type="none" w="med" len="med"/>
          </a:ln>
        </p:spPr>
      </p:cxnSp>
      <p:sp>
        <p:nvSpPr>
          <p:cNvPr id="969" name="Google Shape;969;p81"/>
          <p:cNvSpPr/>
          <p:nvPr/>
        </p:nvSpPr>
        <p:spPr>
          <a:xfrm>
            <a:off x="4433425" y="992200"/>
            <a:ext cx="235800" cy="243600"/>
          </a:xfrm>
          <a:prstGeom prst="ellipse">
            <a:avLst/>
          </a:prstGeom>
          <a:solidFill>
            <a:srgbClr val="BBDAEB"/>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970" name="Google Shape;970;p81"/>
          <p:cNvPicPr preferRelativeResize="0"/>
          <p:nvPr/>
        </p:nvPicPr>
        <p:blipFill>
          <a:blip r:embed="rId4">
            <a:alphaModFix/>
          </a:blip>
          <a:stretch>
            <a:fillRect/>
          </a:stretch>
        </p:blipFill>
        <p:spPr>
          <a:xfrm>
            <a:off x="7444575" y="3366488"/>
            <a:ext cx="544200" cy="544200"/>
          </a:xfrm>
          <a:prstGeom prst="rect">
            <a:avLst/>
          </a:prstGeom>
          <a:noFill/>
          <a:ln>
            <a:noFill/>
          </a:ln>
        </p:spPr>
      </p:pic>
      <p:sp>
        <p:nvSpPr>
          <p:cNvPr id="971" name="Google Shape;971;p81"/>
          <p:cNvSpPr txBox="1">
            <a:spLocks noGrp="1"/>
          </p:cNvSpPr>
          <p:nvPr>
            <p:ph type="body" idx="4294967295"/>
          </p:nvPr>
        </p:nvSpPr>
        <p:spPr>
          <a:xfrm>
            <a:off x="6484875" y="4010150"/>
            <a:ext cx="2463600" cy="544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CA" sz="1500">
                <a:latin typeface="Open Sans SemiBold"/>
                <a:ea typeface="Open Sans SemiBold"/>
                <a:cs typeface="Open Sans SemiBold"/>
                <a:sym typeface="Open Sans SemiBold"/>
              </a:rPr>
              <a:t>Valider l’information avec des sources fiables</a:t>
            </a:r>
            <a:endParaRPr sz="1500">
              <a:latin typeface="Open Sans SemiBold"/>
              <a:ea typeface="Open Sans SemiBold"/>
              <a:cs typeface="Open Sans SemiBold"/>
              <a:sym typeface="Open Sans SemiBold"/>
            </a:endParaRPr>
          </a:p>
        </p:txBody>
      </p:sp>
      <p:sp>
        <p:nvSpPr>
          <p:cNvPr id="972" name="Google Shape;972;p81"/>
          <p:cNvSpPr txBox="1">
            <a:spLocks noGrp="1"/>
          </p:cNvSpPr>
          <p:nvPr>
            <p:ph type="body" idx="4294967295"/>
          </p:nvPr>
        </p:nvSpPr>
        <p:spPr>
          <a:xfrm>
            <a:off x="2997625" y="3792150"/>
            <a:ext cx="3107400" cy="544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CA" sz="1500">
                <a:latin typeface="Open Sans SemiBold"/>
                <a:ea typeface="Open Sans SemiBold"/>
                <a:cs typeface="Open Sans SemiBold"/>
                <a:sym typeface="Open Sans SemiBold"/>
              </a:rPr>
              <a:t>Adopter une posture critique et éviter de tomber dans l’émotion trop rapidement (ex : HEIN! Ça n’a pas de bon sens!!!) </a:t>
            </a:r>
            <a:endParaRPr sz="1500">
              <a:latin typeface="Open Sans SemiBold"/>
              <a:ea typeface="Open Sans SemiBold"/>
              <a:cs typeface="Open Sans SemiBold"/>
              <a:sym typeface="Open Sans SemiBold"/>
            </a:endParaRPr>
          </a:p>
        </p:txBody>
      </p:sp>
      <p:sp>
        <p:nvSpPr>
          <p:cNvPr id="973" name="Google Shape;973;p81"/>
          <p:cNvSpPr txBox="1">
            <a:spLocks noGrp="1"/>
          </p:cNvSpPr>
          <p:nvPr>
            <p:ph type="body" idx="4294967295"/>
          </p:nvPr>
        </p:nvSpPr>
        <p:spPr>
          <a:xfrm>
            <a:off x="118575" y="3792150"/>
            <a:ext cx="2707800" cy="544200"/>
          </a:xfrm>
          <a:prstGeom prst="rect">
            <a:avLst/>
          </a:prstGeom>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CA" sz="1500">
                <a:latin typeface="Open Sans SemiBold"/>
                <a:ea typeface="Open Sans SemiBold"/>
                <a:cs typeface="Open Sans SemiBold"/>
                <a:sym typeface="Open Sans SemiBold"/>
              </a:rPr>
              <a:t>Vérifier l’auteur, le lieu de publication et la date</a:t>
            </a:r>
            <a:endParaRPr sz="1500">
              <a:latin typeface="Open Sans SemiBold"/>
              <a:ea typeface="Open Sans SemiBold"/>
              <a:cs typeface="Open Sans SemiBold"/>
              <a:sym typeface="Open Sans SemiBold"/>
            </a:endParaRPr>
          </a:p>
        </p:txBody>
      </p:sp>
      <p:pic>
        <p:nvPicPr>
          <p:cNvPr id="974" name="Google Shape;974;p81"/>
          <p:cNvPicPr preferRelativeResize="0"/>
          <p:nvPr/>
        </p:nvPicPr>
        <p:blipFill>
          <a:blip r:embed="rId5">
            <a:alphaModFix/>
          </a:blip>
          <a:stretch>
            <a:fillRect/>
          </a:stretch>
        </p:blipFill>
        <p:spPr>
          <a:xfrm>
            <a:off x="4279225" y="3247949"/>
            <a:ext cx="544200" cy="544200"/>
          </a:xfrm>
          <a:prstGeom prst="rect">
            <a:avLst/>
          </a:prstGeom>
          <a:noFill/>
          <a:ln>
            <a:noFill/>
          </a:ln>
        </p:spPr>
      </p:pic>
      <p:pic>
        <p:nvPicPr>
          <p:cNvPr id="975" name="Google Shape;975;p81"/>
          <p:cNvPicPr preferRelativeResize="0"/>
          <p:nvPr/>
        </p:nvPicPr>
        <p:blipFill>
          <a:blip r:embed="rId6">
            <a:alphaModFix/>
          </a:blip>
          <a:stretch>
            <a:fillRect/>
          </a:stretch>
        </p:blipFill>
        <p:spPr>
          <a:xfrm>
            <a:off x="1200372" y="3247937"/>
            <a:ext cx="544200" cy="54422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61"/>
        <p:cNvGrpSpPr/>
        <p:nvPr/>
      </p:nvGrpSpPr>
      <p:grpSpPr>
        <a:xfrm>
          <a:off x="0" y="0"/>
          <a:ext cx="0" cy="0"/>
          <a:chOff x="0" y="0"/>
          <a:chExt cx="0" cy="0"/>
        </a:xfrm>
      </p:grpSpPr>
      <p:sp>
        <p:nvSpPr>
          <p:cNvPr id="162" name="Google Shape;162;p19"/>
          <p:cNvSpPr/>
          <p:nvPr/>
        </p:nvSpPr>
        <p:spPr>
          <a:xfrm>
            <a:off x="1606287" y="263350"/>
            <a:ext cx="5818783" cy="1564402"/>
          </a:xfrm>
          <a:prstGeom prst="rect">
            <a:avLst/>
          </a:prstGeom>
        </p:spPr>
        <p:txBody>
          <a:bodyPr>
            <a:prstTxWarp prst="textPlain">
              <a:avLst/>
            </a:prstTxWarp>
          </a:bodyPr>
          <a:lstStyle/>
          <a:p>
            <a:pPr lvl="0" algn="ctr"/>
            <a:r>
              <a:rPr b="1" i="0">
                <a:ln>
                  <a:noFill/>
                </a:ln>
                <a:solidFill>
                  <a:srgbClr val="000000"/>
                </a:solidFill>
                <a:latin typeface="Open Sans"/>
              </a:rPr>
              <a:t>Dans l'oeil du </a:t>
            </a:r>
            <a:br>
              <a:rPr b="1" i="0">
                <a:ln>
                  <a:noFill/>
                </a:ln>
                <a:solidFill>
                  <a:srgbClr val="000000"/>
                </a:solidFill>
                <a:latin typeface="Open Sans"/>
              </a:rPr>
            </a:br>
            <a:r>
              <a:rPr b="1" i="0">
                <a:ln>
                  <a:noFill/>
                </a:ln>
                <a:solidFill>
                  <a:srgbClr val="000000"/>
                </a:solidFill>
                <a:latin typeface="Open Sans"/>
              </a:rPr>
              <a:t>chercheur en IA</a:t>
            </a:r>
          </a:p>
        </p:txBody>
      </p:sp>
      <p:pic>
        <p:nvPicPr>
          <p:cNvPr id="163" name="Google Shape;163;p19"/>
          <p:cNvPicPr preferRelativeResize="0"/>
          <p:nvPr/>
        </p:nvPicPr>
        <p:blipFill rotWithShape="1">
          <a:blip r:embed="rId3">
            <a:alphaModFix/>
          </a:blip>
          <a:srcRect l="16619" t="9885" r="29014" b="8754"/>
          <a:stretch/>
        </p:blipFill>
        <p:spPr>
          <a:xfrm>
            <a:off x="2466925" y="1992700"/>
            <a:ext cx="4336824" cy="3096600"/>
          </a:xfrm>
          <a:prstGeom prst="rect">
            <a:avLst/>
          </a:prstGeom>
          <a:noFill/>
          <a:ln>
            <a:noFill/>
          </a:ln>
        </p:spPr>
      </p:pic>
      <p:pic>
        <p:nvPicPr>
          <p:cNvPr id="164" name="Google Shape;164;p19" descr="Les chercheurs en intelligence artificielle sont-ils des savants fous ? Vont-ils conquérir le monde avec leurs robots ? Que se passe-t-il réellement dans leurs labos ? 👇&#10;&#10;Vincent Dumoulin, chercheur en intelligence artificielle chez Google, démêle la réalité de la fiction. Des histoires de robots, de tamagotchis et de grille-pains.  &#10;&#10;---&#10;Vous avez aimé cette vidéo? Visitez le HubIA : un stage virtuel en intelligence artificielle 👉 http://bit.ly/2GmgtKA&#10;&#10;Au menu: jeux, tutoriels exclusifs, réflexions éthiques et plus encore !&#10;&#10;-~-~~-~~~-~~-~-&#10;Curium - Le magazine science, techno et société des 14 ans et plus.&#10;&#10;11 numéros par année, dans tous les bons kiosques et par abonnement.&#10;&#10;http://bit.ly/3aPlU2K&#10;&#10;-~-~~-~~~-~~-~-&#10;Commandez notre numéro le plus récent ici: http://bit.ly/2tNymPM&#10;&#10;Abonnez-vous ici: http://bit.ly/2NVLAAQ&#10;&#10;-~-~~-~~~-~~-~-&#10;Suivez-nous sur les médias sociaux!&#10;&#10;INSTAGRAM:&#10;https://www.instagram.com/curium.mag/&#10;&#10;FACEBOOK:&#10;https://www.facebook.com/CuriumMag/&#10;&#10;TWITTER:&#10;https://twitter.com/curiummag" title="IA : La science sans la fiction - Le HubIA Épisode 1">
            <a:hlinkClick r:id="rId4"/>
          </p:cNvPr>
          <p:cNvPicPr preferRelativeResize="0"/>
          <p:nvPr/>
        </p:nvPicPr>
        <p:blipFill>
          <a:blip r:embed="rId5">
            <a:alphaModFix/>
          </a:blip>
          <a:stretch>
            <a:fillRect/>
          </a:stretch>
        </p:blipFill>
        <p:spPr>
          <a:xfrm>
            <a:off x="2715225" y="2688937"/>
            <a:ext cx="3600900" cy="2025525"/>
          </a:xfrm>
          <a:prstGeom prst="rect">
            <a:avLst/>
          </a:prstGeom>
          <a:noFill/>
          <a:ln>
            <a:noFill/>
          </a:ln>
        </p:spPr>
      </p:pic>
      <p:pic>
        <p:nvPicPr>
          <p:cNvPr id="165" name="Google Shape;165;p19"/>
          <p:cNvPicPr preferRelativeResize="0"/>
          <p:nvPr/>
        </p:nvPicPr>
        <p:blipFill>
          <a:blip r:embed="rId6">
            <a:alphaModFix/>
          </a:blip>
          <a:stretch>
            <a:fillRect/>
          </a:stretch>
        </p:blipFill>
        <p:spPr>
          <a:xfrm>
            <a:off x="8749048" y="4752279"/>
            <a:ext cx="309400" cy="307920"/>
          </a:xfrm>
          <a:prstGeom prst="rect">
            <a:avLst/>
          </a:prstGeom>
          <a:noFill/>
          <a:ln>
            <a:noFill/>
          </a:ln>
        </p:spPr>
      </p:pic>
      <p:pic>
        <p:nvPicPr>
          <p:cNvPr id="166" name="Google Shape;166;p19"/>
          <p:cNvPicPr preferRelativeResize="0"/>
          <p:nvPr/>
        </p:nvPicPr>
        <p:blipFill rotWithShape="1">
          <a:blip r:embed="rId7">
            <a:alphaModFix/>
          </a:blip>
          <a:srcRect l="15081" b="24362"/>
          <a:stretch/>
        </p:blipFill>
        <p:spPr>
          <a:xfrm rot="5400000">
            <a:off x="-490550" y="643501"/>
            <a:ext cx="1966152" cy="985049"/>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64"/>
                                        </p:tgtEl>
                                        <p:attrNameLst>
                                          <p:attrName>style.visibility</p:attrName>
                                        </p:attrNameLst>
                                      </p:cBhvr>
                                      <p:to>
                                        <p:strVal val="visible"/>
                                      </p:to>
                                    </p:set>
                                    <p:animEffect transition="in" filter="fade">
                                      <p:cBhvr>
                                        <p:cTn id="7" dur="1000"/>
                                        <p:tgtEl>
                                          <p:spTgt spid="1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79"/>
        <p:cNvGrpSpPr/>
        <p:nvPr/>
      </p:nvGrpSpPr>
      <p:grpSpPr>
        <a:xfrm>
          <a:off x="0" y="0"/>
          <a:ext cx="0" cy="0"/>
          <a:chOff x="0" y="0"/>
          <a:chExt cx="0" cy="0"/>
        </a:xfrm>
      </p:grpSpPr>
      <p:sp>
        <p:nvSpPr>
          <p:cNvPr id="980" name="Google Shape;980;p82"/>
          <p:cNvSpPr/>
          <p:nvPr/>
        </p:nvSpPr>
        <p:spPr>
          <a:xfrm>
            <a:off x="7225" y="-12100"/>
            <a:ext cx="9143982" cy="1430406"/>
          </a:xfrm>
          <a:prstGeom prst="flowChartDocument">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981" name="Google Shape;981;p82"/>
          <p:cNvSpPr txBox="1">
            <a:spLocks noGrp="1"/>
          </p:cNvSpPr>
          <p:nvPr>
            <p:ph type="title" idx="4294967295"/>
          </p:nvPr>
        </p:nvSpPr>
        <p:spPr>
          <a:xfrm>
            <a:off x="699325" y="167050"/>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3000"/>
              <a:buNone/>
            </a:pPr>
            <a:r>
              <a:rPr lang="fr-CA" sz="2600">
                <a:solidFill>
                  <a:schemeClr val="dk1"/>
                </a:solidFill>
                <a:latin typeface="Open Sans"/>
                <a:ea typeface="Open Sans"/>
                <a:cs typeface="Open Sans"/>
                <a:sym typeface="Open Sans"/>
              </a:rPr>
              <a:t>L’IA peut soulever des tensions éthiques </a:t>
            </a:r>
            <a:endParaRPr sz="2600">
              <a:solidFill>
                <a:schemeClr val="dk1"/>
              </a:solidFill>
              <a:latin typeface="Open Sans"/>
              <a:ea typeface="Open Sans"/>
              <a:cs typeface="Open Sans"/>
              <a:sym typeface="Open Sans"/>
            </a:endParaRPr>
          </a:p>
        </p:txBody>
      </p:sp>
      <p:sp>
        <p:nvSpPr>
          <p:cNvPr id="982" name="Google Shape;982;p82"/>
          <p:cNvSpPr txBox="1">
            <a:spLocks noGrp="1"/>
          </p:cNvSpPr>
          <p:nvPr>
            <p:ph type="body" idx="4294967295"/>
          </p:nvPr>
        </p:nvSpPr>
        <p:spPr>
          <a:xfrm>
            <a:off x="117600" y="1291475"/>
            <a:ext cx="2707800" cy="544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Santé collective</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Fiabilité de l’information</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Qualité et pertinence des informations</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Collecte de données personnelles</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Diffusion d’information biaisées</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Préservation des relations humaines</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Impact sur l’environnement</a:t>
            </a:r>
            <a:endParaRPr sz="1300">
              <a:solidFill>
                <a:srgbClr val="000000"/>
              </a:solidFill>
              <a:latin typeface="Open Sans"/>
              <a:ea typeface="Open Sans"/>
              <a:cs typeface="Open Sans"/>
              <a:sym typeface="Open Sans"/>
            </a:endParaRPr>
          </a:p>
          <a:p>
            <a:pPr marL="0" lvl="0" indent="0" algn="l" rtl="0">
              <a:spcBef>
                <a:spcPts val="0"/>
              </a:spcBef>
              <a:spcAft>
                <a:spcPts val="0"/>
              </a:spcAft>
              <a:buNone/>
            </a:pPr>
            <a:endParaRPr sz="1300">
              <a:solidFill>
                <a:srgbClr val="000000"/>
              </a:solidFill>
              <a:latin typeface="Open Sans"/>
              <a:ea typeface="Open Sans"/>
              <a:cs typeface="Open Sans"/>
              <a:sym typeface="Open Sans"/>
            </a:endParaRPr>
          </a:p>
        </p:txBody>
      </p:sp>
      <p:sp>
        <p:nvSpPr>
          <p:cNvPr id="983" name="Google Shape;983;p82"/>
          <p:cNvSpPr txBox="1">
            <a:spLocks noGrp="1"/>
          </p:cNvSpPr>
          <p:nvPr>
            <p:ph type="body" idx="4294967295"/>
          </p:nvPr>
        </p:nvSpPr>
        <p:spPr>
          <a:xfrm>
            <a:off x="625325" y="661050"/>
            <a:ext cx="8384100" cy="5442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fr-CA" sz="1300" b="1">
                <a:solidFill>
                  <a:srgbClr val="000000"/>
                </a:solidFill>
                <a:latin typeface="Open Sans"/>
                <a:ea typeface="Open Sans"/>
                <a:cs typeface="Open Sans"/>
                <a:sym typeface="Open Sans"/>
              </a:rPr>
              <a:t>Lors de la prochaine activité, vous pourrez vous aider de cette page pour identifier des tensions. </a:t>
            </a:r>
            <a:endParaRPr sz="1300" b="1">
              <a:solidFill>
                <a:srgbClr val="000000"/>
              </a:solidFill>
              <a:latin typeface="Open Sans"/>
              <a:ea typeface="Open Sans"/>
              <a:cs typeface="Open Sans"/>
              <a:sym typeface="Open Sans"/>
            </a:endParaRPr>
          </a:p>
          <a:p>
            <a:pPr marL="0" lvl="0" indent="0" algn="ctr" rtl="0">
              <a:spcBef>
                <a:spcPts val="0"/>
              </a:spcBef>
              <a:spcAft>
                <a:spcPts val="0"/>
              </a:spcAft>
              <a:buNone/>
            </a:pPr>
            <a:endParaRPr sz="1800" b="1">
              <a:latin typeface="Fira Sans Condensed"/>
              <a:ea typeface="Fira Sans Condensed"/>
              <a:cs typeface="Fira Sans Condensed"/>
              <a:sym typeface="Fira Sans Condensed"/>
            </a:endParaRPr>
          </a:p>
        </p:txBody>
      </p:sp>
      <p:sp>
        <p:nvSpPr>
          <p:cNvPr id="984" name="Google Shape;984;p82"/>
          <p:cNvSpPr txBox="1">
            <a:spLocks noGrp="1"/>
          </p:cNvSpPr>
          <p:nvPr>
            <p:ph type="body" idx="4294967295"/>
          </p:nvPr>
        </p:nvSpPr>
        <p:spPr>
          <a:xfrm>
            <a:off x="2677000" y="1291475"/>
            <a:ext cx="2707800" cy="544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Qualité de l’apprentissage</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Droits d’auteur</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Privatisation de l’IA</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Impact sur le marché du travail</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Concurrence équitable</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Sécurité collective</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Pouvoir décisionnel humain versus celui de l’IA</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Protection de la vie privée</a:t>
            </a:r>
            <a:endParaRPr sz="1300">
              <a:solidFill>
                <a:srgbClr val="000000"/>
              </a:solidFill>
              <a:latin typeface="Open Sans"/>
              <a:ea typeface="Open Sans"/>
              <a:cs typeface="Open Sans"/>
              <a:sym typeface="Open Sans"/>
            </a:endParaRPr>
          </a:p>
          <a:p>
            <a:pPr marL="457200" lvl="0" indent="0" algn="l" rtl="0">
              <a:spcBef>
                <a:spcPts val="0"/>
              </a:spcBef>
              <a:spcAft>
                <a:spcPts val="0"/>
              </a:spcAft>
              <a:buNone/>
            </a:pPr>
            <a:endParaRPr sz="1300">
              <a:solidFill>
                <a:srgbClr val="000000"/>
              </a:solidFill>
              <a:latin typeface="Open Sans"/>
              <a:ea typeface="Open Sans"/>
              <a:cs typeface="Open Sans"/>
              <a:sym typeface="Open Sans"/>
            </a:endParaRPr>
          </a:p>
          <a:p>
            <a:pPr marL="0" lvl="0" indent="0" algn="l" rtl="0">
              <a:spcBef>
                <a:spcPts val="0"/>
              </a:spcBef>
              <a:spcAft>
                <a:spcPts val="0"/>
              </a:spcAft>
              <a:buNone/>
            </a:pPr>
            <a:endParaRPr sz="1300">
              <a:solidFill>
                <a:srgbClr val="000000"/>
              </a:solidFill>
              <a:latin typeface="Open Sans"/>
              <a:ea typeface="Open Sans"/>
              <a:cs typeface="Open Sans"/>
              <a:sym typeface="Open Sans"/>
            </a:endParaRPr>
          </a:p>
        </p:txBody>
      </p:sp>
      <p:sp>
        <p:nvSpPr>
          <p:cNvPr id="985" name="Google Shape;985;p82"/>
          <p:cNvSpPr txBox="1">
            <a:spLocks noGrp="1"/>
          </p:cNvSpPr>
          <p:nvPr>
            <p:ph type="body" idx="4294967295"/>
          </p:nvPr>
        </p:nvSpPr>
        <p:spPr>
          <a:xfrm>
            <a:off x="5611650" y="1285325"/>
            <a:ext cx="2707800" cy="544200"/>
          </a:xfrm>
          <a:prstGeom prst="rect">
            <a:avLst/>
          </a:prstGeom>
        </p:spPr>
        <p:txBody>
          <a:bodyPr spcFirstLastPara="1" wrap="square" lIns="91425" tIns="91425" rIns="91425" bIns="91425" anchor="t" anchorCtr="0">
            <a:noAutofit/>
          </a:bodyPr>
          <a:lstStyle/>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Efficacité</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Manque de personnel</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Qualité de la production</a:t>
            </a:r>
            <a:br>
              <a:rPr lang="fr-CA" sz="1300">
                <a:solidFill>
                  <a:srgbClr val="000000"/>
                </a:solidFill>
                <a:latin typeface="Open Sans"/>
                <a:ea typeface="Open Sans"/>
                <a:cs typeface="Open Sans"/>
                <a:sym typeface="Open Sans"/>
              </a:rPr>
            </a:br>
            <a:endParaRPr sz="1300">
              <a:solidFill>
                <a:srgbClr val="000000"/>
              </a:solidFill>
              <a:latin typeface="Open Sans"/>
              <a:ea typeface="Open Sans"/>
              <a:cs typeface="Open Sans"/>
              <a:sym typeface="Open Sans"/>
            </a:endParaRPr>
          </a:p>
          <a:p>
            <a:pPr marL="457200" lvl="0" indent="-311150" algn="l" rtl="0">
              <a:spcBef>
                <a:spcPts val="0"/>
              </a:spcBef>
              <a:spcAft>
                <a:spcPts val="0"/>
              </a:spcAft>
              <a:buClr>
                <a:srgbClr val="000000"/>
              </a:buClr>
              <a:buSzPts val="1300"/>
              <a:buFont typeface="Open Sans"/>
              <a:buChar char="●"/>
            </a:pPr>
            <a:r>
              <a:rPr lang="fr-CA" sz="1300">
                <a:solidFill>
                  <a:srgbClr val="000000"/>
                </a:solidFill>
                <a:latin typeface="Open Sans"/>
                <a:ea typeface="Open Sans"/>
                <a:cs typeface="Open Sans"/>
                <a:sym typeface="Open Sans"/>
              </a:rPr>
              <a:t>Créativité</a:t>
            </a:r>
            <a:endParaRPr sz="1300">
              <a:solidFill>
                <a:srgbClr val="000000"/>
              </a:solidFill>
              <a:latin typeface="Open Sans"/>
              <a:ea typeface="Open Sans"/>
              <a:cs typeface="Open Sans"/>
              <a:sym typeface="Open Sans"/>
            </a:endParaRPr>
          </a:p>
          <a:p>
            <a:pPr marL="0" lvl="0" indent="0" algn="l" rtl="0">
              <a:spcBef>
                <a:spcPts val="0"/>
              </a:spcBef>
              <a:spcAft>
                <a:spcPts val="0"/>
              </a:spcAft>
              <a:buNone/>
            </a:pPr>
            <a:endParaRPr sz="1300">
              <a:solidFill>
                <a:srgbClr val="000000"/>
              </a:solidFill>
              <a:latin typeface="Open Sans"/>
              <a:ea typeface="Open Sans"/>
              <a:cs typeface="Open Sans"/>
              <a:sym typeface="Open Sans"/>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989"/>
        <p:cNvGrpSpPr/>
        <p:nvPr/>
      </p:nvGrpSpPr>
      <p:grpSpPr>
        <a:xfrm>
          <a:off x="0" y="0"/>
          <a:ext cx="0" cy="0"/>
          <a:chOff x="0" y="0"/>
          <a:chExt cx="0" cy="0"/>
        </a:xfrm>
      </p:grpSpPr>
      <p:pic>
        <p:nvPicPr>
          <p:cNvPr id="990" name="Google Shape;990;p83"/>
          <p:cNvPicPr preferRelativeResize="0"/>
          <p:nvPr/>
        </p:nvPicPr>
        <p:blipFill rotWithShape="1">
          <a:blip r:embed="rId3">
            <a:alphaModFix/>
          </a:blip>
          <a:srcRect l="14380" t="21680" r="15335" b="24709"/>
          <a:stretch/>
        </p:blipFill>
        <p:spPr>
          <a:xfrm rot="-5400000">
            <a:off x="1815084" y="1396612"/>
            <a:ext cx="1001227" cy="429600"/>
          </a:xfrm>
          <a:prstGeom prst="rect">
            <a:avLst/>
          </a:prstGeom>
          <a:noFill/>
          <a:ln>
            <a:noFill/>
          </a:ln>
        </p:spPr>
      </p:pic>
      <p:pic>
        <p:nvPicPr>
          <p:cNvPr id="991" name="Google Shape;991;p83"/>
          <p:cNvPicPr preferRelativeResize="0"/>
          <p:nvPr/>
        </p:nvPicPr>
        <p:blipFill>
          <a:blip r:embed="rId4">
            <a:alphaModFix/>
          </a:blip>
          <a:stretch>
            <a:fillRect/>
          </a:stretch>
        </p:blipFill>
        <p:spPr>
          <a:xfrm>
            <a:off x="8574137" y="158451"/>
            <a:ext cx="453839" cy="451675"/>
          </a:xfrm>
          <a:prstGeom prst="rect">
            <a:avLst/>
          </a:prstGeom>
          <a:noFill/>
          <a:ln>
            <a:noFill/>
          </a:ln>
        </p:spPr>
      </p:pic>
      <p:sp>
        <p:nvSpPr>
          <p:cNvPr id="992" name="Google Shape;992;p83"/>
          <p:cNvSpPr/>
          <p:nvPr/>
        </p:nvSpPr>
        <p:spPr>
          <a:xfrm rot="5400000">
            <a:off x="97750" y="-113100"/>
            <a:ext cx="2547600" cy="2773800"/>
          </a:xfrm>
          <a:prstGeom prst="rtTriangle">
            <a:avLst/>
          </a:prstGeom>
          <a:solidFill>
            <a:srgbClr val="F8B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3" name="Google Shape;993;p83"/>
          <p:cNvSpPr/>
          <p:nvPr/>
        </p:nvSpPr>
        <p:spPr>
          <a:xfrm>
            <a:off x="227727" y="357750"/>
            <a:ext cx="1192646" cy="844426"/>
          </a:xfrm>
          <a:prstGeom prst="rect">
            <a:avLst/>
          </a:prstGeom>
        </p:spPr>
        <p:txBody>
          <a:bodyPr>
            <a:prstTxWarp prst="textPlain">
              <a:avLst/>
            </a:prstTxWarp>
          </a:bodyPr>
          <a:lstStyle/>
          <a:p>
            <a:pPr lvl="0" algn="ctr"/>
            <a:r>
              <a:rPr b="1" i="0">
                <a:ln>
                  <a:noFill/>
                </a:ln>
                <a:solidFill>
                  <a:srgbClr val="FFD2ED"/>
                </a:solidFill>
                <a:latin typeface="Roboto Mono"/>
              </a:rPr>
              <a:t>02</a:t>
            </a:r>
          </a:p>
        </p:txBody>
      </p:sp>
      <p:sp>
        <p:nvSpPr>
          <p:cNvPr id="994" name="Google Shape;994;p83"/>
          <p:cNvSpPr txBox="1"/>
          <p:nvPr/>
        </p:nvSpPr>
        <p:spPr>
          <a:xfrm>
            <a:off x="128050" y="417500"/>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02</a:t>
            </a:r>
            <a:endParaRPr sz="2500" b="1">
              <a:latin typeface="Roboto Mono"/>
              <a:ea typeface="Roboto Mono"/>
              <a:cs typeface="Roboto Mono"/>
              <a:sym typeface="Roboto Mono"/>
            </a:endParaRPr>
          </a:p>
        </p:txBody>
      </p:sp>
      <p:sp>
        <p:nvSpPr>
          <p:cNvPr id="995" name="Google Shape;995;p83"/>
          <p:cNvSpPr/>
          <p:nvPr/>
        </p:nvSpPr>
        <p:spPr>
          <a:xfrm rot="-5400000">
            <a:off x="6483300" y="2482788"/>
            <a:ext cx="2547600" cy="2773800"/>
          </a:xfrm>
          <a:prstGeom prst="rtTriangle">
            <a:avLst/>
          </a:prstGeom>
          <a:solidFill>
            <a:srgbClr val="F8B1DC"/>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6" name="Google Shape;996;p83"/>
          <p:cNvSpPr/>
          <p:nvPr/>
        </p:nvSpPr>
        <p:spPr>
          <a:xfrm>
            <a:off x="7654827" y="4104062"/>
            <a:ext cx="1192646" cy="844426"/>
          </a:xfrm>
          <a:prstGeom prst="rect">
            <a:avLst/>
          </a:prstGeom>
        </p:spPr>
        <p:txBody>
          <a:bodyPr>
            <a:prstTxWarp prst="textPlain">
              <a:avLst/>
            </a:prstTxWarp>
          </a:bodyPr>
          <a:lstStyle/>
          <a:p>
            <a:pPr lvl="0" algn="ctr"/>
            <a:r>
              <a:rPr b="1" i="0">
                <a:ln>
                  <a:noFill/>
                </a:ln>
                <a:solidFill>
                  <a:srgbClr val="FFD2ED"/>
                </a:solidFill>
                <a:latin typeface="Roboto Mono"/>
              </a:rPr>
              <a:t>02</a:t>
            </a:r>
          </a:p>
        </p:txBody>
      </p:sp>
      <p:sp>
        <p:nvSpPr>
          <p:cNvPr id="997" name="Google Shape;997;p83"/>
          <p:cNvSpPr txBox="1"/>
          <p:nvPr/>
        </p:nvSpPr>
        <p:spPr>
          <a:xfrm>
            <a:off x="7555150" y="4163813"/>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02</a:t>
            </a:r>
            <a:endParaRPr sz="2500" b="1">
              <a:latin typeface="Roboto Mono"/>
              <a:ea typeface="Roboto Mono"/>
              <a:cs typeface="Roboto Mono"/>
              <a:sym typeface="Roboto Mono"/>
            </a:endParaRPr>
          </a:p>
        </p:txBody>
      </p:sp>
      <p:sp>
        <p:nvSpPr>
          <p:cNvPr id="998" name="Google Shape;998;p83"/>
          <p:cNvSpPr/>
          <p:nvPr/>
        </p:nvSpPr>
        <p:spPr>
          <a:xfrm>
            <a:off x="2530501" y="1039175"/>
            <a:ext cx="3693982" cy="3065127"/>
          </a:xfrm>
          <a:prstGeom prst="rect">
            <a:avLst/>
          </a:prstGeom>
        </p:spPr>
        <p:txBody>
          <a:bodyPr>
            <a:prstTxWarp prst="textPlain">
              <a:avLst/>
            </a:prstTxWarp>
          </a:bodyPr>
          <a:lstStyle/>
          <a:p>
            <a:pPr lvl="0" algn="ctr"/>
            <a:r>
              <a:rPr b="0" i="0">
                <a:ln>
                  <a:noFill/>
                </a:ln>
                <a:solidFill>
                  <a:srgbClr val="000000"/>
                </a:solidFill>
                <a:latin typeface="Open Sans;800"/>
              </a:rPr>
              <a:t>RETOUR </a:t>
            </a:r>
            <a:br>
              <a:rPr b="0" i="0">
                <a:ln>
                  <a:noFill/>
                </a:ln>
                <a:solidFill>
                  <a:srgbClr val="000000"/>
                </a:solidFill>
                <a:latin typeface="Open Sans;800"/>
              </a:rPr>
            </a:br>
            <a:r>
              <a:rPr b="0" i="0">
                <a:ln>
                  <a:noFill/>
                </a:ln>
                <a:solidFill>
                  <a:srgbClr val="000000"/>
                </a:solidFill>
                <a:latin typeface="Open Sans;800"/>
              </a:rPr>
              <a:t>SUR LE </a:t>
            </a:r>
            <a:br>
              <a:rPr b="0" i="0">
                <a:ln>
                  <a:noFill/>
                </a:ln>
                <a:solidFill>
                  <a:srgbClr val="000000"/>
                </a:solidFill>
                <a:latin typeface="Open Sans;800"/>
              </a:rPr>
            </a:br>
            <a:r>
              <a:rPr b="0" i="0">
                <a:ln>
                  <a:noFill/>
                </a:ln>
                <a:solidFill>
                  <a:srgbClr val="000000"/>
                </a:solidFill>
                <a:latin typeface="Open Sans;800"/>
              </a:rPr>
              <a:t>DÉFI 2</a:t>
            </a: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1002"/>
        <p:cNvGrpSpPr/>
        <p:nvPr/>
      </p:nvGrpSpPr>
      <p:grpSpPr>
        <a:xfrm>
          <a:off x="0" y="0"/>
          <a:ext cx="0" cy="0"/>
          <a:chOff x="0" y="0"/>
          <a:chExt cx="0" cy="0"/>
        </a:xfrm>
      </p:grpSpPr>
      <p:sp>
        <p:nvSpPr>
          <p:cNvPr id="1003" name="Google Shape;1003;p84"/>
          <p:cNvSpPr/>
          <p:nvPr/>
        </p:nvSpPr>
        <p:spPr>
          <a:xfrm>
            <a:off x="0" y="1815150"/>
            <a:ext cx="3093600" cy="3328500"/>
          </a:xfrm>
          <a:prstGeom prst="roundRect">
            <a:avLst>
              <a:gd name="adj" fmla="val 0"/>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004" name="Google Shape;1004;p84"/>
          <p:cNvSpPr/>
          <p:nvPr/>
        </p:nvSpPr>
        <p:spPr>
          <a:xfrm>
            <a:off x="6118800" y="2087800"/>
            <a:ext cx="3025200" cy="3055800"/>
          </a:xfrm>
          <a:prstGeom prst="roundRect">
            <a:avLst>
              <a:gd name="adj" fmla="val 0"/>
            </a:avLst>
          </a:prstGeom>
          <a:solidFill>
            <a:srgbClr val="F9C019">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005" name="Google Shape;1005;p84"/>
          <p:cNvSpPr/>
          <p:nvPr/>
        </p:nvSpPr>
        <p:spPr>
          <a:xfrm>
            <a:off x="3025200" y="519750"/>
            <a:ext cx="3093600" cy="4623900"/>
          </a:xfrm>
          <a:prstGeom prst="roundRect">
            <a:avLst>
              <a:gd name="adj" fmla="val 0"/>
            </a:avLst>
          </a:prstGeom>
          <a:solidFill>
            <a:srgbClr val="FFE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006" name="Google Shape;1006;p84"/>
          <p:cNvSpPr txBox="1"/>
          <p:nvPr/>
        </p:nvSpPr>
        <p:spPr>
          <a:xfrm>
            <a:off x="0" y="2422975"/>
            <a:ext cx="3000000" cy="28014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700">
                <a:latin typeface="Open Sans"/>
                <a:ea typeface="Open Sans"/>
                <a:cs typeface="Open Sans"/>
                <a:sym typeface="Open Sans"/>
              </a:rPr>
              <a:t>Un biais fait en sorte que le résultat d’un algorithme  n’est pas neutre ou équitable. Cela peut créer des résultats reflétant des biais racistes, sexistes ou d’autres biais sociaux.)</a:t>
            </a: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a:p>
            <a:pPr marL="0" lvl="0" indent="0" algn="l" rtl="0">
              <a:spcBef>
                <a:spcPts val="0"/>
              </a:spcBef>
              <a:spcAft>
                <a:spcPts val="0"/>
              </a:spcAft>
              <a:buNone/>
            </a:pPr>
            <a:r>
              <a:rPr lang="fr-CA" sz="1700">
                <a:latin typeface="Open Sans"/>
                <a:ea typeface="Open Sans"/>
                <a:cs typeface="Open Sans"/>
                <a:sym typeface="Open Sans"/>
              </a:rPr>
              <a:t>(Exemple de Marc le mécanicien)</a:t>
            </a:r>
            <a:endParaRPr sz="1700">
              <a:latin typeface="Open Sans"/>
              <a:ea typeface="Open Sans"/>
              <a:cs typeface="Open Sans"/>
              <a:sym typeface="Open Sans"/>
            </a:endParaRPr>
          </a:p>
        </p:txBody>
      </p:sp>
      <p:sp>
        <p:nvSpPr>
          <p:cNvPr id="1007" name="Google Shape;1007;p84"/>
          <p:cNvSpPr/>
          <p:nvPr/>
        </p:nvSpPr>
        <p:spPr>
          <a:xfrm>
            <a:off x="125325" y="1220950"/>
            <a:ext cx="2777347" cy="740502"/>
          </a:xfrm>
          <a:prstGeom prst="rect">
            <a:avLst/>
          </a:prstGeom>
        </p:spPr>
        <p:txBody>
          <a:bodyPr>
            <a:prstTxWarp prst="textPlain">
              <a:avLst/>
            </a:prstTxWarp>
          </a:bodyPr>
          <a:lstStyle/>
          <a:p>
            <a:pPr lvl="0" algn="ctr"/>
            <a:r>
              <a:rPr b="0" i="0">
                <a:ln>
                  <a:noFill/>
                </a:ln>
                <a:solidFill>
                  <a:srgbClr val="000000"/>
                </a:solidFill>
                <a:latin typeface="Open Sans;800"/>
              </a:rPr>
              <a:t>BIAIS </a:t>
            </a:r>
            <a:br>
              <a:rPr b="0" i="0">
                <a:ln>
                  <a:noFill/>
                </a:ln>
                <a:solidFill>
                  <a:srgbClr val="000000"/>
                </a:solidFill>
                <a:latin typeface="Open Sans;800"/>
              </a:rPr>
            </a:br>
            <a:r>
              <a:rPr b="0" i="0">
                <a:ln>
                  <a:noFill/>
                </a:ln>
                <a:solidFill>
                  <a:srgbClr val="000000"/>
                </a:solidFill>
                <a:latin typeface="Open Sans;800"/>
              </a:rPr>
              <a:t>ALGORITHMIQUE</a:t>
            </a:r>
          </a:p>
        </p:txBody>
      </p:sp>
      <p:sp>
        <p:nvSpPr>
          <p:cNvPr id="1008" name="Google Shape;1008;p84"/>
          <p:cNvSpPr/>
          <p:nvPr/>
        </p:nvSpPr>
        <p:spPr>
          <a:xfrm>
            <a:off x="3087850" y="395052"/>
            <a:ext cx="2968267" cy="248900"/>
          </a:xfrm>
          <a:prstGeom prst="rect">
            <a:avLst/>
          </a:prstGeom>
        </p:spPr>
        <p:txBody>
          <a:bodyPr>
            <a:prstTxWarp prst="textPlain">
              <a:avLst/>
            </a:prstTxWarp>
          </a:bodyPr>
          <a:lstStyle/>
          <a:p>
            <a:pPr lvl="0" algn="ctr"/>
            <a:r>
              <a:rPr b="0" i="0">
                <a:ln>
                  <a:noFill/>
                </a:ln>
                <a:solidFill>
                  <a:srgbClr val="000000"/>
                </a:solidFill>
                <a:latin typeface="Open Sans;800"/>
              </a:rPr>
              <a:t>HALLUCINATION</a:t>
            </a:r>
          </a:p>
        </p:txBody>
      </p:sp>
      <p:sp>
        <p:nvSpPr>
          <p:cNvPr id="1009" name="Google Shape;1009;p84"/>
          <p:cNvSpPr/>
          <p:nvPr/>
        </p:nvSpPr>
        <p:spPr>
          <a:xfrm>
            <a:off x="6118788" y="1915200"/>
            <a:ext cx="2897272" cy="291700"/>
          </a:xfrm>
          <a:prstGeom prst="rect">
            <a:avLst/>
          </a:prstGeom>
        </p:spPr>
        <p:txBody>
          <a:bodyPr>
            <a:prstTxWarp prst="textPlain">
              <a:avLst/>
            </a:prstTxWarp>
          </a:bodyPr>
          <a:lstStyle/>
          <a:p>
            <a:pPr lvl="0" algn="ctr"/>
            <a:r>
              <a:rPr b="0" i="0">
                <a:ln>
                  <a:noFill/>
                </a:ln>
                <a:solidFill>
                  <a:srgbClr val="000000"/>
                </a:solidFill>
                <a:latin typeface="Open Sans;800"/>
              </a:rPr>
              <a:t>DÉSINFORMATION</a:t>
            </a:r>
          </a:p>
        </p:txBody>
      </p:sp>
      <p:sp>
        <p:nvSpPr>
          <p:cNvPr id="1010" name="Google Shape;1010;p84"/>
          <p:cNvSpPr txBox="1"/>
          <p:nvPr/>
        </p:nvSpPr>
        <p:spPr>
          <a:xfrm>
            <a:off x="3059400" y="1113025"/>
            <a:ext cx="3000000" cy="17547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700">
                <a:latin typeface="Open Sans"/>
                <a:ea typeface="Open Sans"/>
                <a:cs typeface="Open Sans"/>
                <a:sym typeface="Open Sans"/>
              </a:rPr>
              <a:t>L’hallucination est une fausse réponse provenant d’une IA et qui est présentée comme un fait.</a:t>
            </a:r>
            <a:br>
              <a:rPr lang="fr-CA" sz="1700">
                <a:latin typeface="Open Sans"/>
                <a:ea typeface="Open Sans"/>
                <a:cs typeface="Open Sans"/>
                <a:sym typeface="Open Sans"/>
              </a:rPr>
            </a:br>
            <a:br>
              <a:rPr lang="fr-CA" sz="1700">
                <a:latin typeface="Open Sans"/>
                <a:ea typeface="Open Sans"/>
                <a:cs typeface="Open Sans"/>
                <a:sym typeface="Open Sans"/>
              </a:rPr>
            </a:br>
            <a:r>
              <a:rPr lang="fr-CA" sz="1700">
                <a:latin typeface="Open Sans"/>
                <a:ea typeface="Open Sans"/>
                <a:cs typeface="Open Sans"/>
                <a:sym typeface="Open Sans"/>
              </a:rPr>
              <a:t>(Exemple de l’œuf de vache)</a:t>
            </a:r>
            <a:endParaRPr sz="2200">
              <a:latin typeface="Open Sans"/>
              <a:ea typeface="Open Sans"/>
              <a:cs typeface="Open Sans"/>
              <a:sym typeface="Open Sans"/>
            </a:endParaRPr>
          </a:p>
        </p:txBody>
      </p:sp>
      <p:sp>
        <p:nvSpPr>
          <p:cNvPr id="1011" name="Google Shape;1011;p84"/>
          <p:cNvSpPr txBox="1"/>
          <p:nvPr/>
        </p:nvSpPr>
        <p:spPr>
          <a:xfrm>
            <a:off x="6144000" y="2343150"/>
            <a:ext cx="3000000" cy="2539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700">
                <a:latin typeface="Open Sans"/>
                <a:ea typeface="Open Sans"/>
                <a:cs typeface="Open Sans"/>
                <a:sym typeface="Open Sans"/>
              </a:rPr>
              <a:t>La désinformation est une pratique qui consiste à volontairement partager une information fausse ou biaisée dans le but d’influencer l’opinion publique. </a:t>
            </a:r>
            <a:endParaRPr sz="1700">
              <a:latin typeface="Open Sans"/>
              <a:ea typeface="Open Sans"/>
              <a:cs typeface="Open Sans"/>
              <a:sym typeface="Open Sans"/>
            </a:endParaRPr>
          </a:p>
          <a:p>
            <a:pPr marL="0" lvl="0" indent="0" algn="l" rtl="0">
              <a:spcBef>
                <a:spcPts val="0"/>
              </a:spcBef>
              <a:spcAft>
                <a:spcPts val="0"/>
              </a:spcAft>
              <a:buNone/>
            </a:pPr>
            <a:endParaRPr sz="1700">
              <a:latin typeface="Open Sans"/>
              <a:ea typeface="Open Sans"/>
              <a:cs typeface="Open Sans"/>
              <a:sym typeface="Open Sans"/>
            </a:endParaRPr>
          </a:p>
          <a:p>
            <a:pPr marL="0" lvl="0" indent="0" algn="l" rtl="0">
              <a:spcBef>
                <a:spcPts val="0"/>
              </a:spcBef>
              <a:spcAft>
                <a:spcPts val="0"/>
              </a:spcAft>
              <a:buNone/>
            </a:pPr>
            <a:r>
              <a:rPr lang="fr-CA" sz="1700">
                <a:latin typeface="Open Sans"/>
                <a:ea typeface="Open Sans"/>
                <a:cs typeface="Open Sans"/>
                <a:sym typeface="Open Sans"/>
              </a:rPr>
              <a:t>(Exemple de l’homme âgé)</a:t>
            </a:r>
            <a:endParaRPr sz="1700">
              <a:latin typeface="Open Sans"/>
              <a:ea typeface="Open Sans"/>
              <a:cs typeface="Open Sans"/>
              <a:sym typeface="Open Sans"/>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15"/>
        <p:cNvGrpSpPr/>
        <p:nvPr/>
      </p:nvGrpSpPr>
      <p:grpSpPr>
        <a:xfrm>
          <a:off x="0" y="0"/>
          <a:ext cx="0" cy="0"/>
          <a:chOff x="0" y="0"/>
          <a:chExt cx="0" cy="0"/>
        </a:xfrm>
      </p:grpSpPr>
      <p:pic>
        <p:nvPicPr>
          <p:cNvPr id="1016" name="Google Shape;1016;p85"/>
          <p:cNvPicPr preferRelativeResize="0"/>
          <p:nvPr/>
        </p:nvPicPr>
        <p:blipFill rotWithShape="1">
          <a:blip r:embed="rId3">
            <a:alphaModFix/>
          </a:blip>
          <a:srcRect l="14380" t="21680" r="15335" b="24709"/>
          <a:stretch/>
        </p:blipFill>
        <p:spPr>
          <a:xfrm rot="-5400000">
            <a:off x="1815084" y="1396612"/>
            <a:ext cx="1001227" cy="429600"/>
          </a:xfrm>
          <a:prstGeom prst="rect">
            <a:avLst/>
          </a:prstGeom>
          <a:noFill/>
          <a:ln>
            <a:noFill/>
          </a:ln>
        </p:spPr>
      </p:pic>
      <p:pic>
        <p:nvPicPr>
          <p:cNvPr id="1017" name="Google Shape;1017;p85"/>
          <p:cNvPicPr preferRelativeResize="0"/>
          <p:nvPr/>
        </p:nvPicPr>
        <p:blipFill>
          <a:blip r:embed="rId4">
            <a:alphaModFix/>
          </a:blip>
          <a:stretch>
            <a:fillRect/>
          </a:stretch>
        </p:blipFill>
        <p:spPr>
          <a:xfrm>
            <a:off x="8574137" y="158451"/>
            <a:ext cx="453839" cy="451675"/>
          </a:xfrm>
          <a:prstGeom prst="rect">
            <a:avLst/>
          </a:prstGeom>
          <a:noFill/>
          <a:ln>
            <a:noFill/>
          </a:ln>
        </p:spPr>
      </p:pic>
      <p:sp>
        <p:nvSpPr>
          <p:cNvPr id="1018" name="Google Shape;1018;p85"/>
          <p:cNvSpPr/>
          <p:nvPr/>
        </p:nvSpPr>
        <p:spPr>
          <a:xfrm rot="5400000">
            <a:off x="97750" y="-113100"/>
            <a:ext cx="2547600" cy="2773800"/>
          </a:xfrm>
          <a:prstGeom prst="rtTriangle">
            <a:avLst/>
          </a:prstGeom>
          <a:solidFill>
            <a:srgbClr val="F9C019">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9" name="Google Shape;1019;p85"/>
          <p:cNvSpPr/>
          <p:nvPr/>
        </p:nvSpPr>
        <p:spPr>
          <a:xfrm>
            <a:off x="227727" y="357750"/>
            <a:ext cx="1193765" cy="844426"/>
          </a:xfrm>
          <a:prstGeom prst="rect">
            <a:avLst/>
          </a:prstGeom>
        </p:spPr>
        <p:txBody>
          <a:bodyPr>
            <a:prstTxWarp prst="textPlain">
              <a:avLst/>
            </a:prstTxWarp>
          </a:bodyPr>
          <a:lstStyle/>
          <a:p>
            <a:pPr lvl="0" algn="ctr"/>
            <a:r>
              <a:rPr b="1" i="0">
                <a:ln>
                  <a:noFill/>
                </a:ln>
                <a:solidFill>
                  <a:srgbClr val="F9C019"/>
                </a:solidFill>
                <a:latin typeface="Roboto Mono"/>
              </a:rPr>
              <a:t>03</a:t>
            </a:r>
          </a:p>
        </p:txBody>
      </p:sp>
      <p:sp>
        <p:nvSpPr>
          <p:cNvPr id="1020" name="Google Shape;1020;p85"/>
          <p:cNvSpPr txBox="1"/>
          <p:nvPr/>
        </p:nvSpPr>
        <p:spPr>
          <a:xfrm>
            <a:off x="128050" y="417500"/>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03</a:t>
            </a:r>
            <a:endParaRPr sz="2500" b="1">
              <a:latin typeface="Roboto Mono"/>
              <a:ea typeface="Roboto Mono"/>
              <a:cs typeface="Roboto Mono"/>
              <a:sym typeface="Roboto Mono"/>
            </a:endParaRPr>
          </a:p>
        </p:txBody>
      </p:sp>
      <p:sp>
        <p:nvSpPr>
          <p:cNvPr id="1021" name="Google Shape;1021;p85"/>
          <p:cNvSpPr/>
          <p:nvPr/>
        </p:nvSpPr>
        <p:spPr>
          <a:xfrm rot="-5400000">
            <a:off x="6483300" y="2482788"/>
            <a:ext cx="2547600" cy="2773800"/>
          </a:xfrm>
          <a:prstGeom prst="rtTriangle">
            <a:avLst/>
          </a:prstGeom>
          <a:solidFill>
            <a:srgbClr val="F9C019">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2" name="Google Shape;1022;p85"/>
          <p:cNvSpPr/>
          <p:nvPr/>
        </p:nvSpPr>
        <p:spPr>
          <a:xfrm>
            <a:off x="7654827" y="4104062"/>
            <a:ext cx="1193765" cy="844426"/>
          </a:xfrm>
          <a:prstGeom prst="rect">
            <a:avLst/>
          </a:prstGeom>
        </p:spPr>
        <p:txBody>
          <a:bodyPr>
            <a:prstTxWarp prst="textPlain">
              <a:avLst/>
            </a:prstTxWarp>
          </a:bodyPr>
          <a:lstStyle/>
          <a:p>
            <a:pPr lvl="0" algn="ctr"/>
            <a:r>
              <a:rPr b="1" i="0">
                <a:ln>
                  <a:noFill/>
                </a:ln>
                <a:solidFill>
                  <a:srgbClr val="F9C019"/>
                </a:solidFill>
                <a:latin typeface="Roboto Mono"/>
              </a:rPr>
              <a:t>03</a:t>
            </a:r>
          </a:p>
        </p:txBody>
      </p:sp>
      <p:sp>
        <p:nvSpPr>
          <p:cNvPr id="1023" name="Google Shape;1023;p85"/>
          <p:cNvSpPr txBox="1"/>
          <p:nvPr/>
        </p:nvSpPr>
        <p:spPr>
          <a:xfrm>
            <a:off x="7555150" y="4163813"/>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03</a:t>
            </a:r>
            <a:endParaRPr sz="2500" b="1">
              <a:latin typeface="Roboto Mono"/>
              <a:ea typeface="Roboto Mono"/>
              <a:cs typeface="Roboto Mono"/>
              <a:sym typeface="Roboto Mono"/>
            </a:endParaRPr>
          </a:p>
        </p:txBody>
      </p:sp>
      <p:sp>
        <p:nvSpPr>
          <p:cNvPr id="1024" name="Google Shape;1024;p85"/>
          <p:cNvSpPr/>
          <p:nvPr/>
        </p:nvSpPr>
        <p:spPr>
          <a:xfrm>
            <a:off x="273076" y="1110800"/>
            <a:ext cx="8183905" cy="1980094"/>
          </a:xfrm>
          <a:prstGeom prst="rect">
            <a:avLst/>
          </a:prstGeom>
        </p:spPr>
        <p:txBody>
          <a:bodyPr>
            <a:prstTxWarp prst="textPlain">
              <a:avLst/>
            </a:prstTxWarp>
          </a:bodyPr>
          <a:lstStyle/>
          <a:p>
            <a:pPr lvl="0" algn="ctr"/>
            <a:r>
              <a:rPr b="0" i="0">
                <a:ln>
                  <a:noFill/>
                </a:ln>
                <a:solidFill>
                  <a:srgbClr val="000000"/>
                </a:solidFill>
                <a:latin typeface="Open Sans;800"/>
              </a:rPr>
              <a:t>PLACE À </a:t>
            </a:r>
            <a:br>
              <a:rPr b="0" i="0">
                <a:ln>
                  <a:noFill/>
                </a:ln>
                <a:solidFill>
                  <a:srgbClr val="000000"/>
                </a:solidFill>
                <a:latin typeface="Open Sans;800"/>
              </a:rPr>
            </a:br>
            <a:r>
              <a:rPr b="0" i="0">
                <a:ln>
                  <a:noFill/>
                </a:ln>
                <a:solidFill>
                  <a:srgbClr val="000000"/>
                </a:solidFill>
                <a:latin typeface="Open Sans;800"/>
              </a:rPr>
              <a:t>LA DÉLIBÉRATION</a:t>
            </a: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1028"/>
        <p:cNvGrpSpPr/>
        <p:nvPr/>
      </p:nvGrpSpPr>
      <p:grpSpPr>
        <a:xfrm>
          <a:off x="0" y="0"/>
          <a:ext cx="0" cy="0"/>
          <a:chOff x="0" y="0"/>
          <a:chExt cx="0" cy="0"/>
        </a:xfrm>
      </p:grpSpPr>
      <p:pic>
        <p:nvPicPr>
          <p:cNvPr id="1029" name="Google Shape;1029;p86"/>
          <p:cNvPicPr preferRelativeResize="0"/>
          <p:nvPr/>
        </p:nvPicPr>
        <p:blipFill rotWithShape="1">
          <a:blip r:embed="rId3">
            <a:alphaModFix/>
          </a:blip>
          <a:srcRect b="68183"/>
          <a:stretch/>
        </p:blipFill>
        <p:spPr>
          <a:xfrm>
            <a:off x="88600" y="596000"/>
            <a:ext cx="8760274" cy="3942227"/>
          </a:xfrm>
          <a:prstGeom prst="rect">
            <a:avLst/>
          </a:prstGeom>
          <a:noFill/>
          <a:ln>
            <a:noFill/>
          </a:ln>
        </p:spPr>
      </p:pic>
      <p:sp>
        <p:nvSpPr>
          <p:cNvPr id="1030" name="Google Shape;1030;p86"/>
          <p:cNvSpPr/>
          <p:nvPr/>
        </p:nvSpPr>
        <p:spPr>
          <a:xfrm>
            <a:off x="469425" y="1593300"/>
            <a:ext cx="5506200" cy="890100"/>
          </a:xfrm>
          <a:prstGeom prst="roundRect">
            <a:avLst>
              <a:gd name="adj" fmla="val 16667"/>
            </a:avLst>
          </a:prstGeom>
          <a:solidFill>
            <a:srgbClr val="000000"/>
          </a:solidFill>
          <a:ln w="19050" cap="flat" cmpd="sng">
            <a:solidFill>
              <a:srgbClr val="000000"/>
            </a:solidFill>
            <a:prstDash val="solid"/>
            <a:round/>
            <a:headEnd type="none" w="sm" len="sm"/>
            <a:tailEnd type="none" w="sm" len="sm"/>
          </a:ln>
          <a:effectLst>
            <a:outerShdw dist="57150" dir="7800000" algn="bl" rotWithShape="0">
              <a:srgbClr val="9FC9E0"/>
            </a:outerShdw>
          </a:effectLst>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fr-CA">
                <a:solidFill>
                  <a:srgbClr val="FFFFFF"/>
                </a:solidFill>
                <a:latin typeface="Open Sans"/>
                <a:ea typeface="Open Sans"/>
                <a:cs typeface="Open Sans"/>
                <a:sym typeface="Open Sans"/>
              </a:rPr>
              <a:t>Une délibération regroupe une diversité de personnes </a:t>
            </a:r>
            <a:br>
              <a:rPr lang="fr-CA">
                <a:solidFill>
                  <a:srgbClr val="FFFFFF"/>
                </a:solidFill>
                <a:latin typeface="Open Sans"/>
                <a:ea typeface="Open Sans"/>
                <a:cs typeface="Open Sans"/>
                <a:sym typeface="Open Sans"/>
              </a:rPr>
            </a:br>
            <a:r>
              <a:rPr lang="fr-CA">
                <a:solidFill>
                  <a:srgbClr val="FFFFFF"/>
                </a:solidFill>
                <a:latin typeface="Open Sans"/>
                <a:ea typeface="Open Sans"/>
                <a:cs typeface="Open Sans"/>
                <a:sym typeface="Open Sans"/>
              </a:rPr>
              <a:t>ayant différentes opinions sur un sujet donné. </a:t>
            </a:r>
            <a:endParaRPr>
              <a:solidFill>
                <a:srgbClr val="FFFFFF"/>
              </a:solidFill>
              <a:latin typeface="Open Sans"/>
              <a:ea typeface="Open Sans"/>
              <a:cs typeface="Open Sans"/>
              <a:sym typeface="Open Sans"/>
            </a:endParaRPr>
          </a:p>
        </p:txBody>
      </p:sp>
      <p:cxnSp>
        <p:nvCxnSpPr>
          <p:cNvPr id="1031" name="Google Shape;1031;p86"/>
          <p:cNvCxnSpPr/>
          <p:nvPr/>
        </p:nvCxnSpPr>
        <p:spPr>
          <a:xfrm>
            <a:off x="-8975" y="1323563"/>
            <a:ext cx="7947600" cy="21300"/>
          </a:xfrm>
          <a:prstGeom prst="straightConnector1">
            <a:avLst/>
          </a:prstGeom>
          <a:noFill/>
          <a:ln w="19050" cap="flat" cmpd="sng">
            <a:solidFill>
              <a:srgbClr val="191919"/>
            </a:solidFill>
            <a:prstDash val="solid"/>
            <a:round/>
            <a:headEnd type="none" w="med" len="med"/>
            <a:tailEnd type="none" w="med" len="med"/>
          </a:ln>
        </p:spPr>
      </p:cxnSp>
      <p:sp>
        <p:nvSpPr>
          <p:cNvPr id="1032" name="Google Shape;1032;p86"/>
          <p:cNvSpPr/>
          <p:nvPr/>
        </p:nvSpPr>
        <p:spPr>
          <a:xfrm>
            <a:off x="7938625" y="1440713"/>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3" name="Google Shape;1033;p86"/>
          <p:cNvSpPr/>
          <p:nvPr/>
        </p:nvSpPr>
        <p:spPr>
          <a:xfrm>
            <a:off x="88600" y="249525"/>
            <a:ext cx="8261675" cy="580462"/>
          </a:xfrm>
          <a:prstGeom prst="rect">
            <a:avLst/>
          </a:prstGeom>
        </p:spPr>
        <p:txBody>
          <a:bodyPr>
            <a:prstTxWarp prst="textPlain">
              <a:avLst/>
            </a:prstTxWarp>
          </a:bodyPr>
          <a:lstStyle/>
          <a:p>
            <a:pPr lvl="0" algn="ctr"/>
            <a:r>
              <a:rPr b="0" i="0">
                <a:ln>
                  <a:noFill/>
                </a:ln>
                <a:solidFill>
                  <a:srgbClr val="000000"/>
                </a:solidFill>
                <a:latin typeface="Open Sans;800"/>
              </a:rPr>
              <a:t>PLACE À LA DÉLIBÉRATION</a:t>
            </a:r>
          </a:p>
        </p:txBody>
      </p:sp>
      <p:pic>
        <p:nvPicPr>
          <p:cNvPr id="1034" name="Google Shape;1034;p86"/>
          <p:cNvPicPr preferRelativeResize="0"/>
          <p:nvPr/>
        </p:nvPicPr>
        <p:blipFill>
          <a:blip r:embed="rId4">
            <a:alphaModFix/>
          </a:blip>
          <a:stretch>
            <a:fillRect/>
          </a:stretch>
        </p:blipFill>
        <p:spPr>
          <a:xfrm>
            <a:off x="8270004" y="4465975"/>
            <a:ext cx="474038" cy="243600"/>
          </a:xfrm>
          <a:prstGeom prst="rect">
            <a:avLst/>
          </a:prstGeom>
          <a:noFill/>
          <a:ln>
            <a:noFill/>
          </a:ln>
        </p:spPr>
      </p:pic>
      <p:sp>
        <p:nvSpPr>
          <p:cNvPr id="1035" name="Google Shape;1035;p86"/>
          <p:cNvSpPr txBox="1"/>
          <p:nvPr/>
        </p:nvSpPr>
        <p:spPr>
          <a:xfrm rot="-5400000">
            <a:off x="5688125" y="1636338"/>
            <a:ext cx="6721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700">
                <a:latin typeface="Open Sans Light"/>
                <a:ea typeface="Open Sans Light"/>
                <a:cs typeface="Open Sans Light"/>
                <a:sym typeface="Open Sans Light"/>
              </a:rPr>
              <a:t>Les illustrations de Martin PM sont sous </a:t>
            </a:r>
            <a:r>
              <a:rPr lang="fr-CA" sz="700" u="sng">
                <a:latin typeface="Open Sans Light"/>
                <a:ea typeface="Open Sans Light"/>
                <a:cs typeface="Open Sans Light"/>
                <a:sym typeface="Open Sans Light"/>
                <a:hlinkClick r:id="rId5"/>
              </a:rPr>
              <a:t>licence CC BY-NC-ND</a:t>
            </a:r>
            <a:r>
              <a:rPr lang="fr-CA" sz="700">
                <a:latin typeface="Open Sans Light"/>
                <a:ea typeface="Open Sans Light"/>
                <a:cs typeface="Open Sans Light"/>
                <a:sym typeface="Open Sans Light"/>
              </a:rPr>
              <a:t>. Elles ont été modifiées avec l’autorisation de l’artiste. (07-2023)</a:t>
            </a:r>
            <a:endParaRPr sz="700">
              <a:latin typeface="Open Sans Light"/>
              <a:ea typeface="Open Sans Light"/>
              <a:cs typeface="Open Sans Light"/>
              <a:sym typeface="Open Sans Light"/>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1039"/>
        <p:cNvGrpSpPr/>
        <p:nvPr/>
      </p:nvGrpSpPr>
      <p:grpSpPr>
        <a:xfrm>
          <a:off x="0" y="0"/>
          <a:ext cx="0" cy="0"/>
          <a:chOff x="0" y="0"/>
          <a:chExt cx="0" cy="0"/>
        </a:xfrm>
      </p:grpSpPr>
      <p:pic>
        <p:nvPicPr>
          <p:cNvPr id="1040" name="Google Shape;1040;p87"/>
          <p:cNvPicPr preferRelativeResize="0"/>
          <p:nvPr/>
        </p:nvPicPr>
        <p:blipFill rotWithShape="1">
          <a:blip r:embed="rId3">
            <a:alphaModFix/>
          </a:blip>
          <a:srcRect t="33137" b="35519"/>
          <a:stretch/>
        </p:blipFill>
        <p:spPr>
          <a:xfrm>
            <a:off x="961474" y="1298775"/>
            <a:ext cx="7858076" cy="3091426"/>
          </a:xfrm>
          <a:prstGeom prst="rect">
            <a:avLst/>
          </a:prstGeom>
          <a:noFill/>
          <a:ln>
            <a:noFill/>
          </a:ln>
        </p:spPr>
      </p:pic>
      <p:sp>
        <p:nvSpPr>
          <p:cNvPr id="1041" name="Google Shape;1041;p87"/>
          <p:cNvSpPr/>
          <p:nvPr/>
        </p:nvSpPr>
        <p:spPr>
          <a:xfrm>
            <a:off x="216600" y="1227125"/>
            <a:ext cx="3598500" cy="733500"/>
          </a:xfrm>
          <a:prstGeom prst="roundRect">
            <a:avLst>
              <a:gd name="adj" fmla="val 16667"/>
            </a:avLst>
          </a:prstGeom>
          <a:solidFill>
            <a:srgbClr val="000000"/>
          </a:solidFill>
          <a:ln w="19050" cap="flat" cmpd="sng">
            <a:solidFill>
              <a:srgbClr val="000000"/>
            </a:solidFill>
            <a:prstDash val="solid"/>
            <a:round/>
            <a:headEnd type="none" w="sm" len="sm"/>
            <a:tailEnd type="none" w="sm" len="sm"/>
          </a:ln>
          <a:effectLst>
            <a:outerShdw dist="57150" dir="7800000" algn="bl" rotWithShape="0">
              <a:srgbClr val="9FC9E0"/>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fr-CA">
                <a:solidFill>
                  <a:srgbClr val="FFFFFF"/>
                </a:solidFill>
                <a:latin typeface="Open Sans"/>
                <a:ea typeface="Open Sans"/>
                <a:cs typeface="Open Sans"/>
                <a:sym typeface="Open Sans"/>
              </a:rPr>
              <a:t>Elle implique une réflexion collective comprenant échange et argumentation. </a:t>
            </a:r>
            <a:endParaRPr>
              <a:solidFill>
                <a:srgbClr val="FFFFFF"/>
              </a:solidFill>
              <a:latin typeface="Open Sans"/>
              <a:ea typeface="Open Sans"/>
              <a:cs typeface="Open Sans"/>
              <a:sym typeface="Open Sans"/>
            </a:endParaRPr>
          </a:p>
        </p:txBody>
      </p:sp>
      <p:cxnSp>
        <p:nvCxnSpPr>
          <p:cNvPr id="1042" name="Google Shape;1042;p87"/>
          <p:cNvCxnSpPr/>
          <p:nvPr/>
        </p:nvCxnSpPr>
        <p:spPr>
          <a:xfrm>
            <a:off x="-8975" y="1094963"/>
            <a:ext cx="7947600" cy="21300"/>
          </a:xfrm>
          <a:prstGeom prst="straightConnector1">
            <a:avLst/>
          </a:prstGeom>
          <a:noFill/>
          <a:ln w="19050" cap="flat" cmpd="sng">
            <a:solidFill>
              <a:srgbClr val="191919"/>
            </a:solidFill>
            <a:prstDash val="solid"/>
            <a:round/>
            <a:headEnd type="none" w="med" len="med"/>
            <a:tailEnd type="none" w="med" len="med"/>
          </a:ln>
        </p:spPr>
      </p:cxnSp>
      <p:sp>
        <p:nvSpPr>
          <p:cNvPr id="1043" name="Google Shape;1043;p87"/>
          <p:cNvSpPr/>
          <p:nvPr/>
        </p:nvSpPr>
        <p:spPr>
          <a:xfrm>
            <a:off x="7938625" y="1135913"/>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4" name="Google Shape;1044;p87"/>
          <p:cNvSpPr/>
          <p:nvPr/>
        </p:nvSpPr>
        <p:spPr>
          <a:xfrm>
            <a:off x="265475" y="140200"/>
            <a:ext cx="7662931" cy="580462"/>
          </a:xfrm>
          <a:prstGeom prst="rect">
            <a:avLst/>
          </a:prstGeom>
        </p:spPr>
        <p:txBody>
          <a:bodyPr>
            <a:prstTxWarp prst="textPlain">
              <a:avLst/>
            </a:prstTxWarp>
          </a:bodyPr>
          <a:lstStyle/>
          <a:p>
            <a:pPr lvl="0" algn="ctr"/>
            <a:r>
              <a:rPr b="0" i="0">
                <a:ln>
                  <a:noFill/>
                </a:ln>
                <a:solidFill>
                  <a:srgbClr val="000000"/>
                </a:solidFill>
                <a:latin typeface="Open Sans;800"/>
              </a:rPr>
              <a:t>À la réflexion commune</a:t>
            </a:r>
          </a:p>
        </p:txBody>
      </p:sp>
      <p:pic>
        <p:nvPicPr>
          <p:cNvPr id="1045" name="Google Shape;1045;p87"/>
          <p:cNvPicPr preferRelativeResize="0"/>
          <p:nvPr/>
        </p:nvPicPr>
        <p:blipFill>
          <a:blip r:embed="rId4">
            <a:alphaModFix/>
          </a:blip>
          <a:stretch>
            <a:fillRect/>
          </a:stretch>
        </p:blipFill>
        <p:spPr>
          <a:xfrm>
            <a:off x="8270004" y="4770775"/>
            <a:ext cx="474038" cy="243600"/>
          </a:xfrm>
          <a:prstGeom prst="rect">
            <a:avLst/>
          </a:prstGeom>
          <a:noFill/>
          <a:ln>
            <a:noFill/>
          </a:ln>
        </p:spPr>
      </p:pic>
      <p:sp>
        <p:nvSpPr>
          <p:cNvPr id="1046" name="Google Shape;1046;p87"/>
          <p:cNvSpPr txBox="1"/>
          <p:nvPr/>
        </p:nvSpPr>
        <p:spPr>
          <a:xfrm rot="-5400000">
            <a:off x="5688125" y="1636338"/>
            <a:ext cx="6721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700">
                <a:latin typeface="Open Sans Light"/>
                <a:ea typeface="Open Sans Light"/>
                <a:cs typeface="Open Sans Light"/>
                <a:sym typeface="Open Sans Light"/>
              </a:rPr>
              <a:t>Les illustrations de Martin PM sont sous </a:t>
            </a:r>
            <a:r>
              <a:rPr lang="fr-CA" sz="700" u="sng">
                <a:latin typeface="Open Sans Light"/>
                <a:ea typeface="Open Sans Light"/>
                <a:cs typeface="Open Sans Light"/>
                <a:sym typeface="Open Sans Light"/>
                <a:hlinkClick r:id="rId5"/>
              </a:rPr>
              <a:t>licence CC BY-NC-ND</a:t>
            </a:r>
            <a:r>
              <a:rPr lang="fr-CA" sz="700">
                <a:latin typeface="Open Sans Light"/>
                <a:ea typeface="Open Sans Light"/>
                <a:cs typeface="Open Sans Light"/>
                <a:sym typeface="Open Sans Light"/>
              </a:rPr>
              <a:t>. Elles ont été modifiées avec l’autorisation de l’artiste. (07-2023)</a:t>
            </a:r>
            <a:endParaRPr sz="700">
              <a:latin typeface="Open Sans Light"/>
              <a:ea typeface="Open Sans Light"/>
              <a:cs typeface="Open Sans Light"/>
              <a:sym typeface="Open Sans Light"/>
            </a:endParaRPr>
          </a:p>
        </p:txBody>
      </p:sp>
      <p:sp>
        <p:nvSpPr>
          <p:cNvPr id="1047" name="Google Shape;1047;p87"/>
          <p:cNvSpPr/>
          <p:nvPr/>
        </p:nvSpPr>
        <p:spPr>
          <a:xfrm>
            <a:off x="6438450" y="3368400"/>
            <a:ext cx="2381100" cy="784800"/>
          </a:xfrm>
          <a:prstGeom prst="roundRect">
            <a:avLst>
              <a:gd name="adj" fmla="val 16667"/>
            </a:avLst>
          </a:prstGeom>
          <a:solidFill>
            <a:srgbClr val="000000"/>
          </a:solidFill>
          <a:ln w="19050" cap="flat" cmpd="sng">
            <a:solidFill>
              <a:srgbClr val="000000"/>
            </a:solidFill>
            <a:prstDash val="solid"/>
            <a:round/>
            <a:headEnd type="none" w="sm" len="sm"/>
            <a:tailEnd type="none" w="sm" len="sm"/>
          </a:ln>
          <a:effectLst>
            <a:outerShdw dist="57150" dir="7800000" algn="bl" rotWithShape="0">
              <a:srgbClr val="9FC9E0"/>
            </a:outerShdw>
          </a:effectLst>
        </p:spPr>
        <p:txBody>
          <a:bodyPr spcFirstLastPara="1" wrap="square" lIns="91425" tIns="91425" rIns="91425" bIns="91425" anchor="ctr" anchorCtr="0">
            <a:noAutofit/>
          </a:bodyPr>
          <a:lstStyle/>
          <a:p>
            <a:pPr marL="0" marR="0" lvl="0" indent="0" algn="l" rtl="0">
              <a:lnSpc>
                <a:spcPct val="115000"/>
              </a:lnSpc>
              <a:spcBef>
                <a:spcPts val="0"/>
              </a:spcBef>
              <a:spcAft>
                <a:spcPts val="0"/>
              </a:spcAft>
              <a:buNone/>
            </a:pPr>
            <a:r>
              <a:rPr lang="fr-CA">
                <a:solidFill>
                  <a:srgbClr val="FFFFFF"/>
                </a:solidFill>
                <a:latin typeface="Open Sans"/>
                <a:ea typeface="Open Sans"/>
                <a:cs typeface="Open Sans"/>
                <a:sym typeface="Open Sans"/>
              </a:rPr>
              <a:t>On pense collectivement vers un consensus.</a:t>
            </a:r>
            <a:endParaRPr>
              <a:solidFill>
                <a:srgbClr val="FFFFFF"/>
              </a:solidFill>
              <a:latin typeface="Open Sans"/>
              <a:ea typeface="Open Sans"/>
              <a:cs typeface="Open Sans"/>
              <a:sym typeface="Open Sans"/>
            </a:endParaRPr>
          </a:p>
        </p:txBody>
      </p:sp>
      <p:pic>
        <p:nvPicPr>
          <p:cNvPr id="1048" name="Google Shape;1048;p87"/>
          <p:cNvPicPr preferRelativeResize="0"/>
          <p:nvPr/>
        </p:nvPicPr>
        <p:blipFill>
          <a:blip r:embed="rId4">
            <a:alphaModFix/>
          </a:blip>
          <a:stretch>
            <a:fillRect/>
          </a:stretch>
        </p:blipFill>
        <p:spPr>
          <a:xfrm>
            <a:off x="8270004" y="3176875"/>
            <a:ext cx="474038" cy="243600"/>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1052"/>
        <p:cNvGrpSpPr/>
        <p:nvPr/>
      </p:nvGrpSpPr>
      <p:grpSpPr>
        <a:xfrm>
          <a:off x="0" y="0"/>
          <a:ext cx="0" cy="0"/>
          <a:chOff x="0" y="0"/>
          <a:chExt cx="0" cy="0"/>
        </a:xfrm>
      </p:grpSpPr>
      <p:pic>
        <p:nvPicPr>
          <p:cNvPr id="1053" name="Google Shape;1053;p88"/>
          <p:cNvPicPr preferRelativeResize="0"/>
          <p:nvPr/>
        </p:nvPicPr>
        <p:blipFill rotWithShape="1">
          <a:blip r:embed="rId3">
            <a:alphaModFix/>
          </a:blip>
          <a:srcRect t="65801"/>
          <a:stretch/>
        </p:blipFill>
        <p:spPr>
          <a:xfrm>
            <a:off x="373300" y="1231150"/>
            <a:ext cx="8770701" cy="4056151"/>
          </a:xfrm>
          <a:prstGeom prst="rect">
            <a:avLst/>
          </a:prstGeom>
          <a:noFill/>
          <a:ln>
            <a:noFill/>
          </a:ln>
        </p:spPr>
      </p:pic>
      <p:sp>
        <p:nvSpPr>
          <p:cNvPr id="1054" name="Google Shape;1054;p88"/>
          <p:cNvSpPr/>
          <p:nvPr/>
        </p:nvSpPr>
        <p:spPr>
          <a:xfrm>
            <a:off x="800675" y="1487000"/>
            <a:ext cx="3234000" cy="1883700"/>
          </a:xfrm>
          <a:prstGeom prst="roundRect">
            <a:avLst>
              <a:gd name="adj" fmla="val 8060"/>
            </a:avLst>
          </a:prstGeom>
          <a:solidFill>
            <a:srgbClr val="000000"/>
          </a:solidFill>
          <a:ln w="19050" cap="flat" cmpd="sng">
            <a:solidFill>
              <a:srgbClr val="000000"/>
            </a:solidFill>
            <a:prstDash val="solid"/>
            <a:round/>
            <a:headEnd type="none" w="sm" len="sm"/>
            <a:tailEnd type="none" w="sm" len="sm"/>
          </a:ln>
          <a:effectLst>
            <a:outerShdw dist="57150" dir="7800000" algn="bl" rotWithShape="0">
              <a:srgbClr val="9FC9E0"/>
            </a:outerShdw>
          </a:effectLst>
        </p:spPr>
        <p:txBody>
          <a:bodyPr spcFirstLastPara="1" wrap="square" lIns="198000" tIns="91425" rIns="198000" bIns="91425" anchor="ctr" anchorCtr="0">
            <a:noAutofit/>
          </a:bodyPr>
          <a:lstStyle/>
          <a:p>
            <a:pPr marL="0" lvl="0" indent="0" algn="l" rtl="0">
              <a:lnSpc>
                <a:spcPct val="115000"/>
              </a:lnSpc>
              <a:spcBef>
                <a:spcPts val="0"/>
              </a:spcBef>
              <a:spcAft>
                <a:spcPts val="0"/>
              </a:spcAft>
              <a:buNone/>
            </a:pPr>
            <a:r>
              <a:rPr lang="fr-CA" sz="1500">
                <a:solidFill>
                  <a:srgbClr val="FFFFFF"/>
                </a:solidFill>
                <a:latin typeface="Fira Sans"/>
                <a:ea typeface="Fira Sans"/>
                <a:cs typeface="Fira Sans"/>
                <a:sym typeface="Fira Sans"/>
              </a:rPr>
              <a:t>Un consensus ne veut pas dire que tous et toutes sont d’accord. Un consensus est une position ou une opinion qui apparaît plus raisonnable par la collectivité. </a:t>
            </a:r>
            <a:endParaRPr>
              <a:solidFill>
                <a:srgbClr val="FFFFFF"/>
              </a:solidFill>
              <a:latin typeface="Open Sans"/>
              <a:ea typeface="Open Sans"/>
              <a:cs typeface="Open Sans"/>
              <a:sym typeface="Open Sans"/>
            </a:endParaRPr>
          </a:p>
        </p:txBody>
      </p:sp>
      <p:cxnSp>
        <p:nvCxnSpPr>
          <p:cNvPr id="1055" name="Google Shape;1055;p88"/>
          <p:cNvCxnSpPr/>
          <p:nvPr/>
        </p:nvCxnSpPr>
        <p:spPr>
          <a:xfrm>
            <a:off x="-8975" y="1399763"/>
            <a:ext cx="7947600" cy="21300"/>
          </a:xfrm>
          <a:prstGeom prst="straightConnector1">
            <a:avLst/>
          </a:prstGeom>
          <a:noFill/>
          <a:ln w="19050" cap="flat" cmpd="sng">
            <a:solidFill>
              <a:srgbClr val="191919"/>
            </a:solidFill>
            <a:prstDash val="solid"/>
            <a:round/>
            <a:headEnd type="none" w="med" len="med"/>
            <a:tailEnd type="none" w="med" len="med"/>
          </a:ln>
        </p:spPr>
      </p:cxnSp>
      <p:sp>
        <p:nvSpPr>
          <p:cNvPr id="1056" name="Google Shape;1056;p88"/>
          <p:cNvSpPr/>
          <p:nvPr/>
        </p:nvSpPr>
        <p:spPr>
          <a:xfrm>
            <a:off x="373300" y="410500"/>
            <a:ext cx="5050852" cy="486919"/>
          </a:xfrm>
          <a:prstGeom prst="rect">
            <a:avLst/>
          </a:prstGeom>
        </p:spPr>
        <p:txBody>
          <a:bodyPr>
            <a:prstTxWarp prst="textPlain">
              <a:avLst/>
            </a:prstTxWarp>
          </a:bodyPr>
          <a:lstStyle/>
          <a:p>
            <a:pPr lvl="0" algn="ctr"/>
            <a:r>
              <a:rPr b="0" i="0">
                <a:ln>
                  <a:noFill/>
                </a:ln>
                <a:solidFill>
                  <a:srgbClr val="000000"/>
                </a:solidFill>
                <a:latin typeface="Open Sans;800"/>
              </a:rPr>
              <a:t>Faire consensus</a:t>
            </a:r>
          </a:p>
        </p:txBody>
      </p:sp>
      <p:pic>
        <p:nvPicPr>
          <p:cNvPr id="1057" name="Google Shape;1057;p88"/>
          <p:cNvPicPr preferRelativeResize="0"/>
          <p:nvPr/>
        </p:nvPicPr>
        <p:blipFill>
          <a:blip r:embed="rId4">
            <a:alphaModFix/>
          </a:blip>
          <a:stretch>
            <a:fillRect/>
          </a:stretch>
        </p:blipFill>
        <p:spPr>
          <a:xfrm>
            <a:off x="8270004" y="4770775"/>
            <a:ext cx="474038" cy="243600"/>
          </a:xfrm>
          <a:prstGeom prst="rect">
            <a:avLst/>
          </a:prstGeom>
          <a:noFill/>
          <a:ln>
            <a:noFill/>
          </a:ln>
        </p:spPr>
      </p:pic>
      <p:sp>
        <p:nvSpPr>
          <p:cNvPr id="1058" name="Google Shape;1058;p88"/>
          <p:cNvSpPr txBox="1"/>
          <p:nvPr/>
        </p:nvSpPr>
        <p:spPr>
          <a:xfrm rot="-5400000">
            <a:off x="5688125" y="1636338"/>
            <a:ext cx="6721800" cy="292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700">
                <a:latin typeface="Open Sans Light"/>
                <a:ea typeface="Open Sans Light"/>
                <a:cs typeface="Open Sans Light"/>
                <a:sym typeface="Open Sans Light"/>
              </a:rPr>
              <a:t>Les illustrations de Martin PM sont sous </a:t>
            </a:r>
            <a:r>
              <a:rPr lang="fr-CA" sz="700" u="sng">
                <a:latin typeface="Open Sans Light"/>
                <a:ea typeface="Open Sans Light"/>
                <a:cs typeface="Open Sans Light"/>
                <a:sym typeface="Open Sans Light"/>
                <a:hlinkClick r:id="rId5"/>
              </a:rPr>
              <a:t>licence CC BY-NC-ND</a:t>
            </a:r>
            <a:r>
              <a:rPr lang="fr-CA" sz="700">
                <a:latin typeface="Open Sans Light"/>
                <a:ea typeface="Open Sans Light"/>
                <a:cs typeface="Open Sans Light"/>
                <a:sym typeface="Open Sans Light"/>
              </a:rPr>
              <a:t>. Elles ont été modifiées avec l’autorisation de l’artiste. (07-2023)</a:t>
            </a:r>
            <a:endParaRPr sz="700">
              <a:latin typeface="Open Sans Light"/>
              <a:ea typeface="Open Sans Light"/>
              <a:cs typeface="Open Sans Light"/>
              <a:sym typeface="Open Sans Light"/>
            </a:endParaRPr>
          </a:p>
        </p:txBody>
      </p:sp>
      <p:pic>
        <p:nvPicPr>
          <p:cNvPr id="1059" name="Google Shape;1059;p88"/>
          <p:cNvPicPr preferRelativeResize="0"/>
          <p:nvPr/>
        </p:nvPicPr>
        <p:blipFill>
          <a:blip r:embed="rId4">
            <a:alphaModFix/>
          </a:blip>
          <a:stretch>
            <a:fillRect/>
          </a:stretch>
        </p:blipFill>
        <p:spPr>
          <a:xfrm>
            <a:off x="8270004" y="3786475"/>
            <a:ext cx="474038" cy="243600"/>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63"/>
        <p:cNvGrpSpPr/>
        <p:nvPr/>
      </p:nvGrpSpPr>
      <p:grpSpPr>
        <a:xfrm>
          <a:off x="0" y="0"/>
          <a:ext cx="0" cy="0"/>
          <a:chOff x="0" y="0"/>
          <a:chExt cx="0" cy="0"/>
        </a:xfrm>
      </p:grpSpPr>
      <p:sp>
        <p:nvSpPr>
          <p:cNvPr id="1064" name="Google Shape;1064;p89"/>
          <p:cNvSpPr/>
          <p:nvPr/>
        </p:nvSpPr>
        <p:spPr>
          <a:xfrm>
            <a:off x="0" y="1554550"/>
            <a:ext cx="9144000" cy="3588900"/>
          </a:xfrm>
          <a:prstGeom prst="rect">
            <a:avLst/>
          </a:prstGeom>
          <a:solidFill>
            <a:srgbClr val="000000"/>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065" name="Google Shape;1065;p89"/>
          <p:cNvSpPr/>
          <p:nvPr/>
        </p:nvSpPr>
        <p:spPr>
          <a:xfrm>
            <a:off x="2851000" y="417075"/>
            <a:ext cx="3904481" cy="634009"/>
          </a:xfrm>
          <a:prstGeom prst="rect">
            <a:avLst/>
          </a:prstGeom>
        </p:spPr>
        <p:txBody>
          <a:bodyPr>
            <a:prstTxWarp prst="textPlain">
              <a:avLst/>
            </a:prstTxWarp>
          </a:bodyPr>
          <a:lstStyle/>
          <a:p>
            <a:pPr lvl="0" algn="ctr"/>
            <a:r>
              <a:rPr b="0" i="0">
                <a:ln>
                  <a:noFill/>
                </a:ln>
                <a:solidFill>
                  <a:srgbClr val="000000"/>
                </a:solidFill>
                <a:latin typeface="Open Sans;800"/>
              </a:rPr>
              <a:t>EN BREF</a:t>
            </a:r>
          </a:p>
        </p:txBody>
      </p:sp>
      <p:sp>
        <p:nvSpPr>
          <p:cNvPr id="1066" name="Google Shape;1066;p89"/>
          <p:cNvSpPr txBox="1"/>
          <p:nvPr/>
        </p:nvSpPr>
        <p:spPr>
          <a:xfrm>
            <a:off x="1141800" y="1968150"/>
            <a:ext cx="6860400" cy="548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CA" sz="1800">
                <a:solidFill>
                  <a:srgbClr val="FFFFFF"/>
                </a:solidFill>
                <a:latin typeface="Open Sans Light"/>
                <a:ea typeface="Open Sans Light"/>
                <a:cs typeface="Open Sans Light"/>
                <a:sym typeface="Open Sans Light"/>
              </a:rPr>
              <a:t>La délibération est une </a:t>
            </a:r>
            <a:r>
              <a:rPr lang="fr-CA" sz="1800" b="1">
                <a:solidFill>
                  <a:srgbClr val="FFFFFF"/>
                </a:solidFill>
                <a:latin typeface="Open Sans"/>
                <a:ea typeface="Open Sans"/>
                <a:cs typeface="Open Sans"/>
                <a:sym typeface="Open Sans"/>
              </a:rPr>
              <a:t>discussion raisonnée</a:t>
            </a:r>
            <a:r>
              <a:rPr lang="fr-CA" sz="1800">
                <a:solidFill>
                  <a:srgbClr val="FFFFFF"/>
                </a:solidFill>
                <a:latin typeface="Open Sans Light"/>
                <a:ea typeface="Open Sans Light"/>
                <a:cs typeface="Open Sans Light"/>
                <a:sym typeface="Open Sans Light"/>
              </a:rPr>
              <a:t> à travers un </a:t>
            </a:r>
            <a:r>
              <a:rPr lang="fr-CA" sz="1800" b="1">
                <a:solidFill>
                  <a:srgbClr val="FFFFFF"/>
                </a:solidFill>
                <a:latin typeface="Open Sans"/>
                <a:ea typeface="Open Sans"/>
                <a:cs typeface="Open Sans"/>
                <a:sym typeface="Open Sans"/>
              </a:rPr>
              <a:t>échange d’arguments</a:t>
            </a:r>
            <a:r>
              <a:rPr lang="fr-CA" sz="1800">
                <a:solidFill>
                  <a:srgbClr val="FFFFFF"/>
                </a:solidFill>
                <a:latin typeface="Open Sans Light"/>
                <a:ea typeface="Open Sans Light"/>
                <a:cs typeface="Open Sans Light"/>
                <a:sym typeface="Open Sans Light"/>
              </a:rPr>
              <a:t> </a:t>
            </a:r>
            <a:r>
              <a:rPr lang="fr-CA" sz="1800" b="1">
                <a:solidFill>
                  <a:srgbClr val="FFFFFF"/>
                </a:solidFill>
                <a:latin typeface="Open Sans"/>
                <a:ea typeface="Open Sans"/>
                <a:cs typeface="Open Sans"/>
                <a:sym typeface="Open Sans"/>
              </a:rPr>
              <a:t>en vue d’une décision collective</a:t>
            </a:r>
            <a:r>
              <a:rPr lang="fr-CA" sz="1800">
                <a:solidFill>
                  <a:srgbClr val="FFFFFF"/>
                </a:solidFill>
                <a:latin typeface="Open Sans Light"/>
                <a:ea typeface="Open Sans Light"/>
                <a:cs typeface="Open Sans Light"/>
                <a:sym typeface="Open Sans Light"/>
              </a:rPr>
              <a:t>. </a:t>
            </a:r>
            <a:endParaRPr sz="1800">
              <a:solidFill>
                <a:srgbClr val="FFFFFF"/>
              </a:solidFill>
              <a:latin typeface="Open Sans Light"/>
              <a:ea typeface="Open Sans Light"/>
              <a:cs typeface="Open Sans Light"/>
              <a:sym typeface="Open Sans Light"/>
            </a:endParaRPr>
          </a:p>
          <a:p>
            <a:pPr marL="0" marR="0" lvl="0" indent="0" algn="ctr" rtl="0">
              <a:lnSpc>
                <a:spcPct val="100000"/>
              </a:lnSpc>
              <a:spcBef>
                <a:spcPts val="0"/>
              </a:spcBef>
              <a:spcAft>
                <a:spcPts val="0"/>
              </a:spcAft>
              <a:buNone/>
            </a:pPr>
            <a:r>
              <a:rPr lang="fr-CA" sz="1800">
                <a:solidFill>
                  <a:srgbClr val="FFFFFF"/>
                </a:solidFill>
                <a:latin typeface="Open Sans Light"/>
                <a:ea typeface="Open Sans Light"/>
                <a:cs typeface="Open Sans Light"/>
                <a:sym typeface="Open Sans Light"/>
              </a:rPr>
              <a:t>(...)</a:t>
            </a:r>
            <a:endParaRPr sz="1800">
              <a:solidFill>
                <a:srgbClr val="FFFFFF"/>
              </a:solidFill>
              <a:latin typeface="Open Sans Light"/>
              <a:ea typeface="Open Sans Light"/>
              <a:cs typeface="Open Sans Light"/>
              <a:sym typeface="Open Sans Light"/>
            </a:endParaRPr>
          </a:p>
          <a:p>
            <a:pPr marL="0" marR="0" lvl="0" indent="0" algn="ctr" rtl="0">
              <a:lnSpc>
                <a:spcPct val="100000"/>
              </a:lnSpc>
              <a:spcBef>
                <a:spcPts val="0"/>
              </a:spcBef>
              <a:spcAft>
                <a:spcPts val="0"/>
              </a:spcAft>
              <a:buNone/>
            </a:pPr>
            <a:r>
              <a:rPr lang="fr-CA" sz="1800">
                <a:solidFill>
                  <a:srgbClr val="FFFFFF"/>
                </a:solidFill>
                <a:latin typeface="Open Sans Light"/>
                <a:ea typeface="Open Sans Light"/>
                <a:cs typeface="Open Sans Light"/>
                <a:sym typeface="Open Sans Light"/>
              </a:rPr>
              <a:t>Elle peut conduire à la modification de nos préférences initiales. Elle ne vise pas nécessairement le consensus, mais </a:t>
            </a:r>
            <a:r>
              <a:rPr lang="fr-CA" sz="1800" b="1">
                <a:solidFill>
                  <a:srgbClr val="FFFFFF"/>
                </a:solidFill>
                <a:latin typeface="Open Sans"/>
                <a:ea typeface="Open Sans"/>
                <a:cs typeface="Open Sans"/>
                <a:sym typeface="Open Sans"/>
              </a:rPr>
              <a:t>l’identification d’orientations communes fondées sur les convergences et les divergences d’opinions et les raisons qui les sous-tendent</a:t>
            </a:r>
            <a:r>
              <a:rPr lang="fr-CA" sz="1800">
                <a:solidFill>
                  <a:srgbClr val="FFFFFF"/>
                </a:solidFill>
                <a:latin typeface="Open Sans Light"/>
                <a:ea typeface="Open Sans Light"/>
                <a:cs typeface="Open Sans Light"/>
                <a:sym typeface="Open Sans Light"/>
              </a:rPr>
              <a:t>. </a:t>
            </a:r>
            <a:endParaRPr sz="1800">
              <a:solidFill>
                <a:srgbClr val="FFFFFF"/>
              </a:solidFill>
              <a:latin typeface="Open Sans Light"/>
              <a:ea typeface="Open Sans Light"/>
              <a:cs typeface="Open Sans Light"/>
              <a:sym typeface="Open Sans Light"/>
            </a:endParaRPr>
          </a:p>
          <a:p>
            <a:pPr marL="0" marR="0" lvl="0" indent="0" algn="ctr" rtl="0">
              <a:lnSpc>
                <a:spcPct val="100000"/>
              </a:lnSpc>
              <a:spcBef>
                <a:spcPts val="0"/>
              </a:spcBef>
              <a:spcAft>
                <a:spcPts val="0"/>
              </a:spcAft>
              <a:buNone/>
            </a:pPr>
            <a:endParaRPr sz="1800">
              <a:solidFill>
                <a:srgbClr val="FFFFFF"/>
              </a:solidFill>
              <a:latin typeface="Open Sans Light"/>
              <a:ea typeface="Open Sans Light"/>
              <a:cs typeface="Open Sans Light"/>
              <a:sym typeface="Open Sans Light"/>
            </a:endParaRPr>
          </a:p>
          <a:p>
            <a:pPr marL="0" marR="0" lvl="0" indent="0" algn="ctr" rtl="0">
              <a:lnSpc>
                <a:spcPct val="100000"/>
              </a:lnSpc>
              <a:spcBef>
                <a:spcPts val="0"/>
              </a:spcBef>
              <a:spcAft>
                <a:spcPts val="0"/>
              </a:spcAft>
              <a:buNone/>
            </a:pPr>
            <a:r>
              <a:rPr lang="fr-CA" sz="1000">
                <a:solidFill>
                  <a:srgbClr val="FFFFFF"/>
                </a:solidFill>
                <a:latin typeface="Open Sans Light"/>
                <a:ea typeface="Open Sans Light"/>
                <a:cs typeface="Open Sans Light"/>
                <a:sym typeface="Open Sans Light"/>
              </a:rPr>
              <a:t>Source : Penser l’intelligence artificielle responsable : un guide de délibération, Obvia. </a:t>
            </a:r>
            <a:endParaRPr sz="1000">
              <a:solidFill>
                <a:srgbClr val="FFFFFF"/>
              </a:solidFill>
              <a:latin typeface="Open Sans Light"/>
              <a:ea typeface="Open Sans Light"/>
              <a:cs typeface="Open Sans Light"/>
              <a:sym typeface="Open Sans Light"/>
            </a:endParaRPr>
          </a:p>
        </p:txBody>
      </p:sp>
      <p:sp>
        <p:nvSpPr>
          <p:cNvPr id="1067" name="Google Shape;1067;p89"/>
          <p:cNvSpPr/>
          <p:nvPr/>
        </p:nvSpPr>
        <p:spPr>
          <a:xfrm>
            <a:off x="318125" y="2367138"/>
            <a:ext cx="522134" cy="409221"/>
          </a:xfrm>
          <a:prstGeom prst="rect">
            <a:avLst/>
          </a:prstGeom>
        </p:spPr>
        <p:txBody>
          <a:bodyPr>
            <a:prstTxWarp prst="textPlain">
              <a:avLst/>
            </a:prstTxWarp>
          </a:bodyPr>
          <a:lstStyle/>
          <a:p>
            <a:pPr lvl="0" algn="ctr"/>
            <a:r>
              <a:rPr b="0" i="0">
                <a:ln>
                  <a:noFill/>
                </a:ln>
                <a:solidFill>
                  <a:srgbClr val="FFFFFF"/>
                </a:solidFill>
                <a:latin typeface="Open Sans;800"/>
              </a:rPr>
              <a:t>«</a:t>
            </a:r>
          </a:p>
        </p:txBody>
      </p:sp>
      <p:sp>
        <p:nvSpPr>
          <p:cNvPr id="1068" name="Google Shape;1068;p89"/>
          <p:cNvSpPr/>
          <p:nvPr/>
        </p:nvSpPr>
        <p:spPr>
          <a:xfrm>
            <a:off x="8101825" y="2367138"/>
            <a:ext cx="522134" cy="409221"/>
          </a:xfrm>
          <a:prstGeom prst="rect">
            <a:avLst/>
          </a:prstGeom>
        </p:spPr>
        <p:txBody>
          <a:bodyPr>
            <a:prstTxWarp prst="textPlain">
              <a:avLst/>
            </a:prstTxWarp>
          </a:bodyPr>
          <a:lstStyle/>
          <a:p>
            <a:pPr lvl="0" algn="ctr"/>
            <a:r>
              <a:rPr b="0" i="0">
                <a:ln>
                  <a:noFill/>
                </a:ln>
                <a:solidFill>
                  <a:srgbClr val="FFFFFF"/>
                </a:solidFill>
                <a:latin typeface="Open Sans;800"/>
              </a:rPr>
              <a:t>»</a:t>
            </a:r>
          </a:p>
        </p:txBody>
      </p:sp>
      <p:pic>
        <p:nvPicPr>
          <p:cNvPr id="1069" name="Google Shape;1069;p89"/>
          <p:cNvPicPr preferRelativeResize="0"/>
          <p:nvPr/>
        </p:nvPicPr>
        <p:blipFill rotWithShape="1">
          <a:blip r:embed="rId3">
            <a:alphaModFix/>
          </a:blip>
          <a:srcRect b="24902"/>
          <a:stretch/>
        </p:blipFill>
        <p:spPr>
          <a:xfrm rot="-5400000">
            <a:off x="2072366" y="464138"/>
            <a:ext cx="1094798" cy="462475"/>
          </a:xfrm>
          <a:prstGeom prst="rect">
            <a:avLst/>
          </a:prstGeom>
          <a:noFill/>
          <a:ln>
            <a:noFill/>
          </a:ln>
        </p:spPr>
      </p:pic>
      <p:pic>
        <p:nvPicPr>
          <p:cNvPr id="1070" name="Google Shape;1070;p89"/>
          <p:cNvPicPr preferRelativeResize="0"/>
          <p:nvPr/>
        </p:nvPicPr>
        <p:blipFill>
          <a:blip r:embed="rId4">
            <a:alphaModFix/>
          </a:blip>
          <a:stretch>
            <a:fillRect/>
          </a:stretch>
        </p:blipFill>
        <p:spPr>
          <a:xfrm>
            <a:off x="8749048" y="4752279"/>
            <a:ext cx="309400" cy="307920"/>
          </a:xfrm>
          <a:prstGeom prst="rect">
            <a:avLst/>
          </a:prstGeom>
          <a:noFill/>
          <a:ln>
            <a:noFill/>
          </a:ln>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074"/>
        <p:cNvGrpSpPr/>
        <p:nvPr/>
      </p:nvGrpSpPr>
      <p:grpSpPr>
        <a:xfrm>
          <a:off x="0" y="0"/>
          <a:ext cx="0" cy="0"/>
          <a:chOff x="0" y="0"/>
          <a:chExt cx="0" cy="0"/>
        </a:xfrm>
      </p:grpSpPr>
      <p:sp>
        <p:nvSpPr>
          <p:cNvPr id="1075" name="Google Shape;1075;p90"/>
          <p:cNvSpPr/>
          <p:nvPr/>
        </p:nvSpPr>
        <p:spPr>
          <a:xfrm>
            <a:off x="1358600" y="485428"/>
            <a:ext cx="5797739" cy="1157292"/>
          </a:xfrm>
          <a:prstGeom prst="rect">
            <a:avLst/>
          </a:prstGeom>
        </p:spPr>
        <p:txBody>
          <a:bodyPr>
            <a:prstTxWarp prst="textPlain">
              <a:avLst/>
            </a:prstTxWarp>
          </a:bodyPr>
          <a:lstStyle/>
          <a:p>
            <a:pPr lvl="0" algn="ctr"/>
            <a:r>
              <a:rPr b="0" i="0">
                <a:ln>
                  <a:noFill/>
                </a:ln>
                <a:solidFill>
                  <a:srgbClr val="000000"/>
                </a:solidFill>
                <a:latin typeface="Open Sans;800"/>
              </a:rPr>
              <a:t>Pourquoi délibérer</a:t>
            </a:r>
            <a:br>
              <a:rPr b="0" i="0">
                <a:ln>
                  <a:noFill/>
                </a:ln>
                <a:solidFill>
                  <a:srgbClr val="000000"/>
                </a:solidFill>
                <a:latin typeface="Open Sans;800"/>
              </a:rPr>
            </a:br>
            <a:r>
              <a:rPr b="0" i="0">
                <a:ln>
                  <a:noFill/>
                </a:ln>
                <a:solidFill>
                  <a:srgbClr val="000000"/>
                </a:solidFill>
                <a:latin typeface="Open Sans;800"/>
              </a:rPr>
              <a:t>sur l'IA?</a:t>
            </a:r>
          </a:p>
        </p:txBody>
      </p:sp>
      <p:sp>
        <p:nvSpPr>
          <p:cNvPr id="1076" name="Google Shape;1076;p90"/>
          <p:cNvSpPr txBox="1"/>
          <p:nvPr/>
        </p:nvSpPr>
        <p:spPr>
          <a:xfrm>
            <a:off x="449875" y="4749163"/>
            <a:ext cx="6860400" cy="264000"/>
          </a:xfrm>
          <a:prstGeom prst="rect">
            <a:avLst/>
          </a:prstGeom>
          <a:noFill/>
          <a:ln>
            <a:noFill/>
          </a:ln>
        </p:spPr>
        <p:txBody>
          <a:bodyPr spcFirstLastPara="1" wrap="square" lIns="91425" tIns="91425" rIns="91425" bIns="91425" anchor="t" anchorCtr="0">
            <a:noAutofit/>
          </a:bodyPr>
          <a:lstStyle/>
          <a:p>
            <a:pPr marL="0" marR="0" lvl="0" indent="0" algn="l" rtl="0">
              <a:lnSpc>
                <a:spcPct val="100000"/>
              </a:lnSpc>
              <a:spcBef>
                <a:spcPts val="0"/>
              </a:spcBef>
              <a:spcAft>
                <a:spcPts val="0"/>
              </a:spcAft>
              <a:buNone/>
            </a:pPr>
            <a:r>
              <a:rPr lang="fr-CA" sz="1000">
                <a:latin typeface="Fira Sans Condensed Light"/>
                <a:ea typeface="Fira Sans Condensed Light"/>
                <a:cs typeface="Fira Sans Condensed Light"/>
                <a:sym typeface="Fira Sans Condensed Light"/>
              </a:rPr>
              <a:t>Source : OBVIA, Penser l’intelligence artificielle responsable</a:t>
            </a:r>
            <a:r>
              <a:rPr lang="fr-CA" sz="1000">
                <a:solidFill>
                  <a:schemeClr val="dk1"/>
                </a:solidFill>
                <a:latin typeface="Fira Sans Condensed Light"/>
                <a:ea typeface="Fira Sans Condensed Light"/>
                <a:cs typeface="Fira Sans Condensed Light"/>
                <a:sym typeface="Fira Sans Condensed Light"/>
              </a:rPr>
              <a:t> : un guide de délibération</a:t>
            </a:r>
            <a:r>
              <a:rPr lang="fr-CA" sz="1000">
                <a:latin typeface="Fira Sans Condensed Light"/>
                <a:ea typeface="Fira Sans Condensed Light"/>
                <a:cs typeface="Fira Sans Condensed Light"/>
                <a:sym typeface="Fira Sans Condensed Light"/>
              </a:rPr>
              <a:t>. </a:t>
            </a:r>
            <a:endParaRPr sz="1000">
              <a:latin typeface="Fira Sans Condensed Light"/>
              <a:ea typeface="Fira Sans Condensed Light"/>
              <a:cs typeface="Fira Sans Condensed Light"/>
              <a:sym typeface="Fira Sans Condensed Light"/>
            </a:endParaRPr>
          </a:p>
        </p:txBody>
      </p:sp>
      <p:pic>
        <p:nvPicPr>
          <p:cNvPr id="1077" name="Google Shape;1077;p90"/>
          <p:cNvPicPr preferRelativeResize="0"/>
          <p:nvPr/>
        </p:nvPicPr>
        <p:blipFill rotWithShape="1">
          <a:blip r:embed="rId3">
            <a:alphaModFix/>
          </a:blip>
          <a:srcRect l="13611" r="13951" b="24664"/>
          <a:stretch/>
        </p:blipFill>
        <p:spPr>
          <a:xfrm rot="-5400000">
            <a:off x="8004600" y="571663"/>
            <a:ext cx="1437725" cy="841074"/>
          </a:xfrm>
          <a:prstGeom prst="rect">
            <a:avLst/>
          </a:prstGeom>
          <a:noFill/>
          <a:ln>
            <a:noFill/>
          </a:ln>
        </p:spPr>
      </p:pic>
      <p:pic>
        <p:nvPicPr>
          <p:cNvPr id="1078" name="Google Shape;1078;p90"/>
          <p:cNvPicPr preferRelativeResize="0"/>
          <p:nvPr/>
        </p:nvPicPr>
        <p:blipFill>
          <a:blip r:embed="rId4">
            <a:alphaModFix/>
          </a:blip>
          <a:stretch>
            <a:fillRect/>
          </a:stretch>
        </p:blipFill>
        <p:spPr>
          <a:xfrm>
            <a:off x="64748" y="4727204"/>
            <a:ext cx="309400" cy="307920"/>
          </a:xfrm>
          <a:prstGeom prst="rect">
            <a:avLst/>
          </a:prstGeom>
          <a:noFill/>
          <a:ln>
            <a:noFill/>
          </a:ln>
        </p:spPr>
      </p:pic>
      <p:pic>
        <p:nvPicPr>
          <p:cNvPr id="1079" name="Google Shape;1079;p90"/>
          <p:cNvPicPr preferRelativeResize="0"/>
          <p:nvPr/>
        </p:nvPicPr>
        <p:blipFill>
          <a:blip r:embed="rId4">
            <a:alphaModFix/>
          </a:blip>
          <a:stretch>
            <a:fillRect/>
          </a:stretch>
        </p:blipFill>
        <p:spPr>
          <a:xfrm>
            <a:off x="8749048" y="4752279"/>
            <a:ext cx="309400" cy="307920"/>
          </a:xfrm>
          <a:prstGeom prst="rect">
            <a:avLst/>
          </a:prstGeom>
          <a:noFill/>
          <a:ln>
            <a:noFill/>
          </a:ln>
        </p:spPr>
      </p:pic>
      <p:sp>
        <p:nvSpPr>
          <p:cNvPr id="1080" name="Google Shape;1080;p90"/>
          <p:cNvSpPr txBox="1"/>
          <p:nvPr/>
        </p:nvSpPr>
        <p:spPr>
          <a:xfrm>
            <a:off x="1195675" y="2260875"/>
            <a:ext cx="6860400" cy="208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None/>
            </a:pPr>
            <a:r>
              <a:rPr lang="fr-CA" sz="1700">
                <a:latin typeface="Open Sans"/>
                <a:ea typeface="Open Sans"/>
                <a:cs typeface="Open Sans"/>
                <a:sym typeface="Open Sans"/>
              </a:rPr>
              <a:t>Parce qu’il ne faut pas seulement des experts pour réfléchir à l’IA. </a:t>
            </a:r>
            <a:endParaRPr sz="1700">
              <a:latin typeface="Open Sans"/>
              <a:ea typeface="Open Sans"/>
              <a:cs typeface="Open Sans"/>
              <a:sym typeface="Open Sans"/>
            </a:endParaRPr>
          </a:p>
          <a:p>
            <a:pPr marL="0" marR="0" lvl="0" indent="0" algn="ctr" rtl="0">
              <a:lnSpc>
                <a:spcPct val="100000"/>
              </a:lnSpc>
              <a:spcBef>
                <a:spcPts val="0"/>
              </a:spcBef>
              <a:spcAft>
                <a:spcPts val="0"/>
              </a:spcAft>
              <a:buNone/>
            </a:pPr>
            <a:r>
              <a:rPr lang="fr-CA" sz="1700">
                <a:latin typeface="Open Sans"/>
                <a:ea typeface="Open Sans"/>
                <a:cs typeface="Open Sans"/>
                <a:sym typeface="Open Sans"/>
              </a:rPr>
              <a:t>Il faut aussi que les </a:t>
            </a:r>
            <a:r>
              <a:rPr lang="fr-CA" sz="1700" b="1">
                <a:latin typeface="Open Sans"/>
                <a:ea typeface="Open Sans"/>
                <a:cs typeface="Open Sans"/>
                <a:sym typeface="Open Sans"/>
              </a:rPr>
              <a:t>citoyens</a:t>
            </a:r>
            <a:r>
              <a:rPr lang="fr-CA" sz="1700">
                <a:latin typeface="Open Sans"/>
                <a:ea typeface="Open Sans"/>
                <a:cs typeface="Open Sans"/>
                <a:sym typeface="Open Sans"/>
              </a:rPr>
              <a:t> qui l’utilisent et qui en vivent les effets fassent partie des groupes de discussion. </a:t>
            </a:r>
            <a:endParaRPr sz="1700">
              <a:latin typeface="Open Sans"/>
              <a:ea typeface="Open Sans"/>
              <a:cs typeface="Open Sans"/>
              <a:sym typeface="Open Sans"/>
            </a:endParaRPr>
          </a:p>
          <a:p>
            <a:pPr marL="0" marR="0" lvl="0" indent="0" algn="ctr" rtl="0">
              <a:lnSpc>
                <a:spcPct val="100000"/>
              </a:lnSpc>
              <a:spcBef>
                <a:spcPts val="0"/>
              </a:spcBef>
              <a:spcAft>
                <a:spcPts val="0"/>
              </a:spcAft>
              <a:buNone/>
            </a:pPr>
            <a:endParaRPr sz="1700">
              <a:latin typeface="Open Sans"/>
              <a:ea typeface="Open Sans"/>
              <a:cs typeface="Open Sans"/>
              <a:sym typeface="Open Sans"/>
            </a:endParaRPr>
          </a:p>
          <a:p>
            <a:pPr marL="0" marR="0" lvl="0" indent="0" algn="ctr" rtl="0">
              <a:lnSpc>
                <a:spcPct val="100000"/>
              </a:lnSpc>
              <a:spcBef>
                <a:spcPts val="0"/>
              </a:spcBef>
              <a:spcAft>
                <a:spcPts val="0"/>
              </a:spcAft>
              <a:buNone/>
            </a:pPr>
            <a:r>
              <a:rPr lang="fr-CA" sz="1700">
                <a:latin typeface="Open Sans"/>
                <a:ea typeface="Open Sans"/>
                <a:cs typeface="Open Sans"/>
                <a:sym typeface="Open Sans"/>
              </a:rPr>
              <a:t>La délibération permet de mieux comprendre les enjeux de l’IA et d’amener à prendre de meilleures décisions en considérant les effets. </a:t>
            </a:r>
            <a:endParaRPr sz="1700">
              <a:latin typeface="Open Sans"/>
              <a:ea typeface="Open Sans"/>
              <a:cs typeface="Open Sans"/>
              <a:sym typeface="Open Sans"/>
            </a:endParaRPr>
          </a:p>
        </p:txBody>
      </p:sp>
      <p:cxnSp>
        <p:nvCxnSpPr>
          <p:cNvPr id="1081" name="Google Shape;1081;p90"/>
          <p:cNvCxnSpPr/>
          <p:nvPr/>
        </p:nvCxnSpPr>
        <p:spPr>
          <a:xfrm>
            <a:off x="-8975" y="2018713"/>
            <a:ext cx="7947600" cy="21300"/>
          </a:xfrm>
          <a:prstGeom prst="straightConnector1">
            <a:avLst/>
          </a:prstGeom>
          <a:noFill/>
          <a:ln w="19050" cap="flat" cmpd="sng">
            <a:solidFill>
              <a:srgbClr val="191919"/>
            </a:solidFill>
            <a:prstDash val="solid"/>
            <a:round/>
            <a:headEnd type="none" w="med" len="med"/>
            <a:tailEnd type="none" w="med" len="med"/>
          </a:ln>
        </p:spPr>
      </p:cxnSp>
      <p:sp>
        <p:nvSpPr>
          <p:cNvPr id="1082" name="Google Shape;1082;p90"/>
          <p:cNvSpPr/>
          <p:nvPr/>
        </p:nvSpPr>
        <p:spPr>
          <a:xfrm>
            <a:off x="7938625" y="1907263"/>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1086"/>
        <p:cNvGrpSpPr/>
        <p:nvPr/>
      </p:nvGrpSpPr>
      <p:grpSpPr>
        <a:xfrm>
          <a:off x="0" y="0"/>
          <a:ext cx="0" cy="0"/>
          <a:chOff x="0" y="0"/>
          <a:chExt cx="0" cy="0"/>
        </a:xfrm>
      </p:grpSpPr>
      <p:sp>
        <p:nvSpPr>
          <p:cNvPr id="1087" name="Google Shape;1087;p91"/>
          <p:cNvSpPr/>
          <p:nvPr/>
        </p:nvSpPr>
        <p:spPr>
          <a:xfrm rot="-5400000">
            <a:off x="6297325" y="2296800"/>
            <a:ext cx="2255400" cy="3438000"/>
          </a:xfrm>
          <a:prstGeom prst="rtTriangle">
            <a:avLst/>
          </a:prstGeom>
          <a:solidFill>
            <a:srgbClr val="EAF7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088" name="Google Shape;1088;p91"/>
          <p:cNvSpPr txBox="1"/>
          <p:nvPr/>
        </p:nvSpPr>
        <p:spPr>
          <a:xfrm>
            <a:off x="7188650" y="4124500"/>
            <a:ext cx="1896000" cy="813600"/>
          </a:xfrm>
          <a:prstGeom prst="rect">
            <a:avLst/>
          </a:prstGeom>
          <a:noFill/>
          <a:ln>
            <a:noFill/>
          </a:ln>
        </p:spPr>
        <p:txBody>
          <a:bodyPr spcFirstLastPara="1" wrap="square" lIns="91425" tIns="91425" rIns="91425" bIns="91425" anchor="t" anchorCtr="0">
            <a:spAutoFit/>
          </a:bodyPr>
          <a:lstStyle/>
          <a:p>
            <a:pPr marL="0" lvl="0" indent="0" algn="ctr" rtl="0">
              <a:lnSpc>
                <a:spcPct val="115000"/>
              </a:lnSpc>
              <a:spcBef>
                <a:spcPts val="0"/>
              </a:spcBef>
              <a:spcAft>
                <a:spcPts val="0"/>
              </a:spcAft>
              <a:buNone/>
            </a:pPr>
            <a:r>
              <a:rPr lang="fr-CA" sz="1900" b="1">
                <a:solidFill>
                  <a:srgbClr val="7EB8D8"/>
                </a:solidFill>
                <a:latin typeface="Open Sans"/>
                <a:ea typeface="Open Sans"/>
                <a:cs typeface="Open Sans"/>
                <a:sym typeface="Open Sans"/>
              </a:rPr>
              <a:t>MISE EN SITUATION</a:t>
            </a:r>
            <a:endParaRPr sz="1900" b="1">
              <a:solidFill>
                <a:srgbClr val="7EB8D8"/>
              </a:solidFill>
              <a:latin typeface="Open Sans"/>
              <a:ea typeface="Open Sans"/>
              <a:cs typeface="Open Sans"/>
              <a:sym typeface="Open Sans"/>
            </a:endParaRPr>
          </a:p>
        </p:txBody>
      </p:sp>
      <p:sp>
        <p:nvSpPr>
          <p:cNvPr id="1089" name="Google Shape;1089;p91"/>
          <p:cNvSpPr/>
          <p:nvPr/>
        </p:nvSpPr>
        <p:spPr>
          <a:xfrm>
            <a:off x="571688" y="508774"/>
            <a:ext cx="6293537" cy="477048"/>
          </a:xfrm>
          <a:prstGeom prst="rect">
            <a:avLst/>
          </a:prstGeom>
        </p:spPr>
        <p:txBody>
          <a:bodyPr>
            <a:prstTxWarp prst="textPlain">
              <a:avLst/>
            </a:prstTxWarp>
          </a:bodyPr>
          <a:lstStyle/>
          <a:p>
            <a:pPr lvl="0" algn="ctr"/>
            <a:r>
              <a:rPr b="1" i="0">
                <a:ln>
                  <a:noFill/>
                </a:ln>
                <a:solidFill>
                  <a:srgbClr val="000000"/>
                </a:solidFill>
                <a:latin typeface="Open Sans"/>
              </a:rPr>
              <a:t>EXEMPLE EN GROUPE</a:t>
            </a:r>
          </a:p>
        </p:txBody>
      </p:sp>
      <p:pic>
        <p:nvPicPr>
          <p:cNvPr id="1090" name="Google Shape;1090;p91"/>
          <p:cNvPicPr preferRelativeResize="0"/>
          <p:nvPr/>
        </p:nvPicPr>
        <p:blipFill rotWithShape="1">
          <a:blip r:embed="rId3">
            <a:alphaModFix/>
          </a:blip>
          <a:srcRect b="24902"/>
          <a:stretch/>
        </p:blipFill>
        <p:spPr>
          <a:xfrm rot="-5400000">
            <a:off x="-118506" y="542328"/>
            <a:ext cx="970450" cy="409941"/>
          </a:xfrm>
          <a:prstGeom prst="rect">
            <a:avLst/>
          </a:prstGeom>
          <a:noFill/>
          <a:ln>
            <a:noFill/>
          </a:ln>
        </p:spPr>
      </p:pic>
      <p:sp>
        <p:nvSpPr>
          <p:cNvPr id="1091" name="Google Shape;1091;p91"/>
          <p:cNvSpPr txBox="1"/>
          <p:nvPr/>
        </p:nvSpPr>
        <p:spPr>
          <a:xfrm>
            <a:off x="323063" y="1340350"/>
            <a:ext cx="6413400" cy="3331800"/>
          </a:xfrm>
          <a:prstGeom prst="rect">
            <a:avLst/>
          </a:prstGeom>
          <a:noFill/>
          <a:ln>
            <a:noFill/>
          </a:ln>
        </p:spPr>
        <p:txBody>
          <a:bodyPr spcFirstLastPara="1" wrap="square" lIns="91425" tIns="91425" rIns="91425" bIns="91425" anchor="t" anchorCtr="0">
            <a:normAutofit/>
          </a:bodyPr>
          <a:lstStyle/>
          <a:p>
            <a:pPr marL="0" lvl="0" indent="0" algn="just" rtl="0">
              <a:lnSpc>
                <a:spcPct val="115000"/>
              </a:lnSpc>
              <a:spcBef>
                <a:spcPts val="0"/>
              </a:spcBef>
              <a:spcAft>
                <a:spcPts val="0"/>
              </a:spcAft>
              <a:buNone/>
            </a:pPr>
            <a:r>
              <a:rPr lang="fr-CA" sz="1500">
                <a:solidFill>
                  <a:srgbClr val="233A44"/>
                </a:solidFill>
                <a:latin typeface="Open Sans"/>
                <a:ea typeface="Open Sans"/>
                <a:cs typeface="Open Sans"/>
                <a:sym typeface="Open Sans"/>
              </a:rPr>
              <a:t>Toi et ton meilleur ami, vous inscrivez en techniques policières, un programme qui est très contingenté. Tu as de bons résultats scolaires et une moyenne générale qui te laisse croire que tu as de bonnes chances d’être sélectionné.e même si ton ami a mieux performé aux tests physiques. </a:t>
            </a:r>
            <a:endParaRPr sz="1500">
              <a:solidFill>
                <a:srgbClr val="233A44"/>
              </a:solidFill>
              <a:latin typeface="Open Sans"/>
              <a:ea typeface="Open Sans"/>
              <a:cs typeface="Open Sans"/>
              <a:sym typeface="Open Sans"/>
            </a:endParaRPr>
          </a:p>
          <a:p>
            <a:pPr marL="0" lvl="0" indent="0" algn="just" rtl="0">
              <a:lnSpc>
                <a:spcPct val="115000"/>
              </a:lnSpc>
              <a:spcBef>
                <a:spcPts val="1200"/>
              </a:spcBef>
              <a:spcAft>
                <a:spcPts val="1200"/>
              </a:spcAft>
              <a:buNone/>
            </a:pPr>
            <a:r>
              <a:rPr lang="fr-CA" sz="1500">
                <a:solidFill>
                  <a:srgbClr val="233A44"/>
                </a:solidFill>
                <a:latin typeface="Open Sans"/>
                <a:ea typeface="Open Sans"/>
                <a:cs typeface="Open Sans"/>
                <a:sym typeface="Open Sans"/>
              </a:rPr>
              <a:t>Ton meilleur ami, lui, n’a pas de très bons résultats scolaires et ne met pas beaucoup d’effort généralement dans ses travaux. Tu trouves donc surprenant que ses notes aient fortement augmentées dans les derniers mois. Il te confie qu’il utilise maintenant fréquemment Chat GPT et qu’il risque d’avoir une meilleure moyenne que la tienne. </a:t>
            </a:r>
            <a:endParaRPr sz="1500">
              <a:solidFill>
                <a:srgbClr val="233A44"/>
              </a:solidFill>
              <a:latin typeface="Open Sans"/>
              <a:ea typeface="Open Sans"/>
              <a:cs typeface="Open Sans"/>
              <a:sym typeface="Open Sans"/>
            </a:endParaRPr>
          </a:p>
        </p:txBody>
      </p:sp>
      <p:pic>
        <p:nvPicPr>
          <p:cNvPr id="1092" name="Google Shape;1092;p91"/>
          <p:cNvPicPr preferRelativeResize="0"/>
          <p:nvPr/>
        </p:nvPicPr>
        <p:blipFill rotWithShape="1">
          <a:blip r:embed="rId4">
            <a:alphaModFix/>
          </a:blip>
          <a:srcRect l="10772" t="42626" r="54284" b="8281"/>
          <a:stretch/>
        </p:blipFill>
        <p:spPr>
          <a:xfrm>
            <a:off x="7020425" y="871625"/>
            <a:ext cx="2695800" cy="2525100"/>
          </a:xfrm>
          <a:prstGeom prst="ellipse">
            <a:avLst/>
          </a:prstGeom>
          <a:noFill/>
          <a:ln>
            <a:noFill/>
          </a:ln>
        </p:spPr>
      </p:pic>
      <p:pic>
        <p:nvPicPr>
          <p:cNvPr id="1093" name="Google Shape;1093;p91"/>
          <p:cNvPicPr preferRelativeResize="0"/>
          <p:nvPr/>
        </p:nvPicPr>
        <p:blipFill rotWithShape="1">
          <a:blip r:embed="rId5">
            <a:alphaModFix/>
          </a:blip>
          <a:srcRect r="72275"/>
          <a:stretch/>
        </p:blipFill>
        <p:spPr>
          <a:xfrm>
            <a:off x="7584688" y="1357793"/>
            <a:ext cx="1567279" cy="1552750"/>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70"/>
        <p:cNvGrpSpPr/>
        <p:nvPr/>
      </p:nvGrpSpPr>
      <p:grpSpPr>
        <a:xfrm>
          <a:off x="0" y="0"/>
          <a:ext cx="0" cy="0"/>
          <a:chOff x="0" y="0"/>
          <a:chExt cx="0" cy="0"/>
        </a:xfrm>
      </p:grpSpPr>
      <p:sp>
        <p:nvSpPr>
          <p:cNvPr id="171" name="Google Shape;171;p20"/>
          <p:cNvSpPr/>
          <p:nvPr/>
        </p:nvSpPr>
        <p:spPr>
          <a:xfrm>
            <a:off x="1173088" y="471800"/>
            <a:ext cx="6645317" cy="520397"/>
          </a:xfrm>
          <a:prstGeom prst="rect">
            <a:avLst/>
          </a:prstGeom>
        </p:spPr>
        <p:txBody>
          <a:bodyPr>
            <a:prstTxWarp prst="textPlain">
              <a:avLst/>
            </a:prstTxWarp>
          </a:bodyPr>
          <a:lstStyle/>
          <a:p>
            <a:pPr lvl="0" algn="ctr"/>
            <a:r>
              <a:rPr b="1" i="0">
                <a:ln>
                  <a:noFill/>
                </a:ln>
                <a:solidFill>
                  <a:srgbClr val="000000"/>
                </a:solidFill>
                <a:latin typeface="Open Sans"/>
              </a:rPr>
              <a:t>Les fonctions de l'IA</a:t>
            </a:r>
          </a:p>
        </p:txBody>
      </p:sp>
      <p:graphicFrame>
        <p:nvGraphicFramePr>
          <p:cNvPr id="172" name="Google Shape;172;p20"/>
          <p:cNvGraphicFramePr/>
          <p:nvPr/>
        </p:nvGraphicFramePr>
        <p:xfrm>
          <a:off x="-76250" y="1282350"/>
          <a:ext cx="3000000" cy="3000000"/>
        </p:xfrm>
        <a:graphic>
          <a:graphicData uri="http://schemas.openxmlformats.org/drawingml/2006/table">
            <a:tbl>
              <a:tblPr>
                <a:noFill/>
                <a:tableStyleId>{45587197-ABA1-4A9E-8C44-43ABBBE1D00F}</a:tableStyleId>
              </a:tblPr>
              <a:tblGrid>
                <a:gridCol w="1828800">
                  <a:extLst>
                    <a:ext uri="{9D8B030D-6E8A-4147-A177-3AD203B41FA5}">
                      <a16:colId xmlns:a16="http://schemas.microsoft.com/office/drawing/2014/main" val="20000"/>
                    </a:ext>
                  </a:extLst>
                </a:gridCol>
                <a:gridCol w="1828800">
                  <a:extLst>
                    <a:ext uri="{9D8B030D-6E8A-4147-A177-3AD203B41FA5}">
                      <a16:colId xmlns:a16="http://schemas.microsoft.com/office/drawing/2014/main" val="20001"/>
                    </a:ext>
                  </a:extLst>
                </a:gridCol>
                <a:gridCol w="1873925">
                  <a:extLst>
                    <a:ext uri="{9D8B030D-6E8A-4147-A177-3AD203B41FA5}">
                      <a16:colId xmlns:a16="http://schemas.microsoft.com/office/drawing/2014/main" val="20002"/>
                    </a:ext>
                  </a:extLst>
                </a:gridCol>
                <a:gridCol w="1783675">
                  <a:extLst>
                    <a:ext uri="{9D8B030D-6E8A-4147-A177-3AD203B41FA5}">
                      <a16:colId xmlns:a16="http://schemas.microsoft.com/office/drawing/2014/main" val="20003"/>
                    </a:ext>
                  </a:extLst>
                </a:gridCol>
                <a:gridCol w="1828800">
                  <a:extLst>
                    <a:ext uri="{9D8B030D-6E8A-4147-A177-3AD203B41FA5}">
                      <a16:colId xmlns:a16="http://schemas.microsoft.com/office/drawing/2014/main" val="20004"/>
                    </a:ext>
                  </a:extLst>
                </a:gridCol>
              </a:tblGrid>
              <a:tr h="1441800">
                <a:tc rowSpan="2">
                  <a:txBody>
                    <a:bodyPr/>
                    <a:lstStyle/>
                    <a:p>
                      <a:pPr marL="57150" lvl="0" indent="0" algn="ctr" rtl="0">
                        <a:spcBef>
                          <a:spcPts val="0"/>
                        </a:spcBef>
                        <a:spcAft>
                          <a:spcPts val="0"/>
                        </a:spcAft>
                        <a:buNone/>
                      </a:pPr>
                      <a:endParaRPr sz="2300">
                        <a:solidFill>
                          <a:srgbClr val="FFFFFF"/>
                        </a:solidFill>
                        <a:latin typeface="Oswald SemiBold"/>
                        <a:ea typeface="Oswald SemiBold"/>
                        <a:cs typeface="Oswald SemiBold"/>
                        <a:sym typeface="Oswald SemiBold"/>
                      </a:endParaRPr>
                    </a:p>
                    <a:p>
                      <a:pPr marL="57150" lvl="0" indent="0" algn="ctr" rtl="0">
                        <a:spcBef>
                          <a:spcPts val="0"/>
                        </a:spcBef>
                        <a:spcAft>
                          <a:spcPts val="0"/>
                        </a:spcAft>
                        <a:buNone/>
                      </a:pPr>
                      <a:endParaRPr sz="2000">
                        <a:solidFill>
                          <a:srgbClr val="191919"/>
                        </a:solidFill>
                        <a:latin typeface="Fira Sans Condensed SemiBold"/>
                        <a:ea typeface="Fira Sans Condensed SemiBold"/>
                        <a:cs typeface="Fira Sans Condensed SemiBold"/>
                        <a:sym typeface="Fira Sans Condensed SemiBold"/>
                      </a:endParaRPr>
                    </a:p>
                    <a:p>
                      <a:pPr marL="57150" lvl="0" indent="0" algn="ctr" rtl="0">
                        <a:spcBef>
                          <a:spcPts val="0"/>
                        </a:spcBef>
                        <a:spcAft>
                          <a:spcPts val="0"/>
                        </a:spcAft>
                        <a:buNone/>
                      </a:pPr>
                      <a:endParaRPr sz="2300">
                        <a:solidFill>
                          <a:srgbClr val="FFFFFF"/>
                        </a:solidFill>
                        <a:latin typeface="Oswald SemiBold"/>
                        <a:ea typeface="Oswald SemiBold"/>
                        <a:cs typeface="Oswald SemiBold"/>
                        <a:sym typeface="Oswald SemiBold"/>
                      </a:endParaRPr>
                    </a:p>
                    <a:p>
                      <a:pPr marL="57150" lvl="0" indent="0" algn="ctr" rtl="0">
                        <a:spcBef>
                          <a:spcPts val="0"/>
                        </a:spcBef>
                        <a:spcAft>
                          <a:spcPts val="0"/>
                        </a:spcAft>
                        <a:buNone/>
                      </a:pPr>
                      <a:endParaRPr sz="2300">
                        <a:solidFill>
                          <a:srgbClr val="FFFFFF"/>
                        </a:solidFill>
                        <a:latin typeface="Oswald SemiBold"/>
                        <a:ea typeface="Oswald SemiBold"/>
                        <a:cs typeface="Oswald SemiBold"/>
                        <a:sym typeface="Oswald SemiBold"/>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alpha val="23530"/>
                      </a:srgbClr>
                    </a:solidFill>
                  </a:tcPr>
                </a:tc>
                <a:tc rowSpan="2">
                  <a:txBody>
                    <a:bodyPr/>
                    <a:lstStyle/>
                    <a:p>
                      <a:pPr marL="0" lvl="0" indent="0" algn="l" rtl="0">
                        <a:spcBef>
                          <a:spcPts val="0"/>
                        </a:spcBef>
                        <a:spcAft>
                          <a:spcPts val="0"/>
                        </a:spcAft>
                        <a:buNone/>
                      </a:pPr>
                      <a:endParaRPr sz="900">
                        <a:solidFill>
                          <a:srgbClr val="C7F0CD"/>
                        </a:solidFill>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alpha val="23530"/>
                      </a:srgbClr>
                    </a:solidFill>
                  </a:tcPr>
                </a:tc>
                <a:tc rowSpan="2">
                  <a:txBody>
                    <a:bodyPr/>
                    <a:lstStyle/>
                    <a:p>
                      <a:pPr marL="57150" lvl="0" indent="0" algn="ctr" rtl="0">
                        <a:spcBef>
                          <a:spcPts val="0"/>
                        </a:spcBef>
                        <a:spcAft>
                          <a:spcPts val="0"/>
                        </a:spcAft>
                        <a:buNone/>
                      </a:pPr>
                      <a:endParaRPr sz="2300">
                        <a:solidFill>
                          <a:srgbClr val="FFFFFF"/>
                        </a:solidFill>
                        <a:latin typeface="Oswald SemiBold"/>
                        <a:ea typeface="Oswald SemiBold"/>
                        <a:cs typeface="Oswald SemiBold"/>
                        <a:sym typeface="Oswald SemiBold"/>
                      </a:endParaRPr>
                    </a:p>
                    <a:p>
                      <a:pPr marL="57150" lvl="0" indent="0" algn="ctr" rtl="0">
                        <a:spcBef>
                          <a:spcPts val="0"/>
                        </a:spcBef>
                        <a:spcAft>
                          <a:spcPts val="0"/>
                        </a:spcAft>
                        <a:buNone/>
                      </a:pPr>
                      <a:endParaRPr sz="2000">
                        <a:latin typeface="Fira Sans Condensed SemiBold"/>
                        <a:ea typeface="Fira Sans Condensed SemiBold"/>
                        <a:cs typeface="Fira Sans Condensed SemiBold"/>
                        <a:sym typeface="Fira Sans Condensed SemiBold"/>
                      </a:endParaRPr>
                    </a:p>
                    <a:p>
                      <a:pPr marL="57150" lvl="0" indent="0" algn="ctr" rtl="0">
                        <a:spcBef>
                          <a:spcPts val="0"/>
                        </a:spcBef>
                        <a:spcAft>
                          <a:spcPts val="0"/>
                        </a:spcAft>
                        <a:buNone/>
                      </a:pPr>
                      <a:endParaRPr sz="2300">
                        <a:solidFill>
                          <a:srgbClr val="FFFFFF"/>
                        </a:solidFill>
                        <a:latin typeface="Oswald SemiBold"/>
                        <a:ea typeface="Oswald SemiBold"/>
                        <a:cs typeface="Oswald SemiBold"/>
                        <a:sym typeface="Oswald SemiBold"/>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alpha val="23530"/>
                      </a:srgbClr>
                    </a:solidFill>
                  </a:tcPr>
                </a:tc>
                <a:tc rowSpan="2">
                  <a:txBody>
                    <a:bodyPr/>
                    <a:lstStyle/>
                    <a:p>
                      <a:pPr marL="57150" lvl="0" indent="0" algn="ctr" rtl="0">
                        <a:spcBef>
                          <a:spcPts val="0"/>
                        </a:spcBef>
                        <a:spcAft>
                          <a:spcPts val="0"/>
                        </a:spcAft>
                        <a:buNone/>
                      </a:pPr>
                      <a:endParaRPr sz="2300">
                        <a:solidFill>
                          <a:srgbClr val="FFFFFF"/>
                        </a:solidFill>
                        <a:latin typeface="Oswald SemiBold"/>
                        <a:ea typeface="Oswald SemiBold"/>
                        <a:cs typeface="Oswald SemiBold"/>
                        <a:sym typeface="Oswald SemiBold"/>
                      </a:endParaRPr>
                    </a:p>
                    <a:p>
                      <a:pPr marL="57150" lvl="0" indent="0" algn="ctr" rtl="0">
                        <a:spcBef>
                          <a:spcPts val="0"/>
                        </a:spcBef>
                        <a:spcAft>
                          <a:spcPts val="0"/>
                        </a:spcAft>
                        <a:buNone/>
                      </a:pPr>
                      <a:endParaRPr sz="2000">
                        <a:solidFill>
                          <a:srgbClr val="191919"/>
                        </a:solidFill>
                        <a:latin typeface="Fira Sans Condensed SemiBold"/>
                        <a:ea typeface="Fira Sans Condensed SemiBold"/>
                        <a:cs typeface="Fira Sans Condensed SemiBold"/>
                        <a:sym typeface="Fira Sans Condensed SemiBold"/>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alpha val="23530"/>
                      </a:srgbClr>
                    </a:solidFill>
                  </a:tcPr>
                </a:tc>
                <a:tc rowSpan="2">
                  <a:txBody>
                    <a:bodyPr/>
                    <a:lstStyle/>
                    <a:p>
                      <a:pPr marL="0" lvl="0" indent="0" algn="ctr" rtl="0">
                        <a:spcBef>
                          <a:spcPts val="0"/>
                        </a:spcBef>
                        <a:spcAft>
                          <a:spcPts val="0"/>
                        </a:spcAft>
                        <a:buNone/>
                      </a:pPr>
                      <a:endParaRPr sz="2000">
                        <a:solidFill>
                          <a:srgbClr val="191919"/>
                        </a:solidFill>
                        <a:latin typeface="Fira Sans Condensed SemiBold"/>
                        <a:ea typeface="Fira Sans Condensed SemiBold"/>
                        <a:cs typeface="Fira Sans Condensed SemiBold"/>
                        <a:sym typeface="Fira Sans Condensed SemiBold"/>
                      </a:endParaRPr>
                    </a:p>
                    <a:p>
                      <a:pPr marL="57150" lvl="0" indent="0" algn="ctr" rtl="0">
                        <a:spcBef>
                          <a:spcPts val="0"/>
                        </a:spcBef>
                        <a:spcAft>
                          <a:spcPts val="0"/>
                        </a:spcAft>
                        <a:buNone/>
                      </a:pPr>
                      <a:endParaRPr sz="2300">
                        <a:solidFill>
                          <a:srgbClr val="FFFFFF"/>
                        </a:solidFill>
                        <a:latin typeface="Oswald SemiBold"/>
                        <a:ea typeface="Oswald SemiBold"/>
                        <a:cs typeface="Oswald SemiBold"/>
                        <a:sym typeface="Oswald SemiBold"/>
                      </a:endParaRPr>
                    </a:p>
                  </a:txBody>
                  <a:tcPr marL="91425" marR="91425" marT="91425" marB="91425">
                    <a:lnL w="9525" cap="flat" cmpd="sng">
                      <a:solidFill>
                        <a:srgbClr val="000000">
                          <a:alpha val="0"/>
                        </a:srgbClr>
                      </a:solidFill>
                      <a:prstDash val="solid"/>
                      <a:round/>
                      <a:headEnd type="none" w="sm" len="sm"/>
                      <a:tailEnd type="none" w="sm" len="sm"/>
                    </a:lnL>
                    <a:lnR w="9525" cap="flat" cmpd="sng">
                      <a:solidFill>
                        <a:srgbClr val="000000">
                          <a:alpha val="0"/>
                        </a:srgbClr>
                      </a:solidFill>
                      <a:prstDash val="solid"/>
                      <a:round/>
                      <a:headEnd type="none" w="sm" len="sm"/>
                      <a:tailEnd type="none" w="sm" len="sm"/>
                    </a:lnR>
                    <a:lnT w="9525" cap="flat" cmpd="sng">
                      <a:solidFill>
                        <a:srgbClr val="000000">
                          <a:alpha val="0"/>
                        </a:srgbClr>
                      </a:solidFill>
                      <a:prstDash val="solid"/>
                      <a:round/>
                      <a:headEnd type="none" w="sm" len="sm"/>
                      <a:tailEnd type="none" w="sm" len="sm"/>
                    </a:lnT>
                    <a:lnB w="9525" cap="flat" cmpd="sng">
                      <a:solidFill>
                        <a:srgbClr val="000000">
                          <a:alpha val="0"/>
                        </a:srgbClr>
                      </a:solidFill>
                      <a:prstDash val="solid"/>
                      <a:round/>
                      <a:headEnd type="none" w="sm" len="sm"/>
                      <a:tailEnd type="none" w="sm" len="sm"/>
                    </a:lnB>
                    <a:solidFill>
                      <a:srgbClr val="F3F3F3">
                        <a:alpha val="23530"/>
                      </a:srgbClr>
                    </a:solidFill>
                  </a:tcPr>
                </a:tc>
                <a:extLst>
                  <a:ext uri="{0D108BD9-81ED-4DB2-BD59-A6C34878D82A}">
                    <a16:rowId xmlns:a16="http://schemas.microsoft.com/office/drawing/2014/main" val="10000"/>
                  </a:ext>
                </a:extLst>
              </a:tr>
              <a:tr h="2571750">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tc vMerge="1">
                  <a:txBody>
                    <a:bodyPr/>
                    <a:lstStyle/>
                    <a:p>
                      <a:endParaRPr lang="fr-FR"/>
                    </a:p>
                  </a:txBody>
                  <a:tcPr/>
                </a:tc>
                <a:extLst>
                  <a:ext uri="{0D108BD9-81ED-4DB2-BD59-A6C34878D82A}">
                    <a16:rowId xmlns:a16="http://schemas.microsoft.com/office/drawing/2014/main" val="10001"/>
                  </a:ext>
                </a:extLst>
              </a:tr>
            </a:tbl>
          </a:graphicData>
        </a:graphic>
      </p:graphicFrame>
      <p:pic>
        <p:nvPicPr>
          <p:cNvPr id="173" name="Google Shape;173;p20" descr="Spotify: Music, Podcasts, Lit - Apps on Google Play"/>
          <p:cNvPicPr preferRelativeResize="0"/>
          <p:nvPr/>
        </p:nvPicPr>
        <p:blipFill>
          <a:blip r:embed="rId3">
            <a:alphaModFix/>
          </a:blip>
          <a:stretch>
            <a:fillRect/>
          </a:stretch>
        </p:blipFill>
        <p:spPr>
          <a:xfrm>
            <a:off x="351525" y="2710813"/>
            <a:ext cx="1156625" cy="1156625"/>
          </a:xfrm>
          <a:prstGeom prst="rect">
            <a:avLst/>
          </a:prstGeom>
          <a:noFill/>
          <a:ln>
            <a:noFill/>
          </a:ln>
        </p:spPr>
      </p:pic>
      <p:pic>
        <p:nvPicPr>
          <p:cNvPr id="174" name="Google Shape;174;p20"/>
          <p:cNvPicPr preferRelativeResize="0"/>
          <p:nvPr/>
        </p:nvPicPr>
        <p:blipFill rotWithShape="1">
          <a:blip r:embed="rId4">
            <a:alphaModFix/>
          </a:blip>
          <a:srcRect t="16742" r="14704"/>
          <a:stretch/>
        </p:blipFill>
        <p:spPr>
          <a:xfrm>
            <a:off x="2223225" y="2727825"/>
            <a:ext cx="1080000" cy="1122600"/>
          </a:xfrm>
          <a:prstGeom prst="ellipse">
            <a:avLst/>
          </a:prstGeom>
          <a:noFill/>
          <a:ln>
            <a:noFill/>
          </a:ln>
        </p:spPr>
      </p:pic>
      <p:pic>
        <p:nvPicPr>
          <p:cNvPr id="175" name="Google Shape;175;p20" descr="Itinéraires accessibles sur Google Maps : un service pas encore très fiable  - Faire Face - Toute l'actualité du handicap"/>
          <p:cNvPicPr preferRelativeResize="0"/>
          <p:nvPr/>
        </p:nvPicPr>
        <p:blipFill rotWithShape="1">
          <a:blip r:embed="rId5">
            <a:alphaModFix/>
          </a:blip>
          <a:srcRect l="20466" r="30311"/>
          <a:stretch/>
        </p:blipFill>
        <p:spPr>
          <a:xfrm>
            <a:off x="7754075" y="2829125"/>
            <a:ext cx="1035000" cy="1038300"/>
          </a:xfrm>
          <a:prstGeom prst="ellipse">
            <a:avLst/>
          </a:prstGeom>
          <a:noFill/>
          <a:ln>
            <a:noFill/>
          </a:ln>
        </p:spPr>
      </p:pic>
      <p:pic>
        <p:nvPicPr>
          <p:cNvPr id="176" name="Google Shape;176;p20"/>
          <p:cNvPicPr preferRelativeResize="0"/>
          <p:nvPr/>
        </p:nvPicPr>
        <p:blipFill>
          <a:blip r:embed="rId6">
            <a:alphaModFix/>
          </a:blip>
          <a:stretch>
            <a:fillRect/>
          </a:stretch>
        </p:blipFill>
        <p:spPr>
          <a:xfrm>
            <a:off x="3748150" y="2724150"/>
            <a:ext cx="1080000" cy="1019700"/>
          </a:xfrm>
          <a:prstGeom prst="ellipse">
            <a:avLst/>
          </a:prstGeom>
          <a:noFill/>
          <a:ln>
            <a:noFill/>
          </a:ln>
        </p:spPr>
      </p:pic>
      <p:pic>
        <p:nvPicPr>
          <p:cNvPr id="177" name="Google Shape;177;p20" descr="Everything you need to know about Google Home - CNET"/>
          <p:cNvPicPr preferRelativeResize="0"/>
          <p:nvPr/>
        </p:nvPicPr>
        <p:blipFill rotWithShape="1">
          <a:blip r:embed="rId7">
            <a:alphaModFix/>
          </a:blip>
          <a:srcRect l="43483"/>
          <a:stretch/>
        </p:blipFill>
        <p:spPr>
          <a:xfrm>
            <a:off x="4350500" y="3348900"/>
            <a:ext cx="1035000" cy="1029900"/>
          </a:xfrm>
          <a:prstGeom prst="ellipse">
            <a:avLst/>
          </a:prstGeom>
          <a:noFill/>
          <a:ln>
            <a:noFill/>
          </a:ln>
        </p:spPr>
      </p:pic>
      <p:sp>
        <p:nvSpPr>
          <p:cNvPr id="178" name="Google Shape;178;p20"/>
          <p:cNvSpPr txBox="1"/>
          <p:nvPr/>
        </p:nvSpPr>
        <p:spPr>
          <a:xfrm>
            <a:off x="5910273" y="4384025"/>
            <a:ext cx="1390200" cy="461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900">
                <a:solidFill>
                  <a:srgbClr val="191919"/>
                </a:solidFill>
                <a:latin typeface="Open Sans Light"/>
                <a:ea typeface="Open Sans Light"/>
                <a:cs typeface="Open Sans Light"/>
                <a:sym typeface="Open Sans Light"/>
              </a:rPr>
              <a:t>image générée par Midjourney</a:t>
            </a:r>
            <a:endParaRPr sz="900">
              <a:solidFill>
                <a:srgbClr val="191919"/>
              </a:solidFill>
              <a:latin typeface="Open Sans Light"/>
              <a:ea typeface="Open Sans Light"/>
              <a:cs typeface="Open Sans Light"/>
              <a:sym typeface="Open Sans Light"/>
            </a:endParaRPr>
          </a:p>
        </p:txBody>
      </p:sp>
      <p:pic>
        <p:nvPicPr>
          <p:cNvPr id="179" name="Google Shape;179;p20"/>
          <p:cNvPicPr preferRelativeResize="0"/>
          <p:nvPr/>
        </p:nvPicPr>
        <p:blipFill rotWithShape="1">
          <a:blip r:embed="rId8">
            <a:alphaModFix/>
          </a:blip>
          <a:srcRect l="3481" t="18463" r="58720" b="11995"/>
          <a:stretch/>
        </p:blipFill>
        <p:spPr>
          <a:xfrm>
            <a:off x="5651550" y="2672175"/>
            <a:ext cx="1035000" cy="1071000"/>
          </a:xfrm>
          <a:prstGeom prst="ellipse">
            <a:avLst/>
          </a:prstGeom>
          <a:noFill/>
          <a:ln>
            <a:noFill/>
          </a:ln>
        </p:spPr>
      </p:pic>
      <p:pic>
        <p:nvPicPr>
          <p:cNvPr id="180" name="Google Shape;180;p20"/>
          <p:cNvPicPr preferRelativeResize="0"/>
          <p:nvPr/>
        </p:nvPicPr>
        <p:blipFill>
          <a:blip r:embed="rId9">
            <a:alphaModFix/>
          </a:blip>
          <a:stretch>
            <a:fillRect/>
          </a:stretch>
        </p:blipFill>
        <p:spPr>
          <a:xfrm>
            <a:off x="6158950" y="3298800"/>
            <a:ext cx="1080000" cy="1080000"/>
          </a:xfrm>
          <a:prstGeom prst="ellipse">
            <a:avLst/>
          </a:prstGeom>
          <a:noFill/>
          <a:ln>
            <a:noFill/>
          </a:ln>
        </p:spPr>
      </p:pic>
      <p:cxnSp>
        <p:nvCxnSpPr>
          <p:cNvPr id="181" name="Google Shape;181;p20"/>
          <p:cNvCxnSpPr/>
          <p:nvPr/>
        </p:nvCxnSpPr>
        <p:spPr>
          <a:xfrm>
            <a:off x="950" y="1646500"/>
            <a:ext cx="1700100" cy="0"/>
          </a:xfrm>
          <a:prstGeom prst="straightConnector1">
            <a:avLst/>
          </a:prstGeom>
          <a:noFill/>
          <a:ln w="19050" cap="flat" cmpd="sng">
            <a:solidFill>
              <a:srgbClr val="191919"/>
            </a:solidFill>
            <a:prstDash val="solid"/>
            <a:round/>
            <a:headEnd type="none" w="med" len="med"/>
            <a:tailEnd type="none" w="med" len="med"/>
          </a:ln>
        </p:spPr>
      </p:cxnSp>
      <p:cxnSp>
        <p:nvCxnSpPr>
          <p:cNvPr id="182" name="Google Shape;182;p20"/>
          <p:cNvCxnSpPr/>
          <p:nvPr/>
        </p:nvCxnSpPr>
        <p:spPr>
          <a:xfrm rot="10800000">
            <a:off x="1699050" y="1635575"/>
            <a:ext cx="2100" cy="2772300"/>
          </a:xfrm>
          <a:prstGeom prst="straightConnector1">
            <a:avLst/>
          </a:prstGeom>
          <a:noFill/>
          <a:ln w="19050" cap="flat" cmpd="sng">
            <a:solidFill>
              <a:srgbClr val="191919"/>
            </a:solidFill>
            <a:prstDash val="solid"/>
            <a:round/>
            <a:headEnd type="none" w="med" len="med"/>
            <a:tailEnd type="none" w="med" len="med"/>
          </a:ln>
        </p:spPr>
      </p:cxnSp>
      <p:cxnSp>
        <p:nvCxnSpPr>
          <p:cNvPr id="183" name="Google Shape;183;p20"/>
          <p:cNvCxnSpPr/>
          <p:nvPr/>
        </p:nvCxnSpPr>
        <p:spPr>
          <a:xfrm rot="10800000" flipH="1">
            <a:off x="1693150" y="4397500"/>
            <a:ext cx="1878300" cy="10800"/>
          </a:xfrm>
          <a:prstGeom prst="straightConnector1">
            <a:avLst/>
          </a:prstGeom>
          <a:noFill/>
          <a:ln w="19050" cap="flat" cmpd="sng">
            <a:solidFill>
              <a:srgbClr val="191919"/>
            </a:solidFill>
            <a:prstDash val="solid"/>
            <a:round/>
            <a:headEnd type="none" w="med" len="med"/>
            <a:tailEnd type="none" w="med" len="med"/>
          </a:ln>
        </p:spPr>
      </p:cxnSp>
      <p:cxnSp>
        <p:nvCxnSpPr>
          <p:cNvPr id="184" name="Google Shape;184;p20"/>
          <p:cNvCxnSpPr/>
          <p:nvPr/>
        </p:nvCxnSpPr>
        <p:spPr>
          <a:xfrm rot="10800000">
            <a:off x="3571350" y="1448075"/>
            <a:ext cx="0" cy="2959800"/>
          </a:xfrm>
          <a:prstGeom prst="straightConnector1">
            <a:avLst/>
          </a:prstGeom>
          <a:noFill/>
          <a:ln w="19050" cap="flat" cmpd="sng">
            <a:solidFill>
              <a:srgbClr val="191919"/>
            </a:solidFill>
            <a:prstDash val="solid"/>
            <a:round/>
            <a:headEnd type="none" w="med" len="med"/>
            <a:tailEnd type="none" w="med" len="med"/>
          </a:ln>
        </p:spPr>
      </p:cxnSp>
      <p:cxnSp>
        <p:nvCxnSpPr>
          <p:cNvPr id="185" name="Google Shape;185;p20"/>
          <p:cNvCxnSpPr/>
          <p:nvPr/>
        </p:nvCxnSpPr>
        <p:spPr>
          <a:xfrm>
            <a:off x="3562800" y="1446875"/>
            <a:ext cx="1977900" cy="7200"/>
          </a:xfrm>
          <a:prstGeom prst="straightConnector1">
            <a:avLst/>
          </a:prstGeom>
          <a:noFill/>
          <a:ln w="19050" cap="flat" cmpd="sng">
            <a:solidFill>
              <a:srgbClr val="191919"/>
            </a:solidFill>
            <a:prstDash val="solid"/>
            <a:round/>
            <a:headEnd type="none" w="med" len="med"/>
            <a:tailEnd type="none" w="med" len="med"/>
          </a:ln>
        </p:spPr>
      </p:cxnSp>
      <p:cxnSp>
        <p:nvCxnSpPr>
          <p:cNvPr id="186" name="Google Shape;186;p20"/>
          <p:cNvCxnSpPr/>
          <p:nvPr/>
        </p:nvCxnSpPr>
        <p:spPr>
          <a:xfrm rot="10800000">
            <a:off x="5533975" y="1444525"/>
            <a:ext cx="300" cy="3545100"/>
          </a:xfrm>
          <a:prstGeom prst="straightConnector1">
            <a:avLst/>
          </a:prstGeom>
          <a:noFill/>
          <a:ln w="19050" cap="flat" cmpd="sng">
            <a:solidFill>
              <a:srgbClr val="191919"/>
            </a:solidFill>
            <a:prstDash val="solid"/>
            <a:round/>
            <a:headEnd type="none" w="med" len="med"/>
            <a:tailEnd type="none" w="med" len="med"/>
          </a:ln>
        </p:spPr>
      </p:cxnSp>
      <p:cxnSp>
        <p:nvCxnSpPr>
          <p:cNvPr id="187" name="Google Shape;187;p20"/>
          <p:cNvCxnSpPr/>
          <p:nvPr/>
        </p:nvCxnSpPr>
        <p:spPr>
          <a:xfrm>
            <a:off x="5544313" y="4980875"/>
            <a:ext cx="1858800" cy="600"/>
          </a:xfrm>
          <a:prstGeom prst="straightConnector1">
            <a:avLst/>
          </a:prstGeom>
          <a:noFill/>
          <a:ln w="19050" cap="flat" cmpd="sng">
            <a:solidFill>
              <a:srgbClr val="191919"/>
            </a:solidFill>
            <a:prstDash val="solid"/>
            <a:round/>
            <a:headEnd type="none" w="med" len="med"/>
            <a:tailEnd type="none" w="med" len="med"/>
          </a:ln>
        </p:spPr>
      </p:cxnSp>
      <p:cxnSp>
        <p:nvCxnSpPr>
          <p:cNvPr id="188" name="Google Shape;188;p20"/>
          <p:cNvCxnSpPr/>
          <p:nvPr/>
        </p:nvCxnSpPr>
        <p:spPr>
          <a:xfrm rot="10800000">
            <a:off x="7386575" y="1472700"/>
            <a:ext cx="7800" cy="3517800"/>
          </a:xfrm>
          <a:prstGeom prst="straightConnector1">
            <a:avLst/>
          </a:prstGeom>
          <a:noFill/>
          <a:ln w="19050" cap="flat" cmpd="sng">
            <a:solidFill>
              <a:srgbClr val="191919"/>
            </a:solidFill>
            <a:prstDash val="solid"/>
            <a:round/>
            <a:headEnd type="none" w="med" len="med"/>
            <a:tailEnd type="none" w="med" len="med"/>
          </a:ln>
        </p:spPr>
      </p:cxnSp>
      <p:cxnSp>
        <p:nvCxnSpPr>
          <p:cNvPr id="189" name="Google Shape;189;p20"/>
          <p:cNvCxnSpPr/>
          <p:nvPr/>
        </p:nvCxnSpPr>
        <p:spPr>
          <a:xfrm>
            <a:off x="7390200" y="1479075"/>
            <a:ext cx="1780200" cy="0"/>
          </a:xfrm>
          <a:prstGeom prst="straightConnector1">
            <a:avLst/>
          </a:prstGeom>
          <a:noFill/>
          <a:ln w="19050" cap="flat" cmpd="sng">
            <a:solidFill>
              <a:srgbClr val="191919"/>
            </a:solidFill>
            <a:prstDash val="solid"/>
            <a:round/>
            <a:headEnd type="none" w="med" len="med"/>
            <a:tailEnd type="none" w="med" len="med"/>
          </a:ln>
        </p:spPr>
      </p:cxnSp>
      <p:sp>
        <p:nvSpPr>
          <p:cNvPr id="190" name="Google Shape;190;p20"/>
          <p:cNvSpPr/>
          <p:nvPr/>
        </p:nvSpPr>
        <p:spPr>
          <a:xfrm>
            <a:off x="2686425" y="4280825"/>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0"/>
          <p:cNvSpPr/>
          <p:nvPr/>
        </p:nvSpPr>
        <p:spPr>
          <a:xfrm>
            <a:off x="3067425" y="4280825"/>
            <a:ext cx="235800" cy="2436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0"/>
          <p:cNvSpPr/>
          <p:nvPr/>
        </p:nvSpPr>
        <p:spPr>
          <a:xfrm>
            <a:off x="1224375" y="1524700"/>
            <a:ext cx="235800" cy="243600"/>
          </a:xfrm>
          <a:prstGeom prst="ellipse">
            <a:avLst/>
          </a:prstGeom>
          <a:solidFill>
            <a:srgbClr val="F9C019"/>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0"/>
          <p:cNvSpPr/>
          <p:nvPr/>
        </p:nvSpPr>
        <p:spPr>
          <a:xfrm>
            <a:off x="7268650" y="2539350"/>
            <a:ext cx="235800" cy="243600"/>
          </a:xfrm>
          <a:prstGeom prst="ellipse">
            <a:avLst/>
          </a:prstGeom>
          <a:solidFill>
            <a:srgbClr val="FF67C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0"/>
          <p:cNvSpPr txBox="1"/>
          <p:nvPr/>
        </p:nvSpPr>
        <p:spPr>
          <a:xfrm>
            <a:off x="368700" y="1886000"/>
            <a:ext cx="11565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600" b="1">
                <a:latin typeface="Roboto Mono"/>
                <a:ea typeface="Roboto Mono"/>
                <a:cs typeface="Roboto Mono"/>
                <a:sym typeface="Roboto Mono"/>
              </a:rPr>
              <a:t>Prédire</a:t>
            </a:r>
            <a:endParaRPr sz="1600" b="1">
              <a:latin typeface="Roboto Mono"/>
              <a:ea typeface="Roboto Mono"/>
              <a:cs typeface="Roboto Mono"/>
              <a:sym typeface="Roboto Mono"/>
            </a:endParaRPr>
          </a:p>
        </p:txBody>
      </p:sp>
      <p:sp>
        <p:nvSpPr>
          <p:cNvPr id="195" name="Google Shape;195;p20"/>
          <p:cNvSpPr txBox="1"/>
          <p:nvPr/>
        </p:nvSpPr>
        <p:spPr>
          <a:xfrm>
            <a:off x="2052500" y="1814175"/>
            <a:ext cx="1255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600" b="1">
                <a:latin typeface="Roboto Mono"/>
                <a:ea typeface="Roboto Mono"/>
                <a:cs typeface="Roboto Mono"/>
                <a:sym typeface="Roboto Mono"/>
              </a:rPr>
              <a:t>Détecter</a:t>
            </a:r>
            <a:endParaRPr sz="1600" b="1">
              <a:latin typeface="Roboto Mono"/>
              <a:ea typeface="Roboto Mono"/>
              <a:cs typeface="Roboto Mono"/>
              <a:sym typeface="Roboto Mono"/>
            </a:endParaRPr>
          </a:p>
        </p:txBody>
      </p:sp>
      <p:sp>
        <p:nvSpPr>
          <p:cNvPr id="196" name="Google Shape;196;p20"/>
          <p:cNvSpPr txBox="1"/>
          <p:nvPr/>
        </p:nvSpPr>
        <p:spPr>
          <a:xfrm>
            <a:off x="3835000" y="1814175"/>
            <a:ext cx="1432200" cy="431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1600" b="1">
                <a:latin typeface="Roboto Mono"/>
                <a:ea typeface="Roboto Mono"/>
                <a:cs typeface="Roboto Mono"/>
                <a:sym typeface="Roboto Mono"/>
              </a:rPr>
              <a:t>Identifier</a:t>
            </a:r>
            <a:endParaRPr sz="1600" b="1">
              <a:latin typeface="Roboto Mono"/>
              <a:ea typeface="Roboto Mono"/>
              <a:cs typeface="Roboto Mono"/>
              <a:sym typeface="Roboto Mono"/>
            </a:endParaRPr>
          </a:p>
        </p:txBody>
      </p:sp>
      <p:sp>
        <p:nvSpPr>
          <p:cNvPr id="197" name="Google Shape;197;p20"/>
          <p:cNvSpPr txBox="1"/>
          <p:nvPr/>
        </p:nvSpPr>
        <p:spPr>
          <a:xfrm>
            <a:off x="5651550" y="1639850"/>
            <a:ext cx="1686900" cy="6771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1600" b="1">
                <a:latin typeface="Roboto Mono"/>
                <a:ea typeface="Roboto Mono"/>
                <a:cs typeface="Roboto Mono"/>
                <a:sym typeface="Roboto Mono"/>
              </a:rPr>
              <a:t>Générer du contenu</a:t>
            </a:r>
            <a:endParaRPr sz="2400">
              <a:latin typeface="Fira Sans Condensed Light"/>
              <a:ea typeface="Fira Sans Condensed Light"/>
              <a:cs typeface="Fira Sans Condensed Light"/>
              <a:sym typeface="Fira Sans Condensed Light"/>
            </a:endParaRPr>
          </a:p>
        </p:txBody>
      </p:sp>
      <p:sp>
        <p:nvSpPr>
          <p:cNvPr id="198" name="Google Shape;198;p20"/>
          <p:cNvSpPr txBox="1"/>
          <p:nvPr/>
        </p:nvSpPr>
        <p:spPr>
          <a:xfrm>
            <a:off x="7434650" y="1639838"/>
            <a:ext cx="1686900" cy="9234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1600" b="1">
                <a:latin typeface="Roboto Mono"/>
                <a:ea typeface="Roboto Mono"/>
                <a:cs typeface="Roboto Mono"/>
                <a:sym typeface="Roboto Mono"/>
              </a:rPr>
              <a:t>Planifier et prendre des décisions</a:t>
            </a:r>
            <a:endParaRPr sz="1600" b="1">
              <a:latin typeface="Roboto Mono"/>
              <a:ea typeface="Roboto Mono"/>
              <a:cs typeface="Roboto Mono"/>
              <a:sym typeface="Roboto Mono"/>
            </a:endParaRPr>
          </a:p>
        </p:txBody>
      </p:sp>
      <p:sp>
        <p:nvSpPr>
          <p:cNvPr id="199" name="Google Shape;199;p20"/>
          <p:cNvSpPr txBox="1"/>
          <p:nvPr/>
        </p:nvSpPr>
        <p:spPr>
          <a:xfrm>
            <a:off x="351523" y="4736875"/>
            <a:ext cx="1390200" cy="338700"/>
          </a:xfrm>
          <a:prstGeom prst="rect">
            <a:avLst/>
          </a:prstGeom>
          <a:noFill/>
          <a:ln>
            <a:noFill/>
          </a:ln>
        </p:spPr>
        <p:txBody>
          <a:bodyPr spcFirstLastPara="1" wrap="square" lIns="91425" tIns="91425" rIns="91425" bIns="91425" anchor="t" anchorCtr="0">
            <a:spAutoFit/>
          </a:bodyPr>
          <a:lstStyle/>
          <a:p>
            <a:pPr marL="0" lvl="0" indent="0" algn="ctr" rtl="0">
              <a:spcBef>
                <a:spcPts val="0"/>
              </a:spcBef>
              <a:spcAft>
                <a:spcPts val="0"/>
              </a:spcAft>
              <a:buNone/>
            </a:pPr>
            <a:r>
              <a:rPr lang="fr-CA" sz="1000">
                <a:solidFill>
                  <a:srgbClr val="191919"/>
                </a:solidFill>
                <a:latin typeface="Fira Sans Condensed Light"/>
                <a:ea typeface="Fira Sans Condensed Light"/>
                <a:cs typeface="Fira Sans Condensed Light"/>
                <a:sym typeface="Fira Sans Condensed Light"/>
              </a:rPr>
              <a:t>Images libres de droit</a:t>
            </a:r>
            <a:endParaRPr sz="1000">
              <a:solidFill>
                <a:srgbClr val="191919"/>
              </a:solidFill>
              <a:latin typeface="Fira Sans Condensed Light"/>
              <a:ea typeface="Fira Sans Condensed Light"/>
              <a:cs typeface="Fira Sans Condensed Light"/>
              <a:sym typeface="Fira Sans Condensed Light"/>
            </a:endParaRPr>
          </a:p>
        </p:txBody>
      </p:sp>
      <p:pic>
        <p:nvPicPr>
          <p:cNvPr id="200" name="Google Shape;200;p20"/>
          <p:cNvPicPr preferRelativeResize="0"/>
          <p:nvPr/>
        </p:nvPicPr>
        <p:blipFill>
          <a:blip r:embed="rId10">
            <a:alphaModFix/>
          </a:blip>
          <a:stretch>
            <a:fillRect/>
          </a:stretch>
        </p:blipFill>
        <p:spPr>
          <a:xfrm>
            <a:off x="8749048" y="4752279"/>
            <a:ext cx="309400" cy="30792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94"/>
                                        </p:tgtEl>
                                        <p:attrNameLst>
                                          <p:attrName>style.visibility</p:attrName>
                                        </p:attrNameLst>
                                      </p:cBhvr>
                                      <p:to>
                                        <p:strVal val="visible"/>
                                      </p:to>
                                    </p:set>
                                    <p:anim calcmode="lin" valueType="num">
                                      <p:cBhvr additive="base">
                                        <p:cTn id="7" dur="1000"/>
                                        <p:tgtEl>
                                          <p:spTgt spid="194"/>
                                        </p:tgtEl>
                                        <p:attrNameLst>
                                          <p:attrName>ppt_y</p:attrName>
                                        </p:attrNameLst>
                                      </p:cBhvr>
                                      <p:tavLst>
                                        <p:tav tm="0">
                                          <p:val>
                                            <p:strVal val="#ppt_y+1"/>
                                          </p:val>
                                        </p:tav>
                                        <p:tav tm="100000">
                                          <p:val>
                                            <p:strVal val="#ppt_y"/>
                                          </p:val>
                                        </p:tav>
                                      </p:tavLst>
                                    </p:anim>
                                  </p:childTnLst>
                                </p:cTn>
                              </p:par>
                              <p:par>
                                <p:cTn id="8" presetID="2" presetClass="entr" presetSubtype="4" fill="hold" nodeType="withEffect">
                                  <p:stCondLst>
                                    <p:cond delay="0"/>
                                  </p:stCondLst>
                                  <p:childTnLst>
                                    <p:set>
                                      <p:cBhvr>
                                        <p:cTn id="9" dur="1" fill="hold">
                                          <p:stCondLst>
                                            <p:cond delay="0"/>
                                          </p:stCondLst>
                                        </p:cTn>
                                        <p:tgtEl>
                                          <p:spTgt spid="173"/>
                                        </p:tgtEl>
                                        <p:attrNameLst>
                                          <p:attrName>style.visibility</p:attrName>
                                        </p:attrNameLst>
                                      </p:cBhvr>
                                      <p:to>
                                        <p:strVal val="visible"/>
                                      </p:to>
                                    </p:set>
                                    <p:anim calcmode="lin" valueType="num">
                                      <p:cBhvr additive="base">
                                        <p:cTn id="10" dur="1000"/>
                                        <p:tgtEl>
                                          <p:spTgt spid="173"/>
                                        </p:tgtEl>
                                        <p:attrNameLst>
                                          <p:attrName>ppt_y</p:attrName>
                                        </p:attrNameLst>
                                      </p:cBhvr>
                                      <p:tavLst>
                                        <p:tav tm="0">
                                          <p:val>
                                            <p:strVal val="#ppt_y+1"/>
                                          </p:val>
                                        </p:tav>
                                        <p:tav tm="100000">
                                          <p:val>
                                            <p:strVal val="#ppt_y"/>
                                          </p:val>
                                        </p:tav>
                                      </p:tavLst>
                                    </p:anim>
                                  </p:childTnLst>
                                </p:cTn>
                              </p:par>
                            </p:childTnLst>
                          </p:cTn>
                        </p:par>
                      </p:childTnLst>
                    </p:cTn>
                  </p:par>
                  <p:par>
                    <p:cTn id="11" fill="hold">
                      <p:stCondLst>
                        <p:cond delay="indefinite"/>
                      </p:stCondLst>
                      <p:childTnLst>
                        <p:par>
                          <p:cTn id="12" fill="hold">
                            <p:stCondLst>
                              <p:cond delay="0"/>
                            </p:stCondLst>
                            <p:childTnLst>
                              <p:par>
                                <p:cTn id="13" presetID="2" presetClass="entr" presetSubtype="1" fill="hold" nodeType="clickEffect">
                                  <p:stCondLst>
                                    <p:cond delay="0"/>
                                  </p:stCondLst>
                                  <p:childTnLst>
                                    <p:set>
                                      <p:cBhvr>
                                        <p:cTn id="14" dur="1" fill="hold">
                                          <p:stCondLst>
                                            <p:cond delay="0"/>
                                          </p:stCondLst>
                                        </p:cTn>
                                        <p:tgtEl>
                                          <p:spTgt spid="195"/>
                                        </p:tgtEl>
                                        <p:attrNameLst>
                                          <p:attrName>style.visibility</p:attrName>
                                        </p:attrNameLst>
                                      </p:cBhvr>
                                      <p:to>
                                        <p:strVal val="visible"/>
                                      </p:to>
                                    </p:set>
                                    <p:anim calcmode="lin" valueType="num">
                                      <p:cBhvr additive="base">
                                        <p:cTn id="15" dur="1000"/>
                                        <p:tgtEl>
                                          <p:spTgt spid="195"/>
                                        </p:tgtEl>
                                        <p:attrNameLst>
                                          <p:attrName>ppt_y</p:attrName>
                                        </p:attrNameLst>
                                      </p:cBhvr>
                                      <p:tavLst>
                                        <p:tav tm="0">
                                          <p:val>
                                            <p:strVal val="#ppt_y-1"/>
                                          </p:val>
                                        </p:tav>
                                        <p:tav tm="100000">
                                          <p:val>
                                            <p:strVal val="#ppt_y"/>
                                          </p:val>
                                        </p:tav>
                                      </p:tavLst>
                                    </p:anim>
                                  </p:childTnLst>
                                </p:cTn>
                              </p:par>
                              <p:par>
                                <p:cTn id="16" presetID="2" presetClass="entr" presetSubtype="1" fill="hold" nodeType="withEffect">
                                  <p:stCondLst>
                                    <p:cond delay="0"/>
                                  </p:stCondLst>
                                  <p:childTnLst>
                                    <p:set>
                                      <p:cBhvr>
                                        <p:cTn id="17" dur="1" fill="hold">
                                          <p:stCondLst>
                                            <p:cond delay="0"/>
                                          </p:stCondLst>
                                        </p:cTn>
                                        <p:tgtEl>
                                          <p:spTgt spid="174"/>
                                        </p:tgtEl>
                                        <p:attrNameLst>
                                          <p:attrName>style.visibility</p:attrName>
                                        </p:attrNameLst>
                                      </p:cBhvr>
                                      <p:to>
                                        <p:strVal val="visible"/>
                                      </p:to>
                                    </p:set>
                                    <p:anim calcmode="lin" valueType="num">
                                      <p:cBhvr additive="base">
                                        <p:cTn id="18" dur="1000"/>
                                        <p:tgtEl>
                                          <p:spTgt spid="174"/>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6"/>
                                        </p:tgtEl>
                                        <p:attrNameLst>
                                          <p:attrName>style.visibility</p:attrName>
                                        </p:attrNameLst>
                                      </p:cBhvr>
                                      <p:to>
                                        <p:strVal val="visible"/>
                                      </p:to>
                                    </p:set>
                                    <p:anim calcmode="lin" valueType="num">
                                      <p:cBhvr additive="base">
                                        <p:cTn id="23" dur="1000"/>
                                        <p:tgtEl>
                                          <p:spTgt spid="176"/>
                                        </p:tgtEl>
                                        <p:attrNameLst>
                                          <p:attrName>ppt_y</p:attrName>
                                        </p:attrNameLst>
                                      </p:cBhvr>
                                      <p:tavLst>
                                        <p:tav tm="0">
                                          <p:val>
                                            <p:strVal val="#ppt_y+1"/>
                                          </p:val>
                                        </p:tav>
                                        <p:tav tm="100000">
                                          <p:val>
                                            <p:strVal val="#ppt_y"/>
                                          </p:val>
                                        </p:tav>
                                      </p:tavLst>
                                    </p:anim>
                                  </p:childTnLst>
                                </p:cTn>
                              </p:par>
                              <p:par>
                                <p:cTn id="24" presetID="2" presetClass="entr" presetSubtype="4" fill="hold" nodeType="withEffect">
                                  <p:stCondLst>
                                    <p:cond delay="0"/>
                                  </p:stCondLst>
                                  <p:childTnLst>
                                    <p:set>
                                      <p:cBhvr>
                                        <p:cTn id="25" dur="1" fill="hold">
                                          <p:stCondLst>
                                            <p:cond delay="0"/>
                                          </p:stCondLst>
                                        </p:cTn>
                                        <p:tgtEl>
                                          <p:spTgt spid="196"/>
                                        </p:tgtEl>
                                        <p:attrNameLst>
                                          <p:attrName>style.visibility</p:attrName>
                                        </p:attrNameLst>
                                      </p:cBhvr>
                                      <p:to>
                                        <p:strVal val="visible"/>
                                      </p:to>
                                    </p:set>
                                    <p:anim calcmode="lin" valueType="num">
                                      <p:cBhvr additive="base">
                                        <p:cTn id="26" dur="1000"/>
                                        <p:tgtEl>
                                          <p:spTgt spid="196"/>
                                        </p:tgtEl>
                                        <p:attrNameLst>
                                          <p:attrName>ppt_y</p:attrName>
                                        </p:attrNameLst>
                                      </p:cBhvr>
                                      <p:tavLst>
                                        <p:tav tm="0">
                                          <p:val>
                                            <p:strVal val="#ppt_y+1"/>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77"/>
                                        </p:tgtEl>
                                        <p:attrNameLst>
                                          <p:attrName>style.visibility</p:attrName>
                                        </p:attrNameLst>
                                      </p:cBhvr>
                                      <p:to>
                                        <p:strVal val="visible"/>
                                      </p:to>
                                    </p:set>
                                    <p:anim calcmode="lin" valueType="num">
                                      <p:cBhvr additive="base">
                                        <p:cTn id="29" dur="1000"/>
                                        <p:tgtEl>
                                          <p:spTgt spid="177"/>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2" presetClass="entr" presetSubtype="1" fill="hold" nodeType="clickEffect">
                                  <p:stCondLst>
                                    <p:cond delay="0"/>
                                  </p:stCondLst>
                                  <p:childTnLst>
                                    <p:set>
                                      <p:cBhvr>
                                        <p:cTn id="33" dur="1" fill="hold">
                                          <p:stCondLst>
                                            <p:cond delay="0"/>
                                          </p:stCondLst>
                                        </p:cTn>
                                        <p:tgtEl>
                                          <p:spTgt spid="179"/>
                                        </p:tgtEl>
                                        <p:attrNameLst>
                                          <p:attrName>style.visibility</p:attrName>
                                        </p:attrNameLst>
                                      </p:cBhvr>
                                      <p:to>
                                        <p:strVal val="visible"/>
                                      </p:to>
                                    </p:set>
                                    <p:anim calcmode="lin" valueType="num">
                                      <p:cBhvr additive="base">
                                        <p:cTn id="34" dur="1000"/>
                                        <p:tgtEl>
                                          <p:spTgt spid="179"/>
                                        </p:tgtEl>
                                        <p:attrNameLst>
                                          <p:attrName>ppt_y</p:attrName>
                                        </p:attrNameLst>
                                      </p:cBhvr>
                                      <p:tavLst>
                                        <p:tav tm="0">
                                          <p:val>
                                            <p:strVal val="#ppt_y-1"/>
                                          </p:val>
                                        </p:tav>
                                        <p:tav tm="100000">
                                          <p:val>
                                            <p:strVal val="#ppt_y"/>
                                          </p:val>
                                        </p:tav>
                                      </p:tavLst>
                                    </p:anim>
                                  </p:childTnLst>
                                </p:cTn>
                              </p:par>
                              <p:par>
                                <p:cTn id="35" presetID="2" presetClass="entr" presetSubtype="1" fill="hold" nodeType="withEffect">
                                  <p:stCondLst>
                                    <p:cond delay="0"/>
                                  </p:stCondLst>
                                  <p:childTnLst>
                                    <p:set>
                                      <p:cBhvr>
                                        <p:cTn id="36" dur="1" fill="hold">
                                          <p:stCondLst>
                                            <p:cond delay="0"/>
                                          </p:stCondLst>
                                        </p:cTn>
                                        <p:tgtEl>
                                          <p:spTgt spid="180"/>
                                        </p:tgtEl>
                                        <p:attrNameLst>
                                          <p:attrName>style.visibility</p:attrName>
                                        </p:attrNameLst>
                                      </p:cBhvr>
                                      <p:to>
                                        <p:strVal val="visible"/>
                                      </p:to>
                                    </p:set>
                                    <p:anim calcmode="lin" valueType="num">
                                      <p:cBhvr additive="base">
                                        <p:cTn id="37" dur="1000"/>
                                        <p:tgtEl>
                                          <p:spTgt spid="180"/>
                                        </p:tgtEl>
                                        <p:attrNameLst>
                                          <p:attrName>ppt_y</p:attrName>
                                        </p:attrNameLst>
                                      </p:cBhvr>
                                      <p:tavLst>
                                        <p:tav tm="0">
                                          <p:val>
                                            <p:strVal val="#ppt_y-1"/>
                                          </p:val>
                                        </p:tav>
                                        <p:tav tm="100000">
                                          <p:val>
                                            <p:strVal val="#ppt_y"/>
                                          </p:val>
                                        </p:tav>
                                      </p:tavLst>
                                    </p:anim>
                                  </p:childTnLst>
                                </p:cTn>
                              </p:par>
                              <p:par>
                                <p:cTn id="38" presetID="2" presetClass="entr" presetSubtype="1" fill="hold" nodeType="withEffect">
                                  <p:stCondLst>
                                    <p:cond delay="0"/>
                                  </p:stCondLst>
                                  <p:childTnLst>
                                    <p:set>
                                      <p:cBhvr>
                                        <p:cTn id="39" dur="1" fill="hold">
                                          <p:stCondLst>
                                            <p:cond delay="0"/>
                                          </p:stCondLst>
                                        </p:cTn>
                                        <p:tgtEl>
                                          <p:spTgt spid="197"/>
                                        </p:tgtEl>
                                        <p:attrNameLst>
                                          <p:attrName>style.visibility</p:attrName>
                                        </p:attrNameLst>
                                      </p:cBhvr>
                                      <p:to>
                                        <p:strVal val="visible"/>
                                      </p:to>
                                    </p:set>
                                    <p:anim calcmode="lin" valueType="num">
                                      <p:cBhvr additive="base">
                                        <p:cTn id="40" dur="1000"/>
                                        <p:tgtEl>
                                          <p:spTgt spid="197"/>
                                        </p:tgtEl>
                                        <p:attrNameLst>
                                          <p:attrName>ppt_y</p:attrName>
                                        </p:attrNameLst>
                                      </p:cBhvr>
                                      <p:tavLst>
                                        <p:tav tm="0">
                                          <p:val>
                                            <p:strVal val="#ppt_y-1"/>
                                          </p:val>
                                        </p:tav>
                                        <p:tav tm="100000">
                                          <p:val>
                                            <p:strVal val="#ppt_y"/>
                                          </p:val>
                                        </p:tav>
                                      </p:tavLst>
                                    </p:anim>
                                  </p:childTnLst>
                                </p:cTn>
                              </p:par>
                              <p:par>
                                <p:cTn id="41" presetID="2" presetClass="entr" presetSubtype="1" fill="hold" nodeType="withEffect">
                                  <p:stCondLst>
                                    <p:cond delay="0"/>
                                  </p:stCondLst>
                                  <p:childTnLst>
                                    <p:set>
                                      <p:cBhvr>
                                        <p:cTn id="42" dur="1" fill="hold">
                                          <p:stCondLst>
                                            <p:cond delay="0"/>
                                          </p:stCondLst>
                                        </p:cTn>
                                        <p:tgtEl>
                                          <p:spTgt spid="178"/>
                                        </p:tgtEl>
                                        <p:attrNameLst>
                                          <p:attrName>style.visibility</p:attrName>
                                        </p:attrNameLst>
                                      </p:cBhvr>
                                      <p:to>
                                        <p:strVal val="visible"/>
                                      </p:to>
                                    </p:set>
                                    <p:anim calcmode="lin" valueType="num">
                                      <p:cBhvr additive="base">
                                        <p:cTn id="43" dur="1000"/>
                                        <p:tgtEl>
                                          <p:spTgt spid="178"/>
                                        </p:tgtEl>
                                        <p:attrNameLst>
                                          <p:attrName>ppt_y</p:attrName>
                                        </p:attrNameLst>
                                      </p:cBhvr>
                                      <p:tavLst>
                                        <p:tav tm="0">
                                          <p:val>
                                            <p:strVal val="#ppt_y-1"/>
                                          </p:val>
                                        </p:tav>
                                        <p:tav tm="100000">
                                          <p:val>
                                            <p:strVal val="#ppt_y"/>
                                          </p:val>
                                        </p:tav>
                                      </p:tavLst>
                                    </p:anim>
                                  </p:childTnLst>
                                </p:cTn>
                              </p:par>
                            </p:childTnLst>
                          </p:cTn>
                        </p:par>
                      </p:childTnLst>
                    </p:cTn>
                  </p:par>
                  <p:par>
                    <p:cTn id="44" fill="hold">
                      <p:stCondLst>
                        <p:cond delay="indefinite"/>
                      </p:stCondLst>
                      <p:childTnLst>
                        <p:par>
                          <p:cTn id="45" fill="hold">
                            <p:stCondLst>
                              <p:cond delay="0"/>
                            </p:stCondLst>
                            <p:childTnLst>
                              <p:par>
                                <p:cTn id="46" presetID="2" presetClass="entr" presetSubtype="4" fill="hold" nodeType="clickEffect">
                                  <p:stCondLst>
                                    <p:cond delay="0"/>
                                  </p:stCondLst>
                                  <p:childTnLst>
                                    <p:set>
                                      <p:cBhvr>
                                        <p:cTn id="47" dur="1" fill="hold">
                                          <p:stCondLst>
                                            <p:cond delay="0"/>
                                          </p:stCondLst>
                                        </p:cTn>
                                        <p:tgtEl>
                                          <p:spTgt spid="198"/>
                                        </p:tgtEl>
                                        <p:attrNameLst>
                                          <p:attrName>style.visibility</p:attrName>
                                        </p:attrNameLst>
                                      </p:cBhvr>
                                      <p:to>
                                        <p:strVal val="visible"/>
                                      </p:to>
                                    </p:set>
                                    <p:anim calcmode="lin" valueType="num">
                                      <p:cBhvr additive="base">
                                        <p:cTn id="48" dur="1000"/>
                                        <p:tgtEl>
                                          <p:spTgt spid="198"/>
                                        </p:tgtEl>
                                        <p:attrNameLst>
                                          <p:attrName>ppt_y</p:attrName>
                                        </p:attrNameLst>
                                      </p:cBhvr>
                                      <p:tavLst>
                                        <p:tav tm="0">
                                          <p:val>
                                            <p:strVal val="#ppt_y+1"/>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175"/>
                                        </p:tgtEl>
                                        <p:attrNameLst>
                                          <p:attrName>style.visibility</p:attrName>
                                        </p:attrNameLst>
                                      </p:cBhvr>
                                      <p:to>
                                        <p:strVal val="visible"/>
                                      </p:to>
                                    </p:set>
                                    <p:anim calcmode="lin" valueType="num">
                                      <p:cBhvr additive="base">
                                        <p:cTn id="51" dur="1000"/>
                                        <p:tgtEl>
                                          <p:spTgt spid="175"/>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Shape 1097"/>
        <p:cNvGrpSpPr/>
        <p:nvPr/>
      </p:nvGrpSpPr>
      <p:grpSpPr>
        <a:xfrm>
          <a:off x="0" y="0"/>
          <a:ext cx="0" cy="0"/>
          <a:chOff x="0" y="0"/>
          <a:chExt cx="0" cy="0"/>
        </a:xfrm>
      </p:grpSpPr>
      <p:sp>
        <p:nvSpPr>
          <p:cNvPr id="1098" name="Google Shape;1098;p92"/>
          <p:cNvSpPr/>
          <p:nvPr/>
        </p:nvSpPr>
        <p:spPr>
          <a:xfrm>
            <a:off x="0" y="953125"/>
            <a:ext cx="9144000" cy="2641800"/>
          </a:xfrm>
          <a:prstGeom prst="roundRect">
            <a:avLst>
              <a:gd name="adj" fmla="val 0"/>
            </a:avLst>
          </a:prstGeom>
          <a:solidFill>
            <a:srgbClr val="FFE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099" name="Google Shape;1099;p92"/>
          <p:cNvSpPr/>
          <p:nvPr/>
        </p:nvSpPr>
        <p:spPr>
          <a:xfrm>
            <a:off x="499575" y="1141239"/>
            <a:ext cx="7975108" cy="289799"/>
          </a:xfrm>
          <a:prstGeom prst="rect">
            <a:avLst/>
          </a:prstGeom>
        </p:spPr>
        <p:txBody>
          <a:bodyPr>
            <a:prstTxWarp prst="textPlain">
              <a:avLst/>
            </a:prstTxWarp>
          </a:bodyPr>
          <a:lstStyle/>
          <a:p>
            <a:pPr lvl="0" algn="ctr"/>
            <a:r>
              <a:rPr b="0" i="0">
                <a:ln>
                  <a:noFill/>
                </a:ln>
                <a:solidFill>
                  <a:srgbClr val="FF67C4"/>
                </a:solidFill>
                <a:latin typeface="Open Sans;800"/>
              </a:rPr>
              <a:t>Pour modéliser la grille individuelle questionner sur...</a:t>
            </a:r>
          </a:p>
        </p:txBody>
      </p:sp>
      <p:sp>
        <p:nvSpPr>
          <p:cNvPr id="1100" name="Google Shape;1100;p92"/>
          <p:cNvSpPr txBox="1"/>
          <p:nvPr/>
        </p:nvSpPr>
        <p:spPr>
          <a:xfrm>
            <a:off x="862200" y="1523825"/>
            <a:ext cx="7881000" cy="12621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fr-CA">
                <a:latin typeface="Open Sans Medium"/>
                <a:ea typeface="Open Sans Medium"/>
                <a:cs typeface="Open Sans Medium"/>
                <a:sym typeface="Open Sans Medium"/>
              </a:rPr>
              <a:t>Les valeurs dans la mise en situation.</a:t>
            </a:r>
            <a:endParaRPr>
              <a:latin typeface="Open Sans Medium"/>
              <a:ea typeface="Open Sans Medium"/>
              <a:cs typeface="Open Sans Medium"/>
              <a:sym typeface="Open Sans Medium"/>
            </a:endParaRPr>
          </a:p>
          <a:p>
            <a:pPr marL="0" lvl="0" indent="0" algn="l" rtl="0">
              <a:lnSpc>
                <a:spcPct val="200000"/>
              </a:lnSpc>
              <a:spcBef>
                <a:spcPts val="0"/>
              </a:spcBef>
              <a:spcAft>
                <a:spcPts val="0"/>
              </a:spcAft>
              <a:buNone/>
            </a:pPr>
            <a:r>
              <a:rPr lang="fr-CA">
                <a:latin typeface="Open Sans Medium"/>
                <a:ea typeface="Open Sans Medium"/>
                <a:cs typeface="Open Sans Medium"/>
                <a:sym typeface="Open Sans Medium"/>
              </a:rPr>
              <a:t>Le ou les enjeux</a:t>
            </a:r>
            <a:endParaRPr>
              <a:latin typeface="Open Sans Medium"/>
              <a:ea typeface="Open Sans Medium"/>
              <a:cs typeface="Open Sans Medium"/>
              <a:sym typeface="Open Sans Medium"/>
            </a:endParaRPr>
          </a:p>
          <a:p>
            <a:pPr marL="0" lvl="0" indent="0" algn="l" rtl="0">
              <a:lnSpc>
                <a:spcPct val="200000"/>
              </a:lnSpc>
              <a:spcBef>
                <a:spcPts val="0"/>
              </a:spcBef>
              <a:spcAft>
                <a:spcPts val="0"/>
              </a:spcAft>
              <a:buNone/>
            </a:pPr>
            <a:r>
              <a:rPr lang="fr-CA">
                <a:latin typeface="Open Sans Medium"/>
                <a:ea typeface="Open Sans Medium"/>
                <a:cs typeface="Open Sans Medium"/>
                <a:sym typeface="Open Sans Medium"/>
              </a:rPr>
              <a:t>Les personnes impliquées</a:t>
            </a:r>
            <a:endParaRPr>
              <a:latin typeface="Open Sans Medium"/>
              <a:ea typeface="Open Sans Medium"/>
              <a:cs typeface="Open Sans Medium"/>
              <a:sym typeface="Open Sans Medium"/>
            </a:endParaRPr>
          </a:p>
        </p:txBody>
      </p:sp>
      <p:sp>
        <p:nvSpPr>
          <p:cNvPr id="1101" name="Google Shape;1101;p92"/>
          <p:cNvSpPr/>
          <p:nvPr/>
        </p:nvSpPr>
        <p:spPr>
          <a:xfrm>
            <a:off x="265475" y="140200"/>
            <a:ext cx="8249162" cy="629402"/>
          </a:xfrm>
          <a:prstGeom prst="rect">
            <a:avLst/>
          </a:prstGeom>
        </p:spPr>
        <p:txBody>
          <a:bodyPr>
            <a:prstTxWarp prst="textPlain">
              <a:avLst/>
            </a:prstTxWarp>
          </a:bodyPr>
          <a:lstStyle/>
          <a:p>
            <a:pPr lvl="0" algn="ctr"/>
            <a:r>
              <a:rPr b="0" i="0">
                <a:ln>
                  <a:noFill/>
                </a:ln>
                <a:solidFill>
                  <a:srgbClr val="000000"/>
                </a:solidFill>
                <a:latin typeface="Open Sans;800"/>
              </a:rPr>
              <a:t>Diapo pour l'enseignant•e</a:t>
            </a:r>
          </a:p>
        </p:txBody>
      </p:sp>
      <p:sp>
        <p:nvSpPr>
          <p:cNvPr id="1102" name="Google Shape;1102;p92"/>
          <p:cNvSpPr txBox="1"/>
          <p:nvPr/>
        </p:nvSpPr>
        <p:spPr>
          <a:xfrm>
            <a:off x="402300" y="3748350"/>
            <a:ext cx="8339400" cy="12621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a:latin typeface="Open Sans Medium"/>
                <a:ea typeface="Open Sans Medium"/>
                <a:cs typeface="Open Sans Medium"/>
                <a:sym typeface="Open Sans Medium"/>
              </a:rPr>
              <a:t>*Amener des nuances en questionnant sur l’utilisation que l’élève a fait de Chat GPT. Est-ce forcément de la tricherie? Quelles utilisations seraient de la tricherie ou non?</a:t>
            </a:r>
            <a:br>
              <a:rPr lang="fr-CA">
                <a:latin typeface="Open Sans Medium"/>
                <a:ea typeface="Open Sans Medium"/>
                <a:cs typeface="Open Sans Medium"/>
                <a:sym typeface="Open Sans Medium"/>
              </a:rPr>
            </a:br>
            <a:br>
              <a:rPr lang="fr-CA">
                <a:latin typeface="Open Sans Medium"/>
                <a:ea typeface="Open Sans Medium"/>
                <a:cs typeface="Open Sans Medium"/>
                <a:sym typeface="Open Sans Medium"/>
              </a:rPr>
            </a:br>
            <a:r>
              <a:rPr lang="fr-CA">
                <a:latin typeface="Open Sans Medium"/>
                <a:ea typeface="Open Sans Medium"/>
                <a:cs typeface="Open Sans Medium"/>
                <a:sym typeface="Open Sans Medium"/>
              </a:rPr>
              <a:t>Amener les élèves à nommer des limites et des opportunités que permet l’IA dans cette situation. </a:t>
            </a:r>
            <a:endParaRPr/>
          </a:p>
        </p:txBody>
      </p:sp>
      <p:pic>
        <p:nvPicPr>
          <p:cNvPr id="1103" name="Google Shape;1103;p92"/>
          <p:cNvPicPr preferRelativeResize="0"/>
          <p:nvPr/>
        </p:nvPicPr>
        <p:blipFill>
          <a:blip r:embed="rId3">
            <a:alphaModFix/>
          </a:blip>
          <a:stretch>
            <a:fillRect/>
          </a:stretch>
        </p:blipFill>
        <p:spPr>
          <a:xfrm>
            <a:off x="5112675" y="2878700"/>
            <a:ext cx="3753564" cy="581763"/>
          </a:xfrm>
          <a:prstGeom prst="rect">
            <a:avLst/>
          </a:prstGeom>
          <a:noFill/>
          <a:ln>
            <a:noFill/>
          </a:ln>
        </p:spPr>
      </p:pic>
      <p:sp>
        <p:nvSpPr>
          <p:cNvPr id="1104" name="Google Shape;1104;p92"/>
          <p:cNvSpPr txBox="1"/>
          <p:nvPr/>
        </p:nvSpPr>
        <p:spPr>
          <a:xfrm>
            <a:off x="5112700" y="2066850"/>
            <a:ext cx="3753600" cy="7389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CA" sz="1200">
                <a:latin typeface="Open Sans Medium"/>
                <a:ea typeface="Open Sans Medium"/>
                <a:cs typeface="Open Sans Medium"/>
                <a:sym typeface="Open Sans Medium"/>
              </a:rPr>
              <a:t>Pour faire la modélisation à l’aide de notre questionnaire Wooclap, importer l’événement IACOURS.</a:t>
            </a:r>
            <a:endParaRPr sz="1200">
              <a:latin typeface="Open Sans Medium"/>
              <a:ea typeface="Open Sans Medium"/>
              <a:cs typeface="Open Sans Medium"/>
              <a:sym typeface="Open Sans Medium"/>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1108"/>
        <p:cNvGrpSpPr/>
        <p:nvPr/>
      </p:nvGrpSpPr>
      <p:grpSpPr>
        <a:xfrm>
          <a:off x="0" y="0"/>
          <a:ext cx="0" cy="0"/>
          <a:chOff x="0" y="0"/>
          <a:chExt cx="0" cy="0"/>
        </a:xfrm>
      </p:grpSpPr>
      <p:sp>
        <p:nvSpPr>
          <p:cNvPr id="1109" name="Google Shape;1109;p93"/>
          <p:cNvSpPr/>
          <p:nvPr/>
        </p:nvSpPr>
        <p:spPr>
          <a:xfrm>
            <a:off x="7225" y="-12100"/>
            <a:ext cx="9143982" cy="1326618"/>
          </a:xfrm>
          <a:prstGeom prst="flowChartDocument">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1110" name="Google Shape;1110;p93"/>
          <p:cNvCxnSpPr>
            <a:stCxn id="1111" idx="4"/>
            <a:endCxn id="1112" idx="0"/>
          </p:cNvCxnSpPr>
          <p:nvPr/>
        </p:nvCxnSpPr>
        <p:spPr>
          <a:xfrm>
            <a:off x="667850" y="2146425"/>
            <a:ext cx="0" cy="1719900"/>
          </a:xfrm>
          <a:prstGeom prst="straightConnector1">
            <a:avLst/>
          </a:prstGeom>
          <a:noFill/>
          <a:ln w="19050" cap="flat" cmpd="sng">
            <a:solidFill>
              <a:srgbClr val="000000"/>
            </a:solidFill>
            <a:prstDash val="solid"/>
            <a:round/>
            <a:headEnd type="none" w="med" len="med"/>
            <a:tailEnd type="none" w="med" len="med"/>
          </a:ln>
        </p:spPr>
      </p:cxnSp>
      <p:sp>
        <p:nvSpPr>
          <p:cNvPr id="1113" name="Google Shape;1113;p93"/>
          <p:cNvSpPr txBox="1"/>
          <p:nvPr/>
        </p:nvSpPr>
        <p:spPr>
          <a:xfrm>
            <a:off x="843250" y="1837700"/>
            <a:ext cx="5892300" cy="2409000"/>
          </a:xfrm>
          <a:prstGeom prst="rect">
            <a:avLst/>
          </a:prstGeom>
          <a:noFill/>
          <a:ln>
            <a:noFill/>
          </a:ln>
        </p:spPr>
        <p:txBody>
          <a:bodyPr spcFirstLastPara="1" wrap="square" lIns="91425" tIns="91425" rIns="91425" bIns="91425" anchor="t" anchorCtr="0">
            <a:spAutoFit/>
          </a:bodyPr>
          <a:lstStyle/>
          <a:p>
            <a:pPr marL="0" lvl="0" indent="0" algn="l" rtl="0">
              <a:lnSpc>
                <a:spcPct val="250000"/>
              </a:lnSpc>
              <a:spcBef>
                <a:spcPts val="0"/>
              </a:spcBef>
              <a:spcAft>
                <a:spcPts val="0"/>
              </a:spcAft>
              <a:buNone/>
            </a:pPr>
            <a:r>
              <a:rPr lang="fr-CA" sz="1700">
                <a:latin typeface="Open Sans"/>
                <a:ea typeface="Open Sans"/>
                <a:cs typeface="Open Sans"/>
                <a:sym typeface="Open Sans"/>
              </a:rPr>
              <a:t>Les participants sont égaux dans la discussion.</a:t>
            </a:r>
            <a:endParaRPr sz="1700">
              <a:latin typeface="Open Sans"/>
              <a:ea typeface="Open Sans"/>
              <a:cs typeface="Open Sans"/>
              <a:sym typeface="Open Sans"/>
            </a:endParaRPr>
          </a:p>
          <a:p>
            <a:pPr marL="0" lvl="0" indent="0" algn="l" rtl="0">
              <a:lnSpc>
                <a:spcPct val="250000"/>
              </a:lnSpc>
              <a:spcBef>
                <a:spcPts val="0"/>
              </a:spcBef>
              <a:spcAft>
                <a:spcPts val="0"/>
              </a:spcAft>
              <a:buNone/>
            </a:pPr>
            <a:r>
              <a:rPr lang="fr-CA" sz="1700">
                <a:latin typeface="Open Sans"/>
                <a:ea typeface="Open Sans"/>
                <a:cs typeface="Open Sans"/>
                <a:sym typeface="Open Sans"/>
              </a:rPr>
              <a:t>S’assurer de conserver le respect mutuel.</a:t>
            </a:r>
            <a:endParaRPr sz="1700">
              <a:latin typeface="Open Sans"/>
              <a:ea typeface="Open Sans"/>
              <a:cs typeface="Open Sans"/>
              <a:sym typeface="Open Sans"/>
            </a:endParaRPr>
          </a:p>
          <a:p>
            <a:pPr marL="0" lvl="0" indent="0" algn="l" rtl="0">
              <a:lnSpc>
                <a:spcPct val="250000"/>
              </a:lnSpc>
              <a:spcBef>
                <a:spcPts val="0"/>
              </a:spcBef>
              <a:spcAft>
                <a:spcPts val="0"/>
              </a:spcAft>
              <a:buNone/>
            </a:pPr>
            <a:r>
              <a:rPr lang="fr-CA" sz="1700">
                <a:latin typeface="Open Sans"/>
                <a:ea typeface="Open Sans"/>
                <a:cs typeface="Open Sans"/>
                <a:sym typeface="Open Sans"/>
              </a:rPr>
              <a:t>Chaque opinion compte.</a:t>
            </a:r>
            <a:endParaRPr sz="1700">
              <a:latin typeface="Open Sans"/>
              <a:ea typeface="Open Sans"/>
              <a:cs typeface="Open Sans"/>
              <a:sym typeface="Open Sans"/>
            </a:endParaRPr>
          </a:p>
          <a:p>
            <a:pPr marL="0" lvl="0" indent="0" algn="l" rtl="0">
              <a:lnSpc>
                <a:spcPct val="250000"/>
              </a:lnSpc>
              <a:spcBef>
                <a:spcPts val="0"/>
              </a:spcBef>
              <a:spcAft>
                <a:spcPts val="0"/>
              </a:spcAft>
              <a:buNone/>
            </a:pPr>
            <a:r>
              <a:rPr lang="fr-CA" sz="1700">
                <a:latin typeface="Open Sans"/>
                <a:ea typeface="Open Sans"/>
                <a:cs typeface="Open Sans"/>
                <a:sym typeface="Open Sans"/>
              </a:rPr>
              <a:t>Les opinions doivent être soutenues par des arguments.</a:t>
            </a:r>
            <a:endParaRPr sz="1700">
              <a:latin typeface="Open Sans"/>
              <a:ea typeface="Open Sans"/>
              <a:cs typeface="Open Sans"/>
              <a:sym typeface="Open Sans"/>
            </a:endParaRPr>
          </a:p>
        </p:txBody>
      </p:sp>
      <p:sp>
        <p:nvSpPr>
          <p:cNvPr id="1114" name="Google Shape;1114;p93"/>
          <p:cNvSpPr/>
          <p:nvPr/>
        </p:nvSpPr>
        <p:spPr>
          <a:xfrm>
            <a:off x="221400" y="253482"/>
            <a:ext cx="5847859" cy="596281"/>
          </a:xfrm>
          <a:prstGeom prst="rect">
            <a:avLst/>
          </a:prstGeom>
        </p:spPr>
        <p:txBody>
          <a:bodyPr>
            <a:prstTxWarp prst="textPlain">
              <a:avLst/>
            </a:prstTxWarp>
          </a:bodyPr>
          <a:lstStyle/>
          <a:p>
            <a:pPr lvl="0" algn="ctr"/>
            <a:r>
              <a:rPr b="0" i="0">
                <a:ln>
                  <a:noFill/>
                </a:ln>
                <a:solidFill>
                  <a:srgbClr val="000000"/>
                </a:solidFill>
                <a:latin typeface="Open Sans;800"/>
              </a:rPr>
              <a:t>LES 4 POINTS CLÉS</a:t>
            </a:r>
          </a:p>
        </p:txBody>
      </p:sp>
      <p:pic>
        <p:nvPicPr>
          <p:cNvPr id="1115" name="Google Shape;1115;p93"/>
          <p:cNvPicPr preferRelativeResize="0"/>
          <p:nvPr/>
        </p:nvPicPr>
        <p:blipFill>
          <a:blip r:embed="rId3">
            <a:alphaModFix/>
          </a:blip>
          <a:stretch>
            <a:fillRect/>
          </a:stretch>
        </p:blipFill>
        <p:spPr>
          <a:xfrm rot="341146">
            <a:off x="6879253" y="1063337"/>
            <a:ext cx="2333796" cy="3016829"/>
          </a:xfrm>
          <a:prstGeom prst="rect">
            <a:avLst/>
          </a:prstGeom>
          <a:noFill/>
          <a:ln>
            <a:noFill/>
          </a:ln>
        </p:spPr>
      </p:pic>
      <p:pic>
        <p:nvPicPr>
          <p:cNvPr id="1116" name="Google Shape;1116;p93"/>
          <p:cNvPicPr preferRelativeResize="0"/>
          <p:nvPr/>
        </p:nvPicPr>
        <p:blipFill>
          <a:blip r:embed="rId4">
            <a:alphaModFix/>
          </a:blip>
          <a:stretch>
            <a:fillRect/>
          </a:stretch>
        </p:blipFill>
        <p:spPr>
          <a:xfrm>
            <a:off x="64748" y="4727204"/>
            <a:ext cx="309400" cy="307920"/>
          </a:xfrm>
          <a:prstGeom prst="rect">
            <a:avLst/>
          </a:prstGeom>
          <a:noFill/>
          <a:ln>
            <a:noFill/>
          </a:ln>
        </p:spPr>
      </p:pic>
      <p:pic>
        <p:nvPicPr>
          <p:cNvPr id="1117" name="Google Shape;1117;p93"/>
          <p:cNvPicPr preferRelativeResize="0"/>
          <p:nvPr/>
        </p:nvPicPr>
        <p:blipFill>
          <a:blip r:embed="rId4">
            <a:alphaModFix/>
          </a:blip>
          <a:stretch>
            <a:fillRect/>
          </a:stretch>
        </p:blipFill>
        <p:spPr>
          <a:xfrm>
            <a:off x="8749048" y="4752279"/>
            <a:ext cx="309400" cy="307920"/>
          </a:xfrm>
          <a:prstGeom prst="rect">
            <a:avLst/>
          </a:prstGeom>
          <a:noFill/>
          <a:ln>
            <a:noFill/>
          </a:ln>
        </p:spPr>
      </p:pic>
      <p:sp>
        <p:nvSpPr>
          <p:cNvPr id="1111" name="Google Shape;1111;p93"/>
          <p:cNvSpPr/>
          <p:nvPr/>
        </p:nvSpPr>
        <p:spPr>
          <a:xfrm>
            <a:off x="555350" y="1921425"/>
            <a:ext cx="225000" cy="225000"/>
          </a:xfrm>
          <a:prstGeom prst="ellipse">
            <a:avLst/>
          </a:prstGeom>
          <a:solidFill>
            <a:srgbClr val="BBDA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118" name="Google Shape;1118;p93"/>
          <p:cNvSpPr/>
          <p:nvPr/>
        </p:nvSpPr>
        <p:spPr>
          <a:xfrm>
            <a:off x="555350" y="2569750"/>
            <a:ext cx="225000" cy="2250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119" name="Google Shape;1119;p93"/>
          <p:cNvSpPr/>
          <p:nvPr/>
        </p:nvSpPr>
        <p:spPr>
          <a:xfrm>
            <a:off x="555350" y="3218075"/>
            <a:ext cx="225000" cy="225000"/>
          </a:xfrm>
          <a:prstGeom prst="ellipse">
            <a:avLst/>
          </a:prstGeom>
          <a:solidFill>
            <a:srgbClr val="FFD2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112" name="Google Shape;1112;p93"/>
          <p:cNvSpPr/>
          <p:nvPr/>
        </p:nvSpPr>
        <p:spPr>
          <a:xfrm>
            <a:off x="555350" y="3866400"/>
            <a:ext cx="225000" cy="225000"/>
          </a:xfrm>
          <a:prstGeom prst="ellipse">
            <a:avLst/>
          </a:prstGeom>
          <a:solidFill>
            <a:srgbClr val="BBDA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1123"/>
        <p:cNvGrpSpPr/>
        <p:nvPr/>
      </p:nvGrpSpPr>
      <p:grpSpPr>
        <a:xfrm>
          <a:off x="0" y="0"/>
          <a:ext cx="0" cy="0"/>
          <a:chOff x="0" y="0"/>
          <a:chExt cx="0" cy="0"/>
        </a:xfrm>
      </p:grpSpPr>
      <p:sp>
        <p:nvSpPr>
          <p:cNvPr id="1124" name="Google Shape;1124;p94"/>
          <p:cNvSpPr/>
          <p:nvPr/>
        </p:nvSpPr>
        <p:spPr>
          <a:xfrm>
            <a:off x="0" y="953125"/>
            <a:ext cx="9144000" cy="3319800"/>
          </a:xfrm>
          <a:prstGeom prst="roundRect">
            <a:avLst>
              <a:gd name="adj" fmla="val 0"/>
            </a:avLst>
          </a:prstGeom>
          <a:solidFill>
            <a:srgbClr val="FFE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125" name="Google Shape;1125;p94"/>
          <p:cNvSpPr/>
          <p:nvPr/>
        </p:nvSpPr>
        <p:spPr>
          <a:xfrm>
            <a:off x="3336551" y="1078825"/>
            <a:ext cx="2470893" cy="304651"/>
          </a:xfrm>
          <a:prstGeom prst="rect">
            <a:avLst/>
          </a:prstGeom>
        </p:spPr>
        <p:txBody>
          <a:bodyPr>
            <a:prstTxWarp prst="textPlain">
              <a:avLst/>
            </a:prstTxWarp>
          </a:bodyPr>
          <a:lstStyle/>
          <a:p>
            <a:pPr lvl="0" algn="ctr"/>
            <a:r>
              <a:rPr b="0" i="0">
                <a:ln>
                  <a:noFill/>
                </a:ln>
                <a:solidFill>
                  <a:srgbClr val="FF67C4"/>
                </a:solidFill>
                <a:latin typeface="Open Sans;800"/>
              </a:rPr>
              <a:t>DÉROULEMENT</a:t>
            </a:r>
          </a:p>
        </p:txBody>
      </p:sp>
      <p:sp>
        <p:nvSpPr>
          <p:cNvPr id="1126" name="Google Shape;1126;p94"/>
          <p:cNvSpPr txBox="1"/>
          <p:nvPr/>
        </p:nvSpPr>
        <p:spPr>
          <a:xfrm>
            <a:off x="862200" y="1523825"/>
            <a:ext cx="6446100" cy="8313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fr-CA">
                <a:latin typeface="Open Sans Medium"/>
                <a:ea typeface="Open Sans Medium"/>
                <a:cs typeface="Open Sans Medium"/>
                <a:sym typeface="Open Sans Medium"/>
              </a:rPr>
              <a:t>1 -   Prendre conscience de votre position. (⏱️10 minutes en individuel)</a:t>
            </a:r>
            <a:endParaRPr>
              <a:latin typeface="Open Sans Medium"/>
              <a:ea typeface="Open Sans Medium"/>
              <a:cs typeface="Open Sans Medium"/>
              <a:sym typeface="Open Sans Medium"/>
            </a:endParaRPr>
          </a:p>
          <a:p>
            <a:pPr marL="0" lvl="0" indent="0" algn="l" rtl="0">
              <a:lnSpc>
                <a:spcPct val="200000"/>
              </a:lnSpc>
              <a:spcBef>
                <a:spcPts val="0"/>
              </a:spcBef>
              <a:spcAft>
                <a:spcPts val="0"/>
              </a:spcAft>
              <a:buNone/>
            </a:pPr>
            <a:r>
              <a:rPr lang="fr-CA">
                <a:latin typeface="Open Sans Medium"/>
                <a:ea typeface="Open Sans Medium"/>
                <a:cs typeface="Open Sans Medium"/>
                <a:sym typeface="Open Sans Medium"/>
              </a:rPr>
              <a:t>2 -   Vous regrouper.</a:t>
            </a:r>
            <a:endParaRPr>
              <a:latin typeface="Open Sans Medium"/>
              <a:ea typeface="Open Sans Medium"/>
              <a:cs typeface="Open Sans Medium"/>
              <a:sym typeface="Open Sans Medium"/>
            </a:endParaRPr>
          </a:p>
        </p:txBody>
      </p:sp>
      <p:sp>
        <p:nvSpPr>
          <p:cNvPr id="1127" name="Google Shape;1127;p94"/>
          <p:cNvSpPr/>
          <p:nvPr/>
        </p:nvSpPr>
        <p:spPr>
          <a:xfrm>
            <a:off x="902400" y="1546863"/>
            <a:ext cx="289800" cy="289800"/>
          </a:xfrm>
          <a:prstGeom prst="ellipse">
            <a:avLst/>
          </a:prstGeom>
          <a:solidFill>
            <a:srgbClr val="FFFFFF"/>
          </a:solidFill>
          <a:ln w="19050" cap="flat" cmpd="sng">
            <a:solidFill>
              <a:srgbClr val="000000"/>
            </a:solidFill>
            <a:prstDash val="solid"/>
            <a:round/>
            <a:headEnd type="none" w="sm" len="sm"/>
            <a:tailEnd type="none" w="sm" len="sm"/>
          </a:ln>
          <a:effectLst>
            <a:outerShdw dist="47625" dir="7920000" algn="bl" rotWithShape="0">
              <a:srgbClr val="9FC9E0"/>
            </a:outerShdw>
          </a:effectLst>
        </p:spPr>
        <p:txBody>
          <a:bodyPr spcFirstLastPara="1" wrap="square" lIns="72000" tIns="91425" rIns="91425" bIns="91425" anchor="ctr" anchorCtr="0">
            <a:noAutofit/>
          </a:bodyPr>
          <a:lstStyle/>
          <a:p>
            <a:pPr marL="0" marR="0" lvl="0" indent="0" algn="ctr" rtl="0">
              <a:lnSpc>
                <a:spcPct val="100000"/>
              </a:lnSpc>
              <a:spcBef>
                <a:spcPts val="0"/>
              </a:spcBef>
              <a:spcAft>
                <a:spcPts val="0"/>
              </a:spcAft>
              <a:buNone/>
            </a:pPr>
            <a:r>
              <a:rPr lang="fr-CA" sz="1100">
                <a:latin typeface="Roboto Mono"/>
                <a:ea typeface="Roboto Mono"/>
                <a:cs typeface="Roboto Mono"/>
                <a:sym typeface="Roboto Mono"/>
              </a:rPr>
              <a:t>1</a:t>
            </a:r>
            <a:endParaRPr sz="1100">
              <a:latin typeface="Roboto Mono"/>
              <a:ea typeface="Roboto Mono"/>
              <a:cs typeface="Roboto Mono"/>
              <a:sym typeface="Roboto Mono"/>
            </a:endParaRPr>
          </a:p>
        </p:txBody>
      </p:sp>
      <p:sp>
        <p:nvSpPr>
          <p:cNvPr id="1128" name="Google Shape;1128;p94"/>
          <p:cNvSpPr/>
          <p:nvPr/>
        </p:nvSpPr>
        <p:spPr>
          <a:xfrm>
            <a:off x="902400" y="1995388"/>
            <a:ext cx="289800" cy="289800"/>
          </a:xfrm>
          <a:prstGeom prst="ellipse">
            <a:avLst/>
          </a:prstGeom>
          <a:solidFill>
            <a:srgbClr val="FFFFFF"/>
          </a:solidFill>
          <a:ln w="19050" cap="flat" cmpd="sng">
            <a:solidFill>
              <a:srgbClr val="000000"/>
            </a:solidFill>
            <a:prstDash val="solid"/>
            <a:round/>
            <a:headEnd type="none" w="sm" len="sm"/>
            <a:tailEnd type="none" w="sm" len="sm"/>
          </a:ln>
          <a:effectLst>
            <a:outerShdw dist="47625" dir="7920000" algn="bl" rotWithShape="0">
              <a:srgbClr val="9FC9E0"/>
            </a:outerShdw>
          </a:effectLst>
        </p:spPr>
        <p:txBody>
          <a:bodyPr spcFirstLastPara="1" wrap="square" lIns="72000" tIns="91425" rIns="91425" bIns="91425" anchor="ctr" anchorCtr="0">
            <a:noAutofit/>
          </a:bodyPr>
          <a:lstStyle/>
          <a:p>
            <a:pPr marL="0" marR="0" lvl="0" indent="0" algn="ctr" rtl="0">
              <a:lnSpc>
                <a:spcPct val="100000"/>
              </a:lnSpc>
              <a:spcBef>
                <a:spcPts val="0"/>
              </a:spcBef>
              <a:spcAft>
                <a:spcPts val="0"/>
              </a:spcAft>
              <a:buNone/>
            </a:pPr>
            <a:r>
              <a:rPr lang="fr-CA" sz="1100">
                <a:latin typeface="Roboto Mono"/>
                <a:ea typeface="Roboto Mono"/>
                <a:cs typeface="Roboto Mono"/>
                <a:sym typeface="Roboto Mono"/>
              </a:rPr>
              <a:t>2</a:t>
            </a:r>
            <a:endParaRPr sz="1100">
              <a:latin typeface="Roboto Mono"/>
              <a:ea typeface="Roboto Mono"/>
              <a:cs typeface="Roboto Mono"/>
              <a:sym typeface="Roboto Mono"/>
            </a:endParaRPr>
          </a:p>
        </p:txBody>
      </p:sp>
      <p:sp>
        <p:nvSpPr>
          <p:cNvPr id="1129" name="Google Shape;1129;p94"/>
          <p:cNvSpPr/>
          <p:nvPr/>
        </p:nvSpPr>
        <p:spPr>
          <a:xfrm>
            <a:off x="265475" y="140200"/>
            <a:ext cx="5139069" cy="581701"/>
          </a:xfrm>
          <a:prstGeom prst="rect">
            <a:avLst/>
          </a:prstGeom>
        </p:spPr>
        <p:txBody>
          <a:bodyPr>
            <a:prstTxWarp prst="textPlain">
              <a:avLst/>
            </a:prstTxWarp>
          </a:bodyPr>
          <a:lstStyle/>
          <a:p>
            <a:pPr lvl="0" algn="ctr"/>
            <a:r>
              <a:rPr b="0" i="0">
                <a:ln>
                  <a:noFill/>
                </a:ln>
                <a:solidFill>
                  <a:srgbClr val="000000"/>
                </a:solidFill>
                <a:latin typeface="Open Sans;800"/>
              </a:rPr>
              <a:t>VOUS AUREZ À...</a:t>
            </a:r>
          </a:p>
        </p:txBody>
      </p:sp>
      <p:sp>
        <p:nvSpPr>
          <p:cNvPr id="1130" name="Google Shape;1130;p94"/>
          <p:cNvSpPr txBox="1"/>
          <p:nvPr/>
        </p:nvSpPr>
        <p:spPr>
          <a:xfrm>
            <a:off x="1192200" y="2447888"/>
            <a:ext cx="6446100" cy="831300"/>
          </a:xfrm>
          <a:prstGeom prst="rect">
            <a:avLst/>
          </a:prstGeom>
          <a:noFill/>
          <a:ln>
            <a:noFill/>
          </a:ln>
        </p:spPr>
        <p:txBody>
          <a:bodyPr spcFirstLastPara="1" wrap="square" lIns="91425" tIns="91425" rIns="91425" bIns="91425" anchor="t" anchorCtr="0">
            <a:spAutoFit/>
          </a:bodyPr>
          <a:lstStyle/>
          <a:p>
            <a:pPr marL="0" marR="0" lvl="0" indent="0" algn="l" rtl="0">
              <a:lnSpc>
                <a:spcPct val="200000"/>
              </a:lnSpc>
              <a:spcBef>
                <a:spcPts val="0"/>
              </a:spcBef>
              <a:spcAft>
                <a:spcPts val="0"/>
              </a:spcAft>
              <a:buNone/>
            </a:pPr>
            <a:r>
              <a:rPr lang="fr-CA">
                <a:latin typeface="Open Sans Medium"/>
                <a:ea typeface="Open Sans Medium"/>
                <a:cs typeface="Open Sans Medium"/>
                <a:sym typeface="Open Sans Medium"/>
              </a:rPr>
              <a:t>Échanger vos réflexions par un tour de table.</a:t>
            </a:r>
            <a:endParaRPr>
              <a:latin typeface="Open Sans Medium"/>
              <a:ea typeface="Open Sans Medium"/>
              <a:cs typeface="Open Sans Medium"/>
              <a:sym typeface="Open Sans Medium"/>
            </a:endParaRPr>
          </a:p>
          <a:p>
            <a:pPr marL="0" marR="0" lvl="0" indent="0" algn="l" rtl="0">
              <a:lnSpc>
                <a:spcPct val="200000"/>
              </a:lnSpc>
              <a:spcBef>
                <a:spcPts val="0"/>
              </a:spcBef>
              <a:spcAft>
                <a:spcPts val="0"/>
              </a:spcAft>
              <a:buNone/>
            </a:pPr>
            <a:r>
              <a:rPr lang="fr-CA">
                <a:latin typeface="Open Sans Medium"/>
                <a:ea typeface="Open Sans Medium"/>
                <a:cs typeface="Open Sans Medium"/>
                <a:sym typeface="Open Sans Medium"/>
              </a:rPr>
              <a:t>Identifier des points communs et des idées à retenir.</a:t>
            </a:r>
            <a:endParaRPr>
              <a:latin typeface="Open Sans Medium"/>
              <a:ea typeface="Open Sans Medium"/>
              <a:cs typeface="Open Sans Medium"/>
              <a:sym typeface="Open Sans Medium"/>
            </a:endParaRPr>
          </a:p>
        </p:txBody>
      </p:sp>
      <p:sp>
        <p:nvSpPr>
          <p:cNvPr id="1131" name="Google Shape;1131;p94"/>
          <p:cNvSpPr/>
          <p:nvPr/>
        </p:nvSpPr>
        <p:spPr>
          <a:xfrm>
            <a:off x="902400" y="2461263"/>
            <a:ext cx="289800" cy="289800"/>
          </a:xfrm>
          <a:prstGeom prst="ellipse">
            <a:avLst/>
          </a:prstGeom>
          <a:solidFill>
            <a:srgbClr val="FFFFFF"/>
          </a:solidFill>
          <a:ln w="19050" cap="flat" cmpd="sng">
            <a:solidFill>
              <a:srgbClr val="000000"/>
            </a:solidFill>
            <a:prstDash val="solid"/>
            <a:round/>
            <a:headEnd type="none" w="sm" len="sm"/>
            <a:tailEnd type="none" w="sm" len="sm"/>
          </a:ln>
          <a:effectLst>
            <a:outerShdw dist="47625" dir="7920000" algn="bl" rotWithShape="0">
              <a:srgbClr val="9FC9E0"/>
            </a:outerShdw>
          </a:effectLst>
        </p:spPr>
        <p:txBody>
          <a:bodyPr spcFirstLastPara="1" wrap="square" lIns="72000" tIns="91425" rIns="91425" bIns="91425" anchor="ctr" anchorCtr="0">
            <a:noAutofit/>
          </a:bodyPr>
          <a:lstStyle/>
          <a:p>
            <a:pPr marL="0" marR="0" lvl="0" indent="0" algn="ctr" rtl="0">
              <a:lnSpc>
                <a:spcPct val="100000"/>
              </a:lnSpc>
              <a:spcBef>
                <a:spcPts val="0"/>
              </a:spcBef>
              <a:spcAft>
                <a:spcPts val="0"/>
              </a:spcAft>
              <a:buNone/>
            </a:pPr>
            <a:r>
              <a:rPr lang="fr-CA" sz="1100">
                <a:latin typeface="Roboto Mono"/>
                <a:ea typeface="Roboto Mono"/>
                <a:cs typeface="Roboto Mono"/>
                <a:sym typeface="Roboto Mono"/>
              </a:rPr>
              <a:t>3</a:t>
            </a:r>
            <a:endParaRPr sz="1100">
              <a:latin typeface="Roboto Mono"/>
              <a:ea typeface="Roboto Mono"/>
              <a:cs typeface="Roboto Mono"/>
              <a:sym typeface="Roboto Mono"/>
            </a:endParaRPr>
          </a:p>
        </p:txBody>
      </p:sp>
      <p:sp>
        <p:nvSpPr>
          <p:cNvPr id="1132" name="Google Shape;1132;p94"/>
          <p:cNvSpPr/>
          <p:nvPr/>
        </p:nvSpPr>
        <p:spPr>
          <a:xfrm>
            <a:off x="902400" y="2909788"/>
            <a:ext cx="289800" cy="289800"/>
          </a:xfrm>
          <a:prstGeom prst="ellipse">
            <a:avLst/>
          </a:prstGeom>
          <a:solidFill>
            <a:srgbClr val="FFFFFF"/>
          </a:solidFill>
          <a:ln w="19050" cap="flat" cmpd="sng">
            <a:solidFill>
              <a:srgbClr val="000000"/>
            </a:solidFill>
            <a:prstDash val="solid"/>
            <a:round/>
            <a:headEnd type="none" w="sm" len="sm"/>
            <a:tailEnd type="none" w="sm" len="sm"/>
          </a:ln>
          <a:effectLst>
            <a:outerShdw dist="47625" dir="7920000" algn="bl" rotWithShape="0">
              <a:srgbClr val="9FC9E0"/>
            </a:outerShdw>
          </a:effectLst>
        </p:spPr>
        <p:txBody>
          <a:bodyPr spcFirstLastPara="1" wrap="square" lIns="72000" tIns="91425" rIns="91425" bIns="91425" anchor="ctr" anchorCtr="0">
            <a:noAutofit/>
          </a:bodyPr>
          <a:lstStyle/>
          <a:p>
            <a:pPr marL="0" marR="0" lvl="0" indent="0" algn="ctr" rtl="0">
              <a:lnSpc>
                <a:spcPct val="100000"/>
              </a:lnSpc>
              <a:spcBef>
                <a:spcPts val="0"/>
              </a:spcBef>
              <a:spcAft>
                <a:spcPts val="0"/>
              </a:spcAft>
              <a:buNone/>
            </a:pPr>
            <a:r>
              <a:rPr lang="fr-CA" sz="1100">
                <a:latin typeface="Roboto Mono"/>
                <a:ea typeface="Roboto Mono"/>
                <a:cs typeface="Roboto Mono"/>
                <a:sym typeface="Roboto Mono"/>
              </a:rPr>
              <a:t>4</a:t>
            </a:r>
            <a:endParaRPr sz="1100">
              <a:latin typeface="Roboto Mono"/>
              <a:ea typeface="Roboto Mono"/>
              <a:cs typeface="Roboto Mono"/>
              <a:sym typeface="Roboto Mono"/>
            </a:endParaRPr>
          </a:p>
        </p:txBody>
      </p:sp>
      <p:sp>
        <p:nvSpPr>
          <p:cNvPr id="1133" name="Google Shape;1133;p94"/>
          <p:cNvSpPr txBox="1"/>
          <p:nvPr/>
        </p:nvSpPr>
        <p:spPr>
          <a:xfrm>
            <a:off x="1192200" y="3262775"/>
            <a:ext cx="4777200" cy="648000"/>
          </a:xfrm>
          <a:prstGeom prst="rect">
            <a:avLst/>
          </a:prstGeom>
          <a:noFill/>
          <a:ln>
            <a:noFill/>
          </a:ln>
        </p:spPr>
        <p:txBody>
          <a:bodyPr spcFirstLastPara="1" wrap="square" lIns="91425" tIns="91425" rIns="91425" bIns="91425" anchor="t" anchorCtr="0">
            <a:spAutoFit/>
          </a:bodyPr>
          <a:lstStyle/>
          <a:p>
            <a:pPr marL="0" marR="0" lvl="0" indent="0" algn="l" rtl="0">
              <a:lnSpc>
                <a:spcPct val="115000"/>
              </a:lnSpc>
              <a:spcBef>
                <a:spcPts val="0"/>
              </a:spcBef>
              <a:spcAft>
                <a:spcPts val="0"/>
              </a:spcAft>
              <a:buNone/>
            </a:pPr>
            <a:r>
              <a:rPr lang="fr-CA">
                <a:latin typeface="Open Sans Medium"/>
                <a:ea typeface="Open Sans Medium"/>
                <a:cs typeface="Open Sans Medium"/>
                <a:sym typeface="Open Sans Medium"/>
              </a:rPr>
              <a:t>Formuler des recommandations d’actions communes qui rassemblent vos différents points de vue. </a:t>
            </a:r>
            <a:endParaRPr>
              <a:latin typeface="Open Sans Medium"/>
              <a:ea typeface="Open Sans Medium"/>
              <a:cs typeface="Open Sans Medium"/>
              <a:sym typeface="Open Sans Medium"/>
            </a:endParaRPr>
          </a:p>
        </p:txBody>
      </p:sp>
      <p:sp>
        <p:nvSpPr>
          <p:cNvPr id="1134" name="Google Shape;1134;p94"/>
          <p:cNvSpPr/>
          <p:nvPr/>
        </p:nvSpPr>
        <p:spPr>
          <a:xfrm>
            <a:off x="902400" y="3441863"/>
            <a:ext cx="289800" cy="289800"/>
          </a:xfrm>
          <a:prstGeom prst="ellipse">
            <a:avLst/>
          </a:prstGeom>
          <a:solidFill>
            <a:srgbClr val="FFFFFF"/>
          </a:solidFill>
          <a:ln w="19050" cap="flat" cmpd="sng">
            <a:solidFill>
              <a:srgbClr val="000000"/>
            </a:solidFill>
            <a:prstDash val="solid"/>
            <a:round/>
            <a:headEnd type="none" w="sm" len="sm"/>
            <a:tailEnd type="none" w="sm" len="sm"/>
          </a:ln>
          <a:effectLst>
            <a:outerShdw dist="47625" dir="7920000" algn="bl" rotWithShape="0">
              <a:srgbClr val="9FC9E0"/>
            </a:outerShdw>
          </a:effectLst>
        </p:spPr>
        <p:txBody>
          <a:bodyPr spcFirstLastPara="1" wrap="square" lIns="72000" tIns="91425" rIns="91425" bIns="91425" anchor="ctr" anchorCtr="0">
            <a:noAutofit/>
          </a:bodyPr>
          <a:lstStyle/>
          <a:p>
            <a:pPr marL="0" marR="0" lvl="0" indent="0" algn="ctr" rtl="0">
              <a:lnSpc>
                <a:spcPct val="100000"/>
              </a:lnSpc>
              <a:spcBef>
                <a:spcPts val="0"/>
              </a:spcBef>
              <a:spcAft>
                <a:spcPts val="0"/>
              </a:spcAft>
              <a:buNone/>
            </a:pPr>
            <a:r>
              <a:rPr lang="fr-CA" sz="1100">
                <a:latin typeface="Roboto Mono"/>
                <a:ea typeface="Roboto Mono"/>
                <a:cs typeface="Roboto Mono"/>
                <a:sym typeface="Roboto Mono"/>
              </a:rPr>
              <a:t>5</a:t>
            </a:r>
            <a:endParaRPr sz="1100">
              <a:latin typeface="Roboto Mono"/>
              <a:ea typeface="Roboto Mono"/>
              <a:cs typeface="Roboto Mono"/>
              <a:sym typeface="Roboto Mono"/>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1138"/>
        <p:cNvGrpSpPr/>
        <p:nvPr/>
      </p:nvGrpSpPr>
      <p:grpSpPr>
        <a:xfrm>
          <a:off x="0" y="0"/>
          <a:ext cx="0" cy="0"/>
          <a:chOff x="0" y="0"/>
          <a:chExt cx="0" cy="0"/>
        </a:xfrm>
      </p:grpSpPr>
      <p:sp>
        <p:nvSpPr>
          <p:cNvPr id="1139" name="Google Shape;1139;p95"/>
          <p:cNvSpPr/>
          <p:nvPr/>
        </p:nvSpPr>
        <p:spPr>
          <a:xfrm>
            <a:off x="118551" y="388850"/>
            <a:ext cx="3011400" cy="1440900"/>
          </a:xfrm>
          <a:prstGeom prst="rect">
            <a:avLst/>
          </a:prstGeom>
          <a:solidFill>
            <a:srgbClr val="FFFFFF"/>
          </a:solidFill>
          <a:ln w="19050" cap="flat" cmpd="sng">
            <a:solidFill>
              <a:srgbClr val="9E9E9E"/>
            </a:solidFill>
            <a:prstDash val="solid"/>
            <a:round/>
            <a:headEnd type="none" w="sm" len="sm"/>
            <a:tailEnd type="none" w="sm" len="sm"/>
          </a:ln>
        </p:spPr>
        <p:txBody>
          <a:bodyPr spcFirstLastPara="1" wrap="square" lIns="75575" tIns="75575" rIns="75575" bIns="75575" anchor="ctr" anchorCtr="0">
            <a:noAutofit/>
          </a:bodyPr>
          <a:lstStyle/>
          <a:p>
            <a:pPr marL="0" lvl="0" indent="0" algn="l" rtl="0">
              <a:spcBef>
                <a:spcPts val="0"/>
              </a:spcBef>
              <a:spcAft>
                <a:spcPts val="0"/>
              </a:spcAft>
              <a:buNone/>
            </a:pPr>
            <a:endParaRPr/>
          </a:p>
        </p:txBody>
      </p:sp>
      <p:sp>
        <p:nvSpPr>
          <p:cNvPr id="1140" name="Google Shape;1140;p95"/>
          <p:cNvSpPr txBox="1"/>
          <p:nvPr/>
        </p:nvSpPr>
        <p:spPr>
          <a:xfrm>
            <a:off x="118550" y="407450"/>
            <a:ext cx="2858700" cy="2646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1000" b="1">
                <a:solidFill>
                  <a:srgbClr val="9E9E9E"/>
                </a:solidFill>
                <a:latin typeface="Open Sans"/>
                <a:ea typeface="Open Sans"/>
                <a:cs typeface="Open Sans"/>
                <a:sym typeface="Open Sans"/>
              </a:rPr>
              <a:t>Ce que je pense des IA en général : </a:t>
            </a:r>
            <a:endParaRPr sz="1000" b="1">
              <a:solidFill>
                <a:srgbClr val="9E9E9E"/>
              </a:solidFill>
              <a:latin typeface="Open Sans"/>
              <a:ea typeface="Open Sans"/>
              <a:cs typeface="Open Sans"/>
              <a:sym typeface="Open Sans"/>
            </a:endParaRPr>
          </a:p>
          <a:p>
            <a:pPr marL="0" lvl="0" indent="0" algn="l" rtl="0">
              <a:spcBef>
                <a:spcPts val="0"/>
              </a:spcBef>
              <a:spcAft>
                <a:spcPts val="0"/>
              </a:spcAft>
              <a:buNone/>
            </a:pPr>
            <a:endParaRPr sz="1100" b="1">
              <a:latin typeface="Open Sans"/>
              <a:ea typeface="Open Sans"/>
              <a:cs typeface="Open Sans"/>
              <a:sym typeface="Open Sans"/>
            </a:endParaRPr>
          </a:p>
        </p:txBody>
      </p:sp>
      <p:sp>
        <p:nvSpPr>
          <p:cNvPr id="1141" name="Google Shape;1141;p95"/>
          <p:cNvSpPr/>
          <p:nvPr/>
        </p:nvSpPr>
        <p:spPr>
          <a:xfrm>
            <a:off x="64750" y="122350"/>
            <a:ext cx="2736000" cy="343200"/>
          </a:xfrm>
          <a:prstGeom prst="roundRect">
            <a:avLst>
              <a:gd name="adj" fmla="val 16667"/>
            </a:avLst>
          </a:prstGeom>
          <a:solidFill>
            <a:srgbClr val="999999"/>
          </a:solidFill>
          <a:ln>
            <a:noFill/>
          </a:ln>
        </p:spPr>
        <p:txBody>
          <a:bodyPr spcFirstLastPara="1" wrap="square" lIns="75575" tIns="75575" rIns="75575" bIns="75575" anchor="ctr" anchorCtr="0">
            <a:noAutofit/>
          </a:bodyPr>
          <a:lstStyle/>
          <a:p>
            <a:pPr marL="0" lvl="0" indent="0" algn="ctr" rtl="0">
              <a:spcBef>
                <a:spcPts val="0"/>
              </a:spcBef>
              <a:spcAft>
                <a:spcPts val="0"/>
              </a:spcAft>
              <a:buNone/>
            </a:pPr>
            <a:r>
              <a:rPr lang="fr-CA" sz="1200" b="1">
                <a:solidFill>
                  <a:srgbClr val="FFFFFF"/>
                </a:solidFill>
                <a:latin typeface="Open Sans"/>
                <a:ea typeface="Open Sans"/>
                <a:cs typeface="Open Sans"/>
                <a:sym typeface="Open Sans"/>
              </a:rPr>
              <a:t>Ma conception initiale</a:t>
            </a:r>
            <a:endParaRPr sz="1200" b="1">
              <a:solidFill>
                <a:srgbClr val="FFFFFF"/>
              </a:solidFill>
              <a:latin typeface="Open Sans"/>
              <a:ea typeface="Open Sans"/>
              <a:cs typeface="Open Sans"/>
              <a:sym typeface="Open Sans"/>
            </a:endParaRPr>
          </a:p>
        </p:txBody>
      </p:sp>
      <p:sp>
        <p:nvSpPr>
          <p:cNvPr id="1142" name="Google Shape;1142;p95"/>
          <p:cNvSpPr txBox="1"/>
          <p:nvPr/>
        </p:nvSpPr>
        <p:spPr>
          <a:xfrm>
            <a:off x="214100" y="760200"/>
            <a:ext cx="2667600" cy="6822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900">
                <a:solidFill>
                  <a:srgbClr val="050506"/>
                </a:solidFill>
                <a:latin typeface="Open Sans Light"/>
                <a:ea typeface="Open Sans Light"/>
                <a:cs typeface="Open Sans Light"/>
                <a:sym typeface="Open Sans Light"/>
              </a:rPr>
              <a:t>✏️En une ou deux phrases, résume ta situation.</a:t>
            </a:r>
            <a:endParaRPr sz="900">
              <a:solidFill>
                <a:srgbClr val="050506"/>
              </a:solidFill>
              <a:latin typeface="Open Sans Light"/>
              <a:ea typeface="Open Sans Light"/>
              <a:cs typeface="Open Sans Light"/>
              <a:sym typeface="Open Sans Light"/>
            </a:endParaRPr>
          </a:p>
        </p:txBody>
      </p:sp>
      <p:sp>
        <p:nvSpPr>
          <p:cNvPr id="1143" name="Google Shape;1143;p95"/>
          <p:cNvSpPr txBox="1"/>
          <p:nvPr/>
        </p:nvSpPr>
        <p:spPr>
          <a:xfrm>
            <a:off x="3256975" y="381150"/>
            <a:ext cx="2649900" cy="1440600"/>
          </a:xfrm>
          <a:prstGeom prst="rect">
            <a:avLst/>
          </a:prstGeom>
          <a:noFill/>
          <a:ln w="19050" cap="flat" cmpd="sng">
            <a:solidFill>
              <a:srgbClr val="9E9E9E"/>
            </a:solidFill>
            <a:prstDash val="solid"/>
            <a:round/>
            <a:headEnd type="none" w="sm" len="sm"/>
            <a:tailEnd type="none" w="sm" len="sm"/>
          </a:ln>
        </p:spPr>
        <p:txBody>
          <a:bodyPr spcFirstLastPara="1" wrap="square" lIns="75575" tIns="75575" rIns="75575" bIns="75575" anchor="t" anchorCtr="0">
            <a:noAutofit/>
          </a:bodyPr>
          <a:lstStyle/>
          <a:p>
            <a:pPr marL="0" lvl="0" indent="0" algn="l" rtl="0">
              <a:spcBef>
                <a:spcPts val="0"/>
              </a:spcBef>
              <a:spcAft>
                <a:spcPts val="0"/>
              </a:spcAft>
              <a:buNone/>
            </a:pPr>
            <a:r>
              <a:rPr lang="fr-CA" sz="1000" b="1">
                <a:solidFill>
                  <a:srgbClr val="9E9E9E"/>
                </a:solidFill>
                <a:latin typeface="Open Sans"/>
                <a:ea typeface="Open Sans"/>
                <a:cs typeface="Open Sans"/>
                <a:sym typeface="Open Sans"/>
              </a:rPr>
              <a:t>Les émotions que je ressens face à ce sujet :</a:t>
            </a:r>
            <a:endParaRPr sz="1000" b="1">
              <a:solidFill>
                <a:srgbClr val="9E9E9E"/>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100" b="1">
              <a:solidFill>
                <a:srgbClr val="050506"/>
              </a:solidFill>
              <a:latin typeface="Open Sans"/>
              <a:ea typeface="Open Sans"/>
              <a:cs typeface="Open Sans"/>
              <a:sym typeface="Open Sans"/>
            </a:endParaRPr>
          </a:p>
        </p:txBody>
      </p:sp>
      <p:sp>
        <p:nvSpPr>
          <p:cNvPr id="1144" name="Google Shape;1144;p95"/>
          <p:cNvSpPr/>
          <p:nvPr/>
        </p:nvSpPr>
        <p:spPr>
          <a:xfrm>
            <a:off x="6016163" y="380850"/>
            <a:ext cx="3039600" cy="1440900"/>
          </a:xfrm>
          <a:prstGeom prst="rect">
            <a:avLst/>
          </a:prstGeom>
          <a:solidFill>
            <a:srgbClr val="FFFFFF"/>
          </a:solidFill>
          <a:ln w="19050" cap="flat" cmpd="sng">
            <a:solidFill>
              <a:srgbClr val="9E9E9E"/>
            </a:solidFill>
            <a:prstDash val="solid"/>
            <a:round/>
            <a:headEnd type="none" w="sm" len="sm"/>
            <a:tailEnd type="none" w="sm" len="sm"/>
          </a:ln>
        </p:spPr>
        <p:txBody>
          <a:bodyPr spcFirstLastPara="1" wrap="square" lIns="75575" tIns="75575" rIns="75575" bIns="75575" anchor="ctr" anchorCtr="0">
            <a:noAutofit/>
          </a:bodyPr>
          <a:lstStyle/>
          <a:p>
            <a:pPr marL="0" lvl="0" indent="0" algn="l" rtl="0">
              <a:spcBef>
                <a:spcPts val="0"/>
              </a:spcBef>
              <a:spcAft>
                <a:spcPts val="0"/>
              </a:spcAft>
              <a:buNone/>
            </a:pPr>
            <a:endParaRPr/>
          </a:p>
        </p:txBody>
      </p:sp>
      <p:sp>
        <p:nvSpPr>
          <p:cNvPr id="1145" name="Google Shape;1145;p95"/>
          <p:cNvSpPr txBox="1"/>
          <p:nvPr/>
        </p:nvSpPr>
        <p:spPr>
          <a:xfrm>
            <a:off x="6033895" y="380850"/>
            <a:ext cx="2442900" cy="264600"/>
          </a:xfrm>
          <a:prstGeom prst="rect">
            <a:avLst/>
          </a:prstGeom>
          <a:noFill/>
          <a:ln>
            <a:noFill/>
          </a:ln>
        </p:spPr>
        <p:txBody>
          <a:bodyPr spcFirstLastPara="1" wrap="square" lIns="75575" tIns="75575" rIns="75575" bIns="75575" anchor="t" anchorCtr="0">
            <a:noAutofit/>
          </a:bodyPr>
          <a:lstStyle/>
          <a:p>
            <a:pPr marL="0" marR="0" lvl="0" indent="0" algn="l" rtl="0">
              <a:lnSpc>
                <a:spcPct val="100000"/>
              </a:lnSpc>
              <a:spcBef>
                <a:spcPts val="0"/>
              </a:spcBef>
              <a:spcAft>
                <a:spcPts val="0"/>
              </a:spcAft>
              <a:buNone/>
            </a:pPr>
            <a:r>
              <a:rPr lang="fr-CA" sz="1000" b="1">
                <a:solidFill>
                  <a:srgbClr val="9E9E9E"/>
                </a:solidFill>
                <a:latin typeface="Open Sans"/>
                <a:ea typeface="Open Sans"/>
                <a:cs typeface="Open Sans"/>
                <a:sym typeface="Open Sans"/>
              </a:rPr>
              <a:t>En quoi ma situation personnelle a une influence sur ma lecture de la situation?</a:t>
            </a:r>
            <a:endParaRPr sz="1000" b="1">
              <a:solidFill>
                <a:srgbClr val="9E9E9E"/>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100" b="1">
              <a:solidFill>
                <a:srgbClr val="050506"/>
              </a:solidFill>
              <a:latin typeface="Open Sans"/>
              <a:ea typeface="Open Sans"/>
              <a:cs typeface="Open Sans"/>
              <a:sym typeface="Open Sans"/>
            </a:endParaRPr>
          </a:p>
        </p:txBody>
      </p:sp>
      <p:sp>
        <p:nvSpPr>
          <p:cNvPr id="1146" name="Google Shape;1146;p95"/>
          <p:cNvSpPr txBox="1"/>
          <p:nvPr/>
        </p:nvSpPr>
        <p:spPr>
          <a:xfrm>
            <a:off x="5296500" y="9800"/>
            <a:ext cx="3759300" cy="343200"/>
          </a:xfrm>
          <a:prstGeom prst="rect">
            <a:avLst/>
          </a:prstGeom>
          <a:noFill/>
          <a:ln>
            <a:noFill/>
          </a:ln>
        </p:spPr>
        <p:txBody>
          <a:bodyPr spcFirstLastPara="1" wrap="square" lIns="75575" tIns="75575" rIns="75575" bIns="75575" anchor="t" anchorCtr="0">
            <a:noAutofit/>
          </a:bodyPr>
          <a:lstStyle/>
          <a:p>
            <a:pPr marL="0" lvl="0" indent="0" algn="r" rtl="0">
              <a:spcBef>
                <a:spcPts val="0"/>
              </a:spcBef>
              <a:spcAft>
                <a:spcPts val="0"/>
              </a:spcAft>
              <a:buNone/>
            </a:pPr>
            <a:r>
              <a:rPr lang="fr-CA" sz="1100" b="1">
                <a:solidFill>
                  <a:srgbClr val="050506"/>
                </a:solidFill>
                <a:highlight>
                  <a:srgbClr val="F8B1DC"/>
                </a:highlight>
                <a:latin typeface="Roboto Mono"/>
                <a:ea typeface="Roboto Mono"/>
                <a:cs typeface="Roboto Mono"/>
                <a:sym typeface="Roboto Mono"/>
              </a:rPr>
              <a:t>Activité à faire individuellement.</a:t>
            </a:r>
            <a:endParaRPr sz="1100" b="1">
              <a:solidFill>
                <a:srgbClr val="050506"/>
              </a:solidFill>
              <a:highlight>
                <a:srgbClr val="F8B1DC"/>
              </a:highlight>
              <a:latin typeface="Roboto Mono"/>
              <a:ea typeface="Roboto Mono"/>
              <a:cs typeface="Roboto Mono"/>
              <a:sym typeface="Roboto Mono"/>
            </a:endParaRPr>
          </a:p>
        </p:txBody>
      </p:sp>
      <p:sp>
        <p:nvSpPr>
          <p:cNvPr id="1147" name="Google Shape;1147;p95"/>
          <p:cNvSpPr/>
          <p:nvPr/>
        </p:nvSpPr>
        <p:spPr>
          <a:xfrm>
            <a:off x="0" y="1891225"/>
            <a:ext cx="9144000" cy="3252300"/>
          </a:xfrm>
          <a:prstGeom prst="rect">
            <a:avLst/>
          </a:prstGeom>
          <a:solidFill>
            <a:srgbClr val="F9C019">
              <a:alpha val="43670"/>
            </a:srgbClr>
          </a:solidFill>
          <a:ln>
            <a:noFill/>
          </a:ln>
        </p:spPr>
        <p:txBody>
          <a:bodyPr spcFirstLastPara="1" wrap="square" lIns="75575" tIns="75575" rIns="75575" bIns="75575" anchor="ctr" anchorCtr="0">
            <a:noAutofit/>
          </a:bodyPr>
          <a:lstStyle/>
          <a:p>
            <a:pPr marL="0" lvl="0" indent="0" algn="l" rtl="0">
              <a:spcBef>
                <a:spcPts val="0"/>
              </a:spcBef>
              <a:spcAft>
                <a:spcPts val="0"/>
              </a:spcAft>
              <a:buNone/>
            </a:pPr>
            <a:endParaRPr/>
          </a:p>
        </p:txBody>
      </p:sp>
      <p:sp>
        <p:nvSpPr>
          <p:cNvPr id="1148" name="Google Shape;1148;p95"/>
          <p:cNvSpPr/>
          <p:nvPr/>
        </p:nvSpPr>
        <p:spPr>
          <a:xfrm>
            <a:off x="693359" y="3610781"/>
            <a:ext cx="7960800" cy="343200"/>
          </a:xfrm>
          <a:prstGeom prst="roundRect">
            <a:avLst>
              <a:gd name="adj" fmla="val 16667"/>
            </a:avLst>
          </a:prstGeom>
          <a:solidFill>
            <a:srgbClr val="000000"/>
          </a:solidFill>
          <a:ln>
            <a:noFill/>
          </a:ln>
        </p:spPr>
        <p:txBody>
          <a:bodyPr spcFirstLastPara="1" wrap="square" lIns="75575" tIns="75575" rIns="75575" bIns="75575" anchor="ctr" anchorCtr="0">
            <a:noAutofit/>
          </a:bodyPr>
          <a:lstStyle/>
          <a:p>
            <a:pPr marL="0" lvl="0" indent="0" algn="ctr" rtl="0">
              <a:spcBef>
                <a:spcPts val="0"/>
              </a:spcBef>
              <a:spcAft>
                <a:spcPts val="0"/>
              </a:spcAft>
              <a:buNone/>
            </a:pPr>
            <a:r>
              <a:rPr lang="fr-CA" sz="1200" b="1">
                <a:solidFill>
                  <a:srgbClr val="FFFFFF"/>
                </a:solidFill>
                <a:latin typeface="Open Sans"/>
                <a:ea typeface="Open Sans"/>
                <a:cs typeface="Open Sans"/>
                <a:sym typeface="Open Sans"/>
              </a:rPr>
              <a:t>Les personnes et institutions impliquées dans la situation</a:t>
            </a:r>
            <a:endParaRPr sz="1200" b="1">
              <a:solidFill>
                <a:srgbClr val="FFFFFF"/>
              </a:solidFill>
              <a:latin typeface="Open Sans"/>
              <a:ea typeface="Open Sans"/>
              <a:cs typeface="Open Sans"/>
              <a:sym typeface="Open Sans"/>
            </a:endParaRPr>
          </a:p>
        </p:txBody>
      </p:sp>
      <p:sp>
        <p:nvSpPr>
          <p:cNvPr id="1149" name="Google Shape;1149;p95"/>
          <p:cNvSpPr/>
          <p:nvPr/>
        </p:nvSpPr>
        <p:spPr>
          <a:xfrm>
            <a:off x="649804" y="2032375"/>
            <a:ext cx="3166495" cy="1440662"/>
          </a:xfrm>
          <a:custGeom>
            <a:avLst/>
            <a:gdLst/>
            <a:ahLst/>
            <a:cxnLst/>
            <a:rect l="l" t="t" r="r" b="b"/>
            <a:pathLst>
              <a:path w="138094" h="199676" extrusionOk="0">
                <a:moveTo>
                  <a:pt x="0" y="0"/>
                </a:moveTo>
                <a:lnTo>
                  <a:pt x="0" y="199676"/>
                </a:lnTo>
                <a:lnTo>
                  <a:pt x="138094" y="199676"/>
                </a:lnTo>
                <a:lnTo>
                  <a:pt x="95546" y="374"/>
                </a:lnTo>
                <a:close/>
              </a:path>
            </a:pathLst>
          </a:custGeom>
          <a:solidFill>
            <a:srgbClr val="FFFFFF"/>
          </a:solidFill>
          <a:ln w="19050" cap="flat" cmpd="sng">
            <a:solidFill>
              <a:srgbClr val="000000"/>
            </a:solidFill>
            <a:prstDash val="solid"/>
            <a:round/>
            <a:headEnd type="none" w="med" len="med"/>
            <a:tailEnd type="none" w="med" len="med"/>
          </a:ln>
        </p:spPr>
        <p:txBody>
          <a:bodyPr/>
          <a:lstStyle/>
          <a:p>
            <a:endParaRPr lang="fr-CA"/>
          </a:p>
        </p:txBody>
      </p:sp>
      <p:sp>
        <p:nvSpPr>
          <p:cNvPr id="1150" name="Google Shape;1150;p95"/>
          <p:cNvSpPr/>
          <p:nvPr/>
        </p:nvSpPr>
        <p:spPr>
          <a:xfrm rot="10800000">
            <a:off x="2925858" y="1950759"/>
            <a:ext cx="3404017" cy="1531016"/>
          </a:xfrm>
          <a:custGeom>
            <a:avLst/>
            <a:gdLst/>
            <a:ahLst/>
            <a:cxnLst/>
            <a:rect l="l" t="t" r="r" b="b"/>
            <a:pathLst>
              <a:path w="138094" h="199676" extrusionOk="0">
                <a:moveTo>
                  <a:pt x="0" y="0"/>
                </a:moveTo>
                <a:lnTo>
                  <a:pt x="0" y="199676"/>
                </a:lnTo>
                <a:lnTo>
                  <a:pt x="138094" y="199676"/>
                </a:lnTo>
                <a:lnTo>
                  <a:pt x="95546" y="374"/>
                </a:lnTo>
                <a:close/>
              </a:path>
            </a:pathLst>
          </a:custGeom>
          <a:solidFill>
            <a:srgbClr val="FFFFFF"/>
          </a:solidFill>
          <a:ln w="19050" cap="flat" cmpd="sng">
            <a:solidFill>
              <a:srgbClr val="000000"/>
            </a:solidFill>
            <a:prstDash val="solid"/>
            <a:round/>
            <a:headEnd type="none" w="med" len="med"/>
            <a:tailEnd type="none" w="med" len="med"/>
          </a:ln>
        </p:spPr>
        <p:txBody>
          <a:bodyPr/>
          <a:lstStyle/>
          <a:p>
            <a:endParaRPr lang="fr-CA"/>
          </a:p>
        </p:txBody>
      </p:sp>
      <p:sp>
        <p:nvSpPr>
          <p:cNvPr id="1151" name="Google Shape;1151;p95"/>
          <p:cNvSpPr/>
          <p:nvPr/>
        </p:nvSpPr>
        <p:spPr>
          <a:xfrm>
            <a:off x="6430975" y="2251100"/>
            <a:ext cx="2392500" cy="1203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75575" tIns="75575" rIns="75575" bIns="75575" anchor="t" anchorCtr="0">
            <a:noAutofit/>
          </a:bodyPr>
          <a:lstStyle/>
          <a:p>
            <a:pPr marL="0" lvl="0" indent="0" algn="l" rtl="0">
              <a:spcBef>
                <a:spcPts val="0"/>
              </a:spcBef>
              <a:spcAft>
                <a:spcPts val="0"/>
              </a:spcAft>
              <a:buNone/>
            </a:pPr>
            <a:r>
              <a:rPr lang="fr-CA" sz="1000" b="1">
                <a:solidFill>
                  <a:srgbClr val="050506"/>
                </a:solidFill>
                <a:latin typeface="Open Sans"/>
                <a:ea typeface="Open Sans"/>
                <a:cs typeface="Open Sans"/>
                <a:sym typeface="Open Sans"/>
              </a:rPr>
              <a:t>Question éthique </a:t>
            </a:r>
            <a:r>
              <a:rPr lang="fr-CA" sz="1200">
                <a:solidFill>
                  <a:srgbClr val="050506"/>
                </a:solidFill>
                <a:latin typeface="Fira Sans Condensed Medium"/>
                <a:ea typeface="Fira Sans Condensed Medium"/>
                <a:cs typeface="Fira Sans Condensed Medium"/>
                <a:sym typeface="Fira Sans Condensed Medium"/>
              </a:rPr>
              <a:t>: </a:t>
            </a:r>
            <a:endParaRPr>
              <a:solidFill>
                <a:srgbClr val="050506"/>
              </a:solidFill>
              <a:latin typeface="Fira Sans Condensed Medium"/>
              <a:ea typeface="Fira Sans Condensed Medium"/>
              <a:cs typeface="Fira Sans Condensed Medium"/>
              <a:sym typeface="Fira Sans Condensed Medium"/>
            </a:endParaRPr>
          </a:p>
        </p:txBody>
      </p:sp>
      <p:sp>
        <p:nvSpPr>
          <p:cNvPr id="1152" name="Google Shape;1152;p95"/>
          <p:cNvSpPr/>
          <p:nvPr/>
        </p:nvSpPr>
        <p:spPr>
          <a:xfrm>
            <a:off x="541275" y="1941200"/>
            <a:ext cx="8146500" cy="343200"/>
          </a:xfrm>
          <a:prstGeom prst="roundRect">
            <a:avLst>
              <a:gd name="adj" fmla="val 16667"/>
            </a:avLst>
          </a:prstGeom>
          <a:solidFill>
            <a:srgbClr val="000000"/>
          </a:solidFill>
          <a:ln>
            <a:noFill/>
          </a:ln>
        </p:spPr>
        <p:txBody>
          <a:bodyPr spcFirstLastPara="1" wrap="square" lIns="75575" tIns="75575" rIns="75575" bIns="75575" anchor="ctr" anchorCtr="0">
            <a:noAutofit/>
          </a:bodyPr>
          <a:lstStyle/>
          <a:p>
            <a:pPr marL="0" lvl="0" indent="0" algn="ctr" rtl="0">
              <a:spcBef>
                <a:spcPts val="0"/>
              </a:spcBef>
              <a:spcAft>
                <a:spcPts val="0"/>
              </a:spcAft>
              <a:buNone/>
            </a:pPr>
            <a:r>
              <a:rPr lang="fr-CA" sz="1200" b="1">
                <a:solidFill>
                  <a:srgbClr val="FFFFFF"/>
                </a:solidFill>
                <a:latin typeface="Open Sans"/>
                <a:ea typeface="Open Sans"/>
                <a:cs typeface="Open Sans"/>
                <a:sym typeface="Open Sans"/>
              </a:rPr>
              <a:t>Mon analyse de la mise en situation  </a:t>
            </a:r>
            <a:r>
              <a:rPr lang="fr-CA" sz="1700" b="1">
                <a:solidFill>
                  <a:srgbClr val="FFFFFF"/>
                </a:solidFill>
                <a:highlight>
                  <a:srgbClr val="000000"/>
                </a:highlight>
                <a:latin typeface="Open Sans"/>
                <a:ea typeface="Open Sans"/>
                <a:cs typeface="Open Sans"/>
                <a:sym typeface="Open Sans"/>
              </a:rPr>
              <a:t>EXEMPLE DE GROUPE</a:t>
            </a:r>
            <a:endParaRPr sz="1700" b="1">
              <a:solidFill>
                <a:srgbClr val="FFFFFF"/>
              </a:solidFill>
              <a:highlight>
                <a:srgbClr val="000000"/>
              </a:highlight>
              <a:latin typeface="Open Sans"/>
              <a:ea typeface="Open Sans"/>
              <a:cs typeface="Open Sans"/>
              <a:sym typeface="Open Sans"/>
            </a:endParaRPr>
          </a:p>
        </p:txBody>
      </p:sp>
      <p:sp>
        <p:nvSpPr>
          <p:cNvPr id="1153" name="Google Shape;1153;p95"/>
          <p:cNvSpPr txBox="1"/>
          <p:nvPr/>
        </p:nvSpPr>
        <p:spPr>
          <a:xfrm>
            <a:off x="3677937" y="2224575"/>
            <a:ext cx="1634400" cy="273000"/>
          </a:xfrm>
          <a:prstGeom prst="rect">
            <a:avLst/>
          </a:prstGeom>
          <a:noFill/>
          <a:ln>
            <a:noFill/>
          </a:ln>
        </p:spPr>
        <p:txBody>
          <a:bodyPr spcFirstLastPara="1" wrap="square" lIns="75575" tIns="75575" rIns="75575" bIns="75575" anchor="t" anchorCtr="0">
            <a:noAutofit/>
          </a:bodyPr>
          <a:lstStyle/>
          <a:p>
            <a:pPr marL="0" marR="0" lvl="0" indent="0" algn="l" rtl="0">
              <a:lnSpc>
                <a:spcPct val="100000"/>
              </a:lnSpc>
              <a:spcBef>
                <a:spcPts val="0"/>
              </a:spcBef>
              <a:spcAft>
                <a:spcPts val="0"/>
              </a:spcAft>
              <a:buNone/>
            </a:pPr>
            <a:r>
              <a:rPr lang="fr-CA" sz="1000" b="1">
                <a:solidFill>
                  <a:srgbClr val="050506"/>
                </a:solidFill>
                <a:latin typeface="Open Sans"/>
                <a:ea typeface="Open Sans"/>
                <a:cs typeface="Open Sans"/>
                <a:sym typeface="Open Sans"/>
              </a:rPr>
              <a:t>La ou les tensions éthiques </a:t>
            </a:r>
            <a:r>
              <a:rPr lang="fr-CA" sz="900" b="1">
                <a:solidFill>
                  <a:srgbClr val="0000FF"/>
                </a:solidFill>
                <a:latin typeface="Open Sans"/>
                <a:ea typeface="Open Sans"/>
                <a:cs typeface="Open Sans"/>
                <a:sym typeface="Open Sans"/>
              </a:rPr>
              <a:t>(</a:t>
            </a:r>
            <a:r>
              <a:rPr lang="fr-CA" sz="900" b="1" i="1" u="sng">
                <a:solidFill>
                  <a:srgbClr val="163EF5"/>
                </a:solidFill>
                <a:latin typeface="Open Sans"/>
                <a:ea typeface="Open Sans"/>
                <a:cs typeface="Open Sans"/>
                <a:sym typeface="Open Sans"/>
                <a:hlinkClick r:id="rId3">
                  <a:extLst>
                    <a:ext uri="{A12FA001-AC4F-418D-AE19-62706E023703}">
                      <ahyp:hlinkClr xmlns:ahyp="http://schemas.microsoft.com/office/drawing/2018/hyperlinkcolor" val="tx"/>
                    </a:ext>
                  </a:extLst>
                </a:hlinkClick>
              </a:rPr>
              <a:t>pistes</a:t>
            </a:r>
            <a:r>
              <a:rPr lang="fr-CA" sz="900" b="1">
                <a:solidFill>
                  <a:srgbClr val="0000FF"/>
                </a:solidFill>
                <a:latin typeface="Open Sans"/>
                <a:ea typeface="Open Sans"/>
                <a:cs typeface="Open Sans"/>
                <a:sym typeface="Open Sans"/>
              </a:rPr>
              <a:t>)</a:t>
            </a:r>
            <a:endParaRPr sz="1000" b="1">
              <a:solidFill>
                <a:srgbClr val="05050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000" b="1">
              <a:solidFill>
                <a:srgbClr val="050506"/>
              </a:solidFill>
              <a:latin typeface="Open Sans"/>
              <a:ea typeface="Open Sans"/>
              <a:cs typeface="Open Sans"/>
              <a:sym typeface="Open Sans"/>
            </a:endParaRPr>
          </a:p>
        </p:txBody>
      </p:sp>
      <p:sp>
        <p:nvSpPr>
          <p:cNvPr id="1154" name="Google Shape;1154;p95"/>
          <p:cNvSpPr txBox="1"/>
          <p:nvPr/>
        </p:nvSpPr>
        <p:spPr>
          <a:xfrm>
            <a:off x="715425" y="2548287"/>
            <a:ext cx="1522500" cy="7986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900">
                <a:solidFill>
                  <a:srgbClr val="050506"/>
                </a:solidFill>
                <a:latin typeface="Open Sans Light"/>
                <a:ea typeface="Open Sans Light"/>
                <a:cs typeface="Open Sans Light"/>
                <a:sym typeface="Open Sans Light"/>
              </a:rPr>
              <a:t>✏️</a:t>
            </a:r>
            <a:r>
              <a:rPr lang="fr-CA" sz="900">
                <a:latin typeface="Open Sans Light"/>
                <a:ea typeface="Open Sans Light"/>
                <a:cs typeface="Open Sans Light"/>
                <a:sym typeface="Open Sans Light"/>
              </a:rPr>
              <a:t>En une ou deux phrases, résume ta situation.</a:t>
            </a:r>
            <a:endParaRPr sz="900">
              <a:latin typeface="Open Sans Light"/>
              <a:ea typeface="Open Sans Light"/>
              <a:cs typeface="Open Sans Light"/>
              <a:sym typeface="Open Sans Light"/>
            </a:endParaRPr>
          </a:p>
          <a:p>
            <a:pPr marL="0" lvl="0" indent="0" algn="l" rtl="0">
              <a:spcBef>
                <a:spcPts val="0"/>
              </a:spcBef>
              <a:spcAft>
                <a:spcPts val="0"/>
              </a:spcAft>
              <a:buNone/>
            </a:pPr>
            <a:endParaRPr sz="900">
              <a:solidFill>
                <a:srgbClr val="050506"/>
              </a:solidFill>
              <a:latin typeface="Open Sans Light"/>
              <a:ea typeface="Open Sans Light"/>
              <a:cs typeface="Open Sans Light"/>
              <a:sym typeface="Open Sans Light"/>
            </a:endParaRPr>
          </a:p>
        </p:txBody>
      </p:sp>
      <p:sp>
        <p:nvSpPr>
          <p:cNvPr id="1155" name="Google Shape;1155;p95"/>
          <p:cNvSpPr txBox="1"/>
          <p:nvPr/>
        </p:nvSpPr>
        <p:spPr>
          <a:xfrm>
            <a:off x="3891125" y="2668475"/>
            <a:ext cx="1566900" cy="7986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endParaRPr sz="900">
              <a:solidFill>
                <a:srgbClr val="F46524"/>
              </a:solidFill>
              <a:latin typeface="Fira Sans Condensed Medium"/>
              <a:ea typeface="Fira Sans Condensed Medium"/>
              <a:cs typeface="Fira Sans Condensed Medium"/>
              <a:sym typeface="Fira Sans Condensed Medium"/>
            </a:endParaRPr>
          </a:p>
        </p:txBody>
      </p:sp>
      <p:pic>
        <p:nvPicPr>
          <p:cNvPr id="1156" name="Google Shape;1156;p95"/>
          <p:cNvPicPr preferRelativeResize="0"/>
          <p:nvPr/>
        </p:nvPicPr>
        <p:blipFill>
          <a:blip r:embed="rId4">
            <a:alphaModFix/>
          </a:blip>
          <a:stretch>
            <a:fillRect/>
          </a:stretch>
        </p:blipFill>
        <p:spPr>
          <a:xfrm rot="5400000">
            <a:off x="7723176" y="4057644"/>
            <a:ext cx="1350874" cy="759850"/>
          </a:xfrm>
          <a:prstGeom prst="rect">
            <a:avLst/>
          </a:prstGeom>
          <a:noFill/>
          <a:ln>
            <a:noFill/>
          </a:ln>
        </p:spPr>
      </p:pic>
      <p:sp>
        <p:nvSpPr>
          <p:cNvPr id="1157" name="Google Shape;1157;p95"/>
          <p:cNvSpPr txBox="1"/>
          <p:nvPr/>
        </p:nvSpPr>
        <p:spPr>
          <a:xfrm>
            <a:off x="715425" y="2243525"/>
            <a:ext cx="1634400" cy="2730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1100" b="1">
                <a:solidFill>
                  <a:srgbClr val="050506"/>
                </a:solidFill>
                <a:latin typeface="Open Sans"/>
                <a:ea typeface="Open Sans"/>
                <a:cs typeface="Open Sans"/>
                <a:sym typeface="Open Sans"/>
              </a:rPr>
              <a:t>Quoi?</a:t>
            </a:r>
            <a:endParaRPr sz="1200">
              <a:solidFill>
                <a:srgbClr val="050506"/>
              </a:solidFill>
              <a:latin typeface="Fira Sans Condensed Medium"/>
              <a:ea typeface="Fira Sans Condensed Medium"/>
              <a:cs typeface="Fira Sans Condensed Medium"/>
              <a:sym typeface="Fira Sans Condensed Medium"/>
            </a:endParaRPr>
          </a:p>
        </p:txBody>
      </p:sp>
      <p:graphicFrame>
        <p:nvGraphicFramePr>
          <p:cNvPr id="1158" name="Google Shape;1158;p95"/>
          <p:cNvGraphicFramePr/>
          <p:nvPr/>
        </p:nvGraphicFramePr>
        <p:xfrm>
          <a:off x="953525" y="4178400"/>
          <a:ext cx="3000000" cy="3000000"/>
        </p:xfrm>
        <a:graphic>
          <a:graphicData uri="http://schemas.openxmlformats.org/drawingml/2006/table">
            <a:tbl>
              <a:tblPr>
                <a:noFill/>
                <a:tableStyleId>{45587197-ABA1-4A9E-8C44-43ABBBE1D00F}</a:tableStyleId>
              </a:tblPr>
              <a:tblGrid>
                <a:gridCol w="1809750">
                  <a:extLst>
                    <a:ext uri="{9D8B030D-6E8A-4147-A177-3AD203B41FA5}">
                      <a16:colId xmlns:a16="http://schemas.microsoft.com/office/drawing/2014/main" val="20000"/>
                    </a:ext>
                  </a:extLst>
                </a:gridCol>
                <a:gridCol w="1809750">
                  <a:extLst>
                    <a:ext uri="{9D8B030D-6E8A-4147-A177-3AD203B41FA5}">
                      <a16:colId xmlns:a16="http://schemas.microsoft.com/office/drawing/2014/main" val="20001"/>
                    </a:ext>
                  </a:extLst>
                </a:gridCol>
                <a:gridCol w="1809750">
                  <a:extLst>
                    <a:ext uri="{9D8B030D-6E8A-4147-A177-3AD203B41FA5}">
                      <a16:colId xmlns:a16="http://schemas.microsoft.com/office/drawing/2014/main" val="20002"/>
                    </a:ext>
                  </a:extLst>
                </a:gridCol>
                <a:gridCol w="1809750">
                  <a:extLst>
                    <a:ext uri="{9D8B030D-6E8A-4147-A177-3AD203B41FA5}">
                      <a16:colId xmlns:a16="http://schemas.microsoft.com/office/drawing/2014/main" val="20003"/>
                    </a:ext>
                  </a:extLst>
                </a:gridCol>
              </a:tblGrid>
              <a:tr h="263550">
                <a:tc>
                  <a:txBody>
                    <a:bodyPr/>
                    <a:lstStyle/>
                    <a:p>
                      <a:pPr marL="0" lvl="0" indent="0" algn="l" rtl="0">
                        <a:spcBef>
                          <a:spcPts val="0"/>
                        </a:spcBef>
                        <a:spcAft>
                          <a:spcPts val="0"/>
                        </a:spcAft>
                        <a:buNone/>
                      </a:pP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286200">
                <a:tc>
                  <a:txBody>
                    <a:bodyPr/>
                    <a:lstStyle/>
                    <a:p>
                      <a:pPr marL="0" lvl="0" indent="0" algn="l" rtl="0">
                        <a:spcBef>
                          <a:spcPts val="0"/>
                        </a:spcBef>
                        <a:spcAft>
                          <a:spcPts val="0"/>
                        </a:spcAft>
                        <a:buNone/>
                      </a:pP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1100"/>
                    </a:p>
                  </a:txBody>
                  <a:tcPr marL="91425" marR="91425" marT="91425" marB="91425">
                    <a:lnL w="9525" cap="flat" cmpd="sng">
                      <a:solidFill>
                        <a:srgbClr val="000000"/>
                      </a:solidFill>
                      <a:prstDash val="solid"/>
                      <a:round/>
                      <a:headEnd type="none" w="sm" len="sm"/>
                      <a:tailEnd type="none" w="sm" len="sm"/>
                    </a:lnL>
                    <a:lnR w="9525" cap="flat" cmpd="sng">
                      <a:solidFill>
                        <a:srgbClr val="000000"/>
                      </a:solidFill>
                      <a:prstDash val="solid"/>
                      <a:round/>
                      <a:headEnd type="none" w="sm" len="sm"/>
                      <a:tailEnd type="none" w="sm" len="sm"/>
                    </a:lnR>
                    <a:lnT w="9525" cap="flat" cmpd="sng">
                      <a:solidFill>
                        <a:srgbClr val="000000"/>
                      </a:solidFill>
                      <a:prstDash val="solid"/>
                      <a:round/>
                      <a:headEnd type="none" w="sm" len="sm"/>
                      <a:tailEnd type="none" w="sm" len="sm"/>
                    </a:lnT>
                    <a:lnB w="9525"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bl>
          </a:graphicData>
        </a:graphic>
      </p:graphicFrame>
      <p:pic>
        <p:nvPicPr>
          <p:cNvPr id="1159" name="Google Shape;1159;p95"/>
          <p:cNvPicPr preferRelativeResize="0"/>
          <p:nvPr/>
        </p:nvPicPr>
        <p:blipFill>
          <a:blip r:embed="rId5">
            <a:alphaModFix/>
          </a:blip>
          <a:stretch>
            <a:fillRect/>
          </a:stretch>
        </p:blipFill>
        <p:spPr>
          <a:xfrm>
            <a:off x="64748" y="4727204"/>
            <a:ext cx="309400" cy="307920"/>
          </a:xfrm>
          <a:prstGeom prst="rect">
            <a:avLst/>
          </a:prstGeom>
          <a:noFill/>
          <a:ln>
            <a:noFill/>
          </a:ln>
        </p:spPr>
      </p:pic>
      <p:sp>
        <p:nvSpPr>
          <p:cNvPr id="1160" name="Google Shape;1160;p95"/>
          <p:cNvSpPr txBox="1"/>
          <p:nvPr/>
        </p:nvSpPr>
        <p:spPr>
          <a:xfrm>
            <a:off x="3777075" y="2654875"/>
            <a:ext cx="2442900" cy="7986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900">
                <a:solidFill>
                  <a:srgbClr val="050506"/>
                </a:solidFill>
                <a:latin typeface="Open Sans Light"/>
                <a:ea typeface="Open Sans Light"/>
                <a:cs typeface="Open Sans Light"/>
                <a:sym typeface="Open Sans Light"/>
              </a:rPr>
              <a:t>✏️</a:t>
            </a:r>
            <a:r>
              <a:rPr lang="fr-CA" sz="900">
                <a:latin typeface="Open Sans Light"/>
                <a:ea typeface="Open Sans Light"/>
                <a:cs typeface="Open Sans Light"/>
                <a:sym typeface="Open Sans Light"/>
              </a:rPr>
              <a:t>Explique pourquoi il est difficile de satisfaire tout le monde dans cette situation.</a:t>
            </a:r>
            <a:endParaRPr sz="900">
              <a:latin typeface="Open Sans Light"/>
              <a:ea typeface="Open Sans Light"/>
              <a:cs typeface="Open Sans Light"/>
              <a:sym typeface="Open Sans Light"/>
            </a:endParaRPr>
          </a:p>
          <a:p>
            <a:pPr marL="0" lvl="0" indent="0" algn="l" rtl="0">
              <a:spcBef>
                <a:spcPts val="0"/>
              </a:spcBef>
              <a:spcAft>
                <a:spcPts val="0"/>
              </a:spcAft>
              <a:buNone/>
            </a:pPr>
            <a:endParaRPr sz="900">
              <a:solidFill>
                <a:srgbClr val="050506"/>
              </a:solidFill>
              <a:latin typeface="Open Sans Light"/>
              <a:ea typeface="Open Sans Light"/>
              <a:cs typeface="Open Sans Light"/>
              <a:sym typeface="Open Sans Light"/>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1164"/>
        <p:cNvGrpSpPr/>
        <p:nvPr/>
      </p:nvGrpSpPr>
      <p:grpSpPr>
        <a:xfrm>
          <a:off x="0" y="0"/>
          <a:ext cx="0" cy="0"/>
          <a:chOff x="0" y="0"/>
          <a:chExt cx="0" cy="0"/>
        </a:xfrm>
      </p:grpSpPr>
      <p:sp>
        <p:nvSpPr>
          <p:cNvPr id="1165" name="Google Shape;1165;p96"/>
          <p:cNvSpPr/>
          <p:nvPr/>
        </p:nvSpPr>
        <p:spPr>
          <a:xfrm rot="5400000">
            <a:off x="68850" y="-68850"/>
            <a:ext cx="5092800" cy="5230500"/>
          </a:xfrm>
          <a:prstGeom prst="rtTriangle">
            <a:avLst/>
          </a:prstGeom>
          <a:solidFill>
            <a:srgbClr val="FFE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6" name="Google Shape;1166;p96"/>
          <p:cNvSpPr/>
          <p:nvPr/>
        </p:nvSpPr>
        <p:spPr>
          <a:xfrm>
            <a:off x="2892075" y="268825"/>
            <a:ext cx="3536933" cy="1528021"/>
          </a:xfrm>
          <a:custGeom>
            <a:avLst/>
            <a:gdLst/>
            <a:ahLst/>
            <a:cxnLst/>
            <a:rect l="l" t="t" r="r" b="b"/>
            <a:pathLst>
              <a:path w="138094" h="199676" extrusionOk="0">
                <a:moveTo>
                  <a:pt x="0" y="0"/>
                </a:moveTo>
                <a:lnTo>
                  <a:pt x="0" y="199676"/>
                </a:lnTo>
                <a:lnTo>
                  <a:pt x="138094" y="199676"/>
                </a:lnTo>
                <a:lnTo>
                  <a:pt x="95546" y="374"/>
                </a:lnTo>
                <a:close/>
              </a:path>
            </a:pathLst>
          </a:custGeom>
          <a:solidFill>
            <a:srgbClr val="FFFFFF"/>
          </a:solidFill>
          <a:ln w="19050" cap="flat" cmpd="sng">
            <a:solidFill>
              <a:srgbClr val="000000"/>
            </a:solidFill>
            <a:prstDash val="solid"/>
            <a:round/>
            <a:headEnd type="none" w="med" len="med"/>
            <a:tailEnd type="none" w="med" len="med"/>
          </a:ln>
        </p:spPr>
        <p:txBody>
          <a:bodyPr/>
          <a:lstStyle/>
          <a:p>
            <a:endParaRPr lang="fr-CA"/>
          </a:p>
        </p:txBody>
      </p:sp>
      <p:sp>
        <p:nvSpPr>
          <p:cNvPr id="1167" name="Google Shape;1167;p96"/>
          <p:cNvSpPr/>
          <p:nvPr/>
        </p:nvSpPr>
        <p:spPr>
          <a:xfrm rot="10800000">
            <a:off x="5454817" y="274334"/>
            <a:ext cx="3536933" cy="1531016"/>
          </a:xfrm>
          <a:custGeom>
            <a:avLst/>
            <a:gdLst/>
            <a:ahLst/>
            <a:cxnLst/>
            <a:rect l="l" t="t" r="r" b="b"/>
            <a:pathLst>
              <a:path w="138094" h="199676" extrusionOk="0">
                <a:moveTo>
                  <a:pt x="0" y="0"/>
                </a:moveTo>
                <a:lnTo>
                  <a:pt x="0" y="199676"/>
                </a:lnTo>
                <a:lnTo>
                  <a:pt x="138094" y="199676"/>
                </a:lnTo>
                <a:lnTo>
                  <a:pt x="95546" y="374"/>
                </a:lnTo>
                <a:close/>
              </a:path>
            </a:pathLst>
          </a:custGeom>
          <a:solidFill>
            <a:srgbClr val="FFFFFF"/>
          </a:solidFill>
          <a:ln w="19050" cap="flat" cmpd="sng">
            <a:solidFill>
              <a:srgbClr val="000000"/>
            </a:solidFill>
            <a:prstDash val="solid"/>
            <a:round/>
            <a:headEnd type="none" w="med" len="med"/>
            <a:tailEnd type="none" w="med" len="med"/>
          </a:ln>
        </p:spPr>
        <p:txBody>
          <a:bodyPr/>
          <a:lstStyle/>
          <a:p>
            <a:endParaRPr lang="fr-CA"/>
          </a:p>
        </p:txBody>
      </p:sp>
      <p:sp>
        <p:nvSpPr>
          <p:cNvPr id="1168" name="Google Shape;1168;p96"/>
          <p:cNvSpPr/>
          <p:nvPr/>
        </p:nvSpPr>
        <p:spPr>
          <a:xfrm>
            <a:off x="136875" y="160075"/>
            <a:ext cx="2551200" cy="717900"/>
          </a:xfrm>
          <a:prstGeom prst="roundRect">
            <a:avLst>
              <a:gd name="adj" fmla="val 16667"/>
            </a:avLst>
          </a:prstGeom>
          <a:solidFill>
            <a:srgbClr val="000000"/>
          </a:solidFill>
          <a:ln>
            <a:noFill/>
          </a:ln>
        </p:spPr>
        <p:txBody>
          <a:bodyPr spcFirstLastPara="1" wrap="square" lIns="75575" tIns="75575" rIns="75575" bIns="75575" anchor="ctr" anchorCtr="0">
            <a:noAutofit/>
          </a:bodyPr>
          <a:lstStyle/>
          <a:p>
            <a:pPr marL="0" marR="0" lvl="0" indent="0" algn="ctr" rtl="0">
              <a:lnSpc>
                <a:spcPct val="100000"/>
              </a:lnSpc>
              <a:spcBef>
                <a:spcPts val="0"/>
              </a:spcBef>
              <a:spcAft>
                <a:spcPts val="0"/>
              </a:spcAft>
              <a:buNone/>
            </a:pPr>
            <a:r>
              <a:rPr lang="fr-CA" sz="1200" b="1">
                <a:solidFill>
                  <a:srgbClr val="FFFFFF"/>
                </a:solidFill>
                <a:latin typeface="Open Sans"/>
                <a:ea typeface="Open Sans"/>
                <a:cs typeface="Open Sans"/>
                <a:sym typeface="Open Sans"/>
              </a:rPr>
              <a:t>Situation EXEMPLE DE GROUPE</a:t>
            </a:r>
            <a:endParaRPr sz="1200" b="1">
              <a:solidFill>
                <a:srgbClr val="FFFFFF"/>
              </a:solidFill>
              <a:latin typeface="Open Sans"/>
              <a:ea typeface="Open Sans"/>
              <a:cs typeface="Open Sans"/>
              <a:sym typeface="Open Sans"/>
            </a:endParaRPr>
          </a:p>
        </p:txBody>
      </p:sp>
      <p:pic>
        <p:nvPicPr>
          <p:cNvPr id="1169" name="Google Shape;1169;p96"/>
          <p:cNvPicPr preferRelativeResize="0"/>
          <p:nvPr/>
        </p:nvPicPr>
        <p:blipFill>
          <a:blip r:embed="rId3">
            <a:alphaModFix/>
          </a:blip>
          <a:stretch>
            <a:fillRect/>
          </a:stretch>
        </p:blipFill>
        <p:spPr>
          <a:xfrm rot="5400000">
            <a:off x="8545249" y="1929002"/>
            <a:ext cx="682402" cy="383851"/>
          </a:xfrm>
          <a:prstGeom prst="rect">
            <a:avLst/>
          </a:prstGeom>
          <a:noFill/>
          <a:ln>
            <a:noFill/>
          </a:ln>
        </p:spPr>
      </p:pic>
      <p:graphicFrame>
        <p:nvGraphicFramePr>
          <p:cNvPr id="1170" name="Google Shape;1170;p96"/>
          <p:cNvGraphicFramePr/>
          <p:nvPr/>
        </p:nvGraphicFramePr>
        <p:xfrm>
          <a:off x="679057" y="2626740"/>
          <a:ext cx="3000000" cy="3000000"/>
        </p:xfrm>
        <a:graphic>
          <a:graphicData uri="http://schemas.openxmlformats.org/drawingml/2006/table">
            <a:tbl>
              <a:tblPr>
                <a:noFill/>
                <a:tableStyleId>{45587197-ABA1-4A9E-8C44-43ABBBE1D00F}</a:tableStyleId>
              </a:tblPr>
              <a:tblGrid>
                <a:gridCol w="4106900">
                  <a:extLst>
                    <a:ext uri="{9D8B030D-6E8A-4147-A177-3AD203B41FA5}">
                      <a16:colId xmlns:a16="http://schemas.microsoft.com/office/drawing/2014/main" val="20000"/>
                    </a:ext>
                  </a:extLst>
                </a:gridCol>
                <a:gridCol w="4175525">
                  <a:extLst>
                    <a:ext uri="{9D8B030D-6E8A-4147-A177-3AD203B41FA5}">
                      <a16:colId xmlns:a16="http://schemas.microsoft.com/office/drawing/2014/main" val="20001"/>
                    </a:ext>
                  </a:extLst>
                </a:gridCol>
              </a:tblGrid>
              <a:tr h="570325">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70325">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70325">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r h="570325">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3"/>
                  </a:ext>
                </a:extLst>
              </a:tr>
            </a:tbl>
          </a:graphicData>
        </a:graphic>
      </p:graphicFrame>
      <p:sp>
        <p:nvSpPr>
          <p:cNvPr id="1171" name="Google Shape;1171;p96"/>
          <p:cNvSpPr/>
          <p:nvPr/>
        </p:nvSpPr>
        <p:spPr>
          <a:xfrm>
            <a:off x="849784" y="1956056"/>
            <a:ext cx="7960800" cy="343200"/>
          </a:xfrm>
          <a:prstGeom prst="roundRect">
            <a:avLst>
              <a:gd name="adj" fmla="val 16667"/>
            </a:avLst>
          </a:prstGeom>
          <a:solidFill>
            <a:srgbClr val="050506"/>
          </a:solidFill>
          <a:ln>
            <a:noFill/>
          </a:ln>
        </p:spPr>
        <p:txBody>
          <a:bodyPr spcFirstLastPara="1" wrap="square" lIns="75575" tIns="75575" rIns="75575" bIns="75575" anchor="ctr" anchorCtr="0">
            <a:noAutofit/>
          </a:bodyPr>
          <a:lstStyle/>
          <a:p>
            <a:pPr marL="0" lvl="0" indent="0" algn="ctr" rtl="0">
              <a:spcBef>
                <a:spcPts val="0"/>
              </a:spcBef>
              <a:spcAft>
                <a:spcPts val="0"/>
              </a:spcAft>
              <a:buNone/>
            </a:pPr>
            <a:r>
              <a:rPr lang="fr-CA" sz="1300" b="1">
                <a:solidFill>
                  <a:srgbClr val="FFFFFF"/>
                </a:solidFill>
                <a:latin typeface="Open Sans"/>
                <a:ea typeface="Open Sans"/>
                <a:cs typeface="Open Sans"/>
                <a:sym typeface="Open Sans"/>
              </a:rPr>
              <a:t>Différents points de vue</a:t>
            </a:r>
            <a:endParaRPr sz="1300" b="1">
              <a:solidFill>
                <a:srgbClr val="FFFFFF"/>
              </a:solidFill>
              <a:latin typeface="Open Sans"/>
              <a:ea typeface="Open Sans"/>
              <a:cs typeface="Open Sans"/>
              <a:sym typeface="Open Sans"/>
            </a:endParaRPr>
          </a:p>
        </p:txBody>
      </p:sp>
      <p:sp>
        <p:nvSpPr>
          <p:cNvPr id="1172" name="Google Shape;1172;p96"/>
          <p:cNvSpPr txBox="1"/>
          <p:nvPr/>
        </p:nvSpPr>
        <p:spPr>
          <a:xfrm>
            <a:off x="691489" y="2610825"/>
            <a:ext cx="823200" cy="1971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800">
                <a:latin typeface="Fira Sans Condensed Medium"/>
                <a:ea typeface="Fira Sans Condensed Medium"/>
                <a:cs typeface="Fira Sans Condensed Medium"/>
                <a:sym typeface="Fira Sans Condensed Medium"/>
              </a:rPr>
              <a:t>selon...</a:t>
            </a: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p:txBody>
      </p:sp>
      <p:sp>
        <p:nvSpPr>
          <p:cNvPr id="1173" name="Google Shape;1173;p96"/>
          <p:cNvSpPr txBox="1"/>
          <p:nvPr/>
        </p:nvSpPr>
        <p:spPr>
          <a:xfrm>
            <a:off x="691489" y="3193774"/>
            <a:ext cx="823200" cy="1971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800">
                <a:latin typeface="Fira Sans Condensed Medium"/>
                <a:ea typeface="Fira Sans Condensed Medium"/>
                <a:cs typeface="Fira Sans Condensed Medium"/>
                <a:sym typeface="Fira Sans Condensed Medium"/>
              </a:rPr>
              <a:t>selon...</a:t>
            </a: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p:txBody>
      </p:sp>
      <p:sp>
        <p:nvSpPr>
          <p:cNvPr id="1174" name="Google Shape;1174;p96"/>
          <p:cNvSpPr txBox="1"/>
          <p:nvPr/>
        </p:nvSpPr>
        <p:spPr>
          <a:xfrm>
            <a:off x="691489" y="3771147"/>
            <a:ext cx="823200" cy="1971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800">
                <a:latin typeface="Fira Sans Condensed Medium"/>
                <a:ea typeface="Fira Sans Condensed Medium"/>
                <a:cs typeface="Fira Sans Condensed Medium"/>
                <a:sym typeface="Fira Sans Condensed Medium"/>
              </a:rPr>
              <a:t>selon...</a:t>
            </a: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p:txBody>
      </p:sp>
      <p:sp>
        <p:nvSpPr>
          <p:cNvPr id="1175" name="Google Shape;1175;p96"/>
          <p:cNvSpPr txBox="1"/>
          <p:nvPr/>
        </p:nvSpPr>
        <p:spPr>
          <a:xfrm>
            <a:off x="691489" y="4319601"/>
            <a:ext cx="823200" cy="1971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800">
                <a:latin typeface="Fira Sans Condensed Medium"/>
                <a:ea typeface="Fira Sans Condensed Medium"/>
                <a:cs typeface="Fira Sans Condensed Medium"/>
                <a:sym typeface="Fira Sans Condensed Medium"/>
              </a:rPr>
              <a:t>selon...</a:t>
            </a: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p:txBody>
      </p:sp>
      <p:sp>
        <p:nvSpPr>
          <p:cNvPr id="1176" name="Google Shape;1176;p96"/>
          <p:cNvSpPr txBox="1"/>
          <p:nvPr/>
        </p:nvSpPr>
        <p:spPr>
          <a:xfrm>
            <a:off x="651300" y="2251925"/>
            <a:ext cx="4134600" cy="343200"/>
          </a:xfrm>
          <a:prstGeom prst="rect">
            <a:avLst/>
          </a:prstGeom>
          <a:noFill/>
          <a:ln>
            <a:noFill/>
          </a:ln>
        </p:spPr>
        <p:txBody>
          <a:bodyPr spcFirstLastPara="1" wrap="square" lIns="75575" tIns="75575" rIns="75575" bIns="75575" anchor="t" anchorCtr="0">
            <a:noAutofit/>
          </a:bodyPr>
          <a:lstStyle/>
          <a:p>
            <a:pPr marL="0" lvl="0" indent="0" algn="ctr" rtl="0">
              <a:spcBef>
                <a:spcPts val="0"/>
              </a:spcBef>
              <a:spcAft>
                <a:spcPts val="0"/>
              </a:spcAft>
              <a:buNone/>
            </a:pPr>
            <a:r>
              <a:rPr lang="fr-CA" sz="1200" b="1">
                <a:latin typeface="Open Sans"/>
                <a:ea typeface="Open Sans"/>
                <a:cs typeface="Open Sans"/>
                <a:sym typeface="Open Sans"/>
              </a:rPr>
              <a:t>PERSONNES IMPLIQUÉS DANS LA SITUATION</a:t>
            </a:r>
            <a:endParaRPr sz="1200" b="1">
              <a:latin typeface="Open Sans"/>
              <a:ea typeface="Open Sans"/>
              <a:cs typeface="Open Sans"/>
              <a:sym typeface="Open Sans"/>
            </a:endParaRPr>
          </a:p>
          <a:p>
            <a:pPr marL="0" lvl="0" indent="0" algn="ctr" rtl="0">
              <a:spcBef>
                <a:spcPts val="0"/>
              </a:spcBef>
              <a:spcAft>
                <a:spcPts val="0"/>
              </a:spcAft>
              <a:buClr>
                <a:schemeClr val="dk1"/>
              </a:buClr>
              <a:buSzPts val="900"/>
              <a:buFont typeface="Arial"/>
              <a:buNone/>
            </a:pPr>
            <a:r>
              <a:rPr lang="fr-CA" sz="700" b="1">
                <a:latin typeface="Open Sans"/>
                <a:ea typeface="Open Sans"/>
                <a:cs typeface="Open Sans"/>
                <a:sym typeface="Open Sans"/>
              </a:rPr>
              <a:t>(OU GROUPE DE PERSONNES)</a:t>
            </a:r>
            <a:endParaRPr sz="1200" b="1">
              <a:latin typeface="Open Sans"/>
              <a:ea typeface="Open Sans"/>
              <a:cs typeface="Open Sans"/>
              <a:sym typeface="Open Sans"/>
            </a:endParaRPr>
          </a:p>
        </p:txBody>
      </p:sp>
      <p:sp>
        <p:nvSpPr>
          <p:cNvPr id="1177" name="Google Shape;1177;p96"/>
          <p:cNvSpPr txBox="1"/>
          <p:nvPr/>
        </p:nvSpPr>
        <p:spPr>
          <a:xfrm>
            <a:off x="4792825" y="2311088"/>
            <a:ext cx="2190000" cy="252300"/>
          </a:xfrm>
          <a:prstGeom prst="rect">
            <a:avLst/>
          </a:prstGeom>
          <a:noFill/>
          <a:ln>
            <a:noFill/>
          </a:ln>
        </p:spPr>
        <p:txBody>
          <a:bodyPr spcFirstLastPara="1" wrap="square" lIns="75575" tIns="75575" rIns="75575" bIns="75575" anchor="t" anchorCtr="0">
            <a:noAutofit/>
          </a:bodyPr>
          <a:lstStyle/>
          <a:p>
            <a:pPr marL="0" lvl="0" indent="0" algn="ctr" rtl="0">
              <a:spcBef>
                <a:spcPts val="0"/>
              </a:spcBef>
              <a:spcAft>
                <a:spcPts val="0"/>
              </a:spcAft>
              <a:buNone/>
            </a:pPr>
            <a:r>
              <a:rPr lang="fr-CA" sz="1200" b="1">
                <a:latin typeface="Open Sans"/>
                <a:ea typeface="Open Sans"/>
                <a:cs typeface="Open Sans"/>
                <a:sym typeface="Open Sans"/>
              </a:rPr>
              <a:t>POINTS DE VUE </a:t>
            </a:r>
            <a:endParaRPr sz="1200" b="1">
              <a:latin typeface="Open Sans"/>
              <a:ea typeface="Open Sans"/>
              <a:cs typeface="Open Sans"/>
              <a:sym typeface="Open Sans"/>
            </a:endParaRPr>
          </a:p>
        </p:txBody>
      </p:sp>
      <p:pic>
        <p:nvPicPr>
          <p:cNvPr id="1178" name="Google Shape;1178;p96"/>
          <p:cNvPicPr preferRelativeResize="0"/>
          <p:nvPr/>
        </p:nvPicPr>
        <p:blipFill>
          <a:blip r:embed="rId4">
            <a:alphaModFix/>
          </a:blip>
          <a:stretch>
            <a:fillRect/>
          </a:stretch>
        </p:blipFill>
        <p:spPr>
          <a:xfrm>
            <a:off x="64748" y="4727204"/>
            <a:ext cx="309400" cy="307920"/>
          </a:xfrm>
          <a:prstGeom prst="rect">
            <a:avLst/>
          </a:prstGeom>
          <a:noFill/>
          <a:ln>
            <a:noFill/>
          </a:ln>
        </p:spPr>
      </p:pic>
      <p:sp>
        <p:nvSpPr>
          <p:cNvPr id="1179" name="Google Shape;1179;p96"/>
          <p:cNvSpPr txBox="1"/>
          <p:nvPr/>
        </p:nvSpPr>
        <p:spPr>
          <a:xfrm>
            <a:off x="4808432" y="2610825"/>
            <a:ext cx="4183200" cy="5829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800">
                <a:latin typeface="Fira Sans Condensed Medium"/>
                <a:ea typeface="Fira Sans Condensed Medium"/>
                <a:cs typeface="Fira Sans Condensed Medium"/>
                <a:sym typeface="Fira Sans Condensed Medium"/>
              </a:rPr>
              <a:t>Le point de vue est…</a:t>
            </a: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p:txBody>
      </p:sp>
      <p:sp>
        <p:nvSpPr>
          <p:cNvPr id="1180" name="Google Shape;1180;p96"/>
          <p:cNvSpPr txBox="1"/>
          <p:nvPr/>
        </p:nvSpPr>
        <p:spPr>
          <a:xfrm>
            <a:off x="4808356" y="3193775"/>
            <a:ext cx="4183200" cy="5610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Clr>
                <a:schemeClr val="dk2"/>
              </a:buClr>
              <a:buSzPts val="1100"/>
              <a:buFont typeface="Arial"/>
              <a:buNone/>
            </a:pPr>
            <a:r>
              <a:rPr lang="fr-CA" sz="800">
                <a:latin typeface="Fira Sans Condensed Medium"/>
                <a:ea typeface="Fira Sans Condensed Medium"/>
                <a:cs typeface="Fira Sans Condensed Medium"/>
                <a:sym typeface="Fira Sans Condensed Medium"/>
              </a:rPr>
              <a:t>Le point de vue est…</a:t>
            </a: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p:txBody>
      </p:sp>
      <p:sp>
        <p:nvSpPr>
          <p:cNvPr id="1181" name="Google Shape;1181;p96"/>
          <p:cNvSpPr txBox="1"/>
          <p:nvPr/>
        </p:nvSpPr>
        <p:spPr>
          <a:xfrm>
            <a:off x="4785948" y="3756694"/>
            <a:ext cx="4183200" cy="5610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Clr>
                <a:schemeClr val="dk2"/>
              </a:buClr>
              <a:buSzPts val="1100"/>
              <a:buFont typeface="Arial"/>
              <a:buNone/>
            </a:pPr>
            <a:r>
              <a:rPr lang="fr-CA" sz="800">
                <a:latin typeface="Fira Sans Condensed Medium"/>
                <a:ea typeface="Fira Sans Condensed Medium"/>
                <a:cs typeface="Fira Sans Condensed Medium"/>
                <a:sym typeface="Fira Sans Condensed Medium"/>
              </a:rPr>
              <a:t> Le point de vue est…</a:t>
            </a: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p:txBody>
      </p:sp>
      <p:sp>
        <p:nvSpPr>
          <p:cNvPr id="1182" name="Google Shape;1182;p96"/>
          <p:cNvSpPr txBox="1"/>
          <p:nvPr/>
        </p:nvSpPr>
        <p:spPr>
          <a:xfrm>
            <a:off x="4808470" y="4319600"/>
            <a:ext cx="4183200" cy="5829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Clr>
                <a:schemeClr val="dk2"/>
              </a:buClr>
              <a:buSzPts val="1100"/>
              <a:buFont typeface="Arial"/>
              <a:buNone/>
            </a:pPr>
            <a:r>
              <a:rPr lang="fr-CA" sz="800">
                <a:latin typeface="Fira Sans Condensed Medium"/>
                <a:ea typeface="Fira Sans Condensed Medium"/>
                <a:cs typeface="Fira Sans Condensed Medium"/>
                <a:sym typeface="Fira Sans Condensed Medium"/>
              </a:rPr>
              <a:t>Le point de vue est…</a:t>
            </a: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800">
              <a:latin typeface="Fira Sans Condensed Medium"/>
              <a:ea typeface="Fira Sans Condensed Medium"/>
              <a:cs typeface="Fira Sans Condensed Medium"/>
              <a:sym typeface="Fira Sans Condensed Medium"/>
            </a:endParaRPr>
          </a:p>
        </p:txBody>
      </p:sp>
      <p:sp>
        <p:nvSpPr>
          <p:cNvPr id="1183" name="Google Shape;1183;p96"/>
          <p:cNvSpPr/>
          <p:nvPr/>
        </p:nvSpPr>
        <p:spPr>
          <a:xfrm>
            <a:off x="232525" y="1006675"/>
            <a:ext cx="2497500" cy="7731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75575" tIns="75575" rIns="75575" bIns="75575" anchor="t" anchorCtr="0">
            <a:noAutofit/>
          </a:bodyPr>
          <a:lstStyle/>
          <a:p>
            <a:pPr marL="0" marR="0" lvl="0" indent="0" algn="l" rtl="0">
              <a:lnSpc>
                <a:spcPct val="100000"/>
              </a:lnSpc>
              <a:spcBef>
                <a:spcPts val="0"/>
              </a:spcBef>
              <a:spcAft>
                <a:spcPts val="0"/>
              </a:spcAft>
              <a:buNone/>
            </a:pPr>
            <a:r>
              <a:rPr lang="fr-CA" sz="1000" b="1">
                <a:solidFill>
                  <a:srgbClr val="050506"/>
                </a:solidFill>
                <a:latin typeface="Open Sans"/>
                <a:ea typeface="Open Sans"/>
                <a:cs typeface="Open Sans"/>
                <a:sym typeface="Open Sans"/>
              </a:rPr>
              <a:t>Question éthique préférée du groupe: </a:t>
            </a:r>
            <a:endParaRPr sz="1000" b="1">
              <a:solidFill>
                <a:srgbClr val="050506"/>
              </a:solidFill>
              <a:latin typeface="Open Sans"/>
              <a:ea typeface="Open Sans"/>
              <a:cs typeface="Open Sans"/>
              <a:sym typeface="Open Sans"/>
            </a:endParaRPr>
          </a:p>
        </p:txBody>
      </p:sp>
      <p:pic>
        <p:nvPicPr>
          <p:cNvPr id="1184" name="Google Shape;1184;p96"/>
          <p:cNvPicPr preferRelativeResize="0"/>
          <p:nvPr/>
        </p:nvPicPr>
        <p:blipFill>
          <a:blip r:embed="rId5">
            <a:alphaModFix/>
          </a:blip>
          <a:stretch>
            <a:fillRect/>
          </a:stretch>
        </p:blipFill>
        <p:spPr>
          <a:xfrm rot="-5400000">
            <a:off x="309053" y="3869046"/>
            <a:ext cx="357848" cy="309399"/>
          </a:xfrm>
          <a:prstGeom prst="rect">
            <a:avLst/>
          </a:prstGeom>
          <a:noFill/>
          <a:ln>
            <a:noFill/>
          </a:ln>
        </p:spPr>
      </p:pic>
      <p:pic>
        <p:nvPicPr>
          <p:cNvPr id="1185" name="Google Shape;1185;p96"/>
          <p:cNvPicPr preferRelativeResize="0"/>
          <p:nvPr/>
        </p:nvPicPr>
        <p:blipFill>
          <a:blip r:embed="rId6">
            <a:alphaModFix/>
          </a:blip>
          <a:stretch>
            <a:fillRect/>
          </a:stretch>
        </p:blipFill>
        <p:spPr>
          <a:xfrm rot="-5400000">
            <a:off x="321385" y="3307454"/>
            <a:ext cx="333179" cy="310643"/>
          </a:xfrm>
          <a:prstGeom prst="rect">
            <a:avLst/>
          </a:prstGeom>
          <a:noFill/>
          <a:ln>
            <a:noFill/>
          </a:ln>
        </p:spPr>
      </p:pic>
      <p:pic>
        <p:nvPicPr>
          <p:cNvPr id="1186" name="Google Shape;1186;p96"/>
          <p:cNvPicPr preferRelativeResize="0"/>
          <p:nvPr/>
        </p:nvPicPr>
        <p:blipFill>
          <a:blip r:embed="rId7">
            <a:alphaModFix/>
          </a:blip>
          <a:stretch>
            <a:fillRect/>
          </a:stretch>
        </p:blipFill>
        <p:spPr>
          <a:xfrm rot="-5400000">
            <a:off x="274857" y="4432541"/>
            <a:ext cx="426202" cy="397366"/>
          </a:xfrm>
          <a:prstGeom prst="rect">
            <a:avLst/>
          </a:prstGeom>
          <a:noFill/>
          <a:ln>
            <a:noFill/>
          </a:ln>
        </p:spPr>
      </p:pic>
      <p:pic>
        <p:nvPicPr>
          <p:cNvPr id="1187" name="Google Shape;1187;p96"/>
          <p:cNvPicPr preferRelativeResize="0"/>
          <p:nvPr/>
        </p:nvPicPr>
        <p:blipFill>
          <a:blip r:embed="rId8">
            <a:alphaModFix/>
          </a:blip>
          <a:stretch>
            <a:fillRect/>
          </a:stretch>
        </p:blipFill>
        <p:spPr>
          <a:xfrm rot="-5400000">
            <a:off x="312830" y="2718166"/>
            <a:ext cx="350303" cy="326621"/>
          </a:xfrm>
          <a:prstGeom prst="rect">
            <a:avLst/>
          </a:prstGeom>
          <a:noFill/>
          <a:ln>
            <a:noFill/>
          </a:ln>
        </p:spPr>
      </p:pic>
      <p:sp>
        <p:nvSpPr>
          <p:cNvPr id="1188" name="Google Shape;1188;p96"/>
          <p:cNvSpPr txBox="1"/>
          <p:nvPr/>
        </p:nvSpPr>
        <p:spPr>
          <a:xfrm>
            <a:off x="5305500" y="0"/>
            <a:ext cx="3759300" cy="273000"/>
          </a:xfrm>
          <a:prstGeom prst="rect">
            <a:avLst/>
          </a:prstGeom>
          <a:noFill/>
          <a:ln>
            <a:noFill/>
          </a:ln>
        </p:spPr>
        <p:txBody>
          <a:bodyPr spcFirstLastPara="1" wrap="square" lIns="75575" tIns="75575" rIns="75575" bIns="75575" anchor="t" anchorCtr="0">
            <a:noAutofit/>
          </a:bodyPr>
          <a:lstStyle/>
          <a:p>
            <a:pPr marL="0" lvl="0" indent="0" algn="r" rtl="0">
              <a:spcBef>
                <a:spcPts val="0"/>
              </a:spcBef>
              <a:spcAft>
                <a:spcPts val="0"/>
              </a:spcAft>
              <a:buNone/>
            </a:pPr>
            <a:r>
              <a:rPr lang="fr-CA" sz="1100">
                <a:solidFill>
                  <a:srgbClr val="050506"/>
                </a:solidFill>
                <a:latin typeface="Roboto Mono"/>
                <a:ea typeface="Roboto Mono"/>
                <a:cs typeface="Roboto Mono"/>
                <a:sym typeface="Roboto Mono"/>
              </a:rPr>
              <a:t>Activité à faire en sous-groupe.</a:t>
            </a:r>
            <a:endParaRPr sz="1100">
              <a:solidFill>
                <a:srgbClr val="050506"/>
              </a:solidFill>
              <a:latin typeface="Roboto Mono"/>
              <a:ea typeface="Roboto Mono"/>
              <a:cs typeface="Roboto Mono"/>
              <a:sym typeface="Roboto Mono"/>
            </a:endParaRPr>
          </a:p>
        </p:txBody>
      </p:sp>
      <p:sp>
        <p:nvSpPr>
          <p:cNvPr id="1189" name="Google Shape;1189;p96"/>
          <p:cNvSpPr txBox="1"/>
          <p:nvPr/>
        </p:nvSpPr>
        <p:spPr>
          <a:xfrm>
            <a:off x="2970973" y="314551"/>
            <a:ext cx="1331700" cy="2646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1000" b="1">
                <a:solidFill>
                  <a:srgbClr val="050506"/>
                </a:solidFill>
                <a:latin typeface="Open Sans"/>
                <a:ea typeface="Open Sans"/>
                <a:cs typeface="Open Sans"/>
                <a:sym typeface="Open Sans"/>
              </a:rPr>
              <a:t>Quoi?</a:t>
            </a:r>
            <a:endParaRPr sz="1200">
              <a:latin typeface="Fira Sans Condensed Medium"/>
              <a:ea typeface="Fira Sans Condensed Medium"/>
              <a:cs typeface="Fira Sans Condensed Medium"/>
              <a:sym typeface="Fira Sans Condensed Medium"/>
            </a:endParaRPr>
          </a:p>
          <a:p>
            <a:pPr marL="0" lvl="0" indent="0" algn="l" rtl="0">
              <a:spcBef>
                <a:spcPts val="0"/>
              </a:spcBef>
              <a:spcAft>
                <a:spcPts val="0"/>
              </a:spcAft>
              <a:buNone/>
            </a:pPr>
            <a:endParaRPr sz="1200">
              <a:latin typeface="Viga"/>
              <a:ea typeface="Viga"/>
              <a:cs typeface="Viga"/>
              <a:sym typeface="Viga"/>
            </a:endParaRPr>
          </a:p>
        </p:txBody>
      </p:sp>
      <p:sp>
        <p:nvSpPr>
          <p:cNvPr id="1190" name="Google Shape;1190;p96"/>
          <p:cNvSpPr txBox="1"/>
          <p:nvPr/>
        </p:nvSpPr>
        <p:spPr>
          <a:xfrm>
            <a:off x="2913059" y="579152"/>
            <a:ext cx="3154800" cy="6822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900">
                <a:solidFill>
                  <a:srgbClr val="050506"/>
                </a:solidFill>
                <a:latin typeface="Open Sans Light"/>
                <a:ea typeface="Open Sans Light"/>
                <a:cs typeface="Open Sans Light"/>
                <a:sym typeface="Open Sans Light"/>
              </a:rPr>
              <a:t>✏️</a:t>
            </a:r>
            <a:r>
              <a:rPr lang="fr-CA" sz="900">
                <a:latin typeface="Open Sans Light"/>
                <a:ea typeface="Open Sans Light"/>
                <a:cs typeface="Open Sans Light"/>
                <a:sym typeface="Open Sans Light"/>
              </a:rPr>
              <a:t>En une ou deux phrases, résume ta situation.</a:t>
            </a:r>
            <a:endParaRPr sz="900">
              <a:latin typeface="Open Sans Light"/>
              <a:ea typeface="Open Sans Light"/>
              <a:cs typeface="Open Sans Light"/>
              <a:sym typeface="Open Sans Light"/>
            </a:endParaRPr>
          </a:p>
        </p:txBody>
      </p:sp>
      <p:sp>
        <p:nvSpPr>
          <p:cNvPr id="1191" name="Google Shape;1191;p96"/>
          <p:cNvSpPr txBox="1"/>
          <p:nvPr/>
        </p:nvSpPr>
        <p:spPr>
          <a:xfrm>
            <a:off x="5844887" y="281900"/>
            <a:ext cx="1634400" cy="273000"/>
          </a:xfrm>
          <a:prstGeom prst="rect">
            <a:avLst/>
          </a:prstGeom>
          <a:noFill/>
          <a:ln>
            <a:noFill/>
          </a:ln>
        </p:spPr>
        <p:txBody>
          <a:bodyPr spcFirstLastPara="1" wrap="square" lIns="75575" tIns="75575" rIns="75575" bIns="75575" anchor="t" anchorCtr="0">
            <a:noAutofit/>
          </a:bodyPr>
          <a:lstStyle/>
          <a:p>
            <a:pPr marL="0" marR="0" lvl="0" indent="0" algn="l" rtl="0">
              <a:lnSpc>
                <a:spcPct val="100000"/>
              </a:lnSpc>
              <a:spcBef>
                <a:spcPts val="0"/>
              </a:spcBef>
              <a:spcAft>
                <a:spcPts val="0"/>
              </a:spcAft>
              <a:buNone/>
            </a:pPr>
            <a:r>
              <a:rPr lang="fr-CA" sz="1000" b="1">
                <a:solidFill>
                  <a:srgbClr val="050506"/>
                </a:solidFill>
                <a:latin typeface="Open Sans"/>
                <a:ea typeface="Open Sans"/>
                <a:cs typeface="Open Sans"/>
                <a:sym typeface="Open Sans"/>
              </a:rPr>
              <a:t>La ou les tensions éthiques </a:t>
            </a:r>
            <a:r>
              <a:rPr lang="fr-CA" sz="900" b="1">
                <a:solidFill>
                  <a:srgbClr val="0000FF"/>
                </a:solidFill>
                <a:latin typeface="Open Sans"/>
                <a:ea typeface="Open Sans"/>
                <a:cs typeface="Open Sans"/>
                <a:sym typeface="Open Sans"/>
              </a:rPr>
              <a:t>(</a:t>
            </a:r>
            <a:r>
              <a:rPr lang="fr-CA" sz="900" b="1" i="1" u="sng">
                <a:solidFill>
                  <a:srgbClr val="163EF5"/>
                </a:solidFill>
                <a:latin typeface="Open Sans"/>
                <a:ea typeface="Open Sans"/>
                <a:cs typeface="Open Sans"/>
                <a:sym typeface="Open Sans"/>
                <a:hlinkClick r:id="rId9">
                  <a:extLst>
                    <a:ext uri="{A12FA001-AC4F-418D-AE19-62706E023703}">
                      <ahyp:hlinkClr xmlns:ahyp="http://schemas.microsoft.com/office/drawing/2018/hyperlinkcolor" val="tx"/>
                    </a:ext>
                  </a:extLst>
                </a:hlinkClick>
              </a:rPr>
              <a:t>pistes</a:t>
            </a:r>
            <a:r>
              <a:rPr lang="fr-CA" sz="900" b="1">
                <a:solidFill>
                  <a:srgbClr val="0000FF"/>
                </a:solidFill>
                <a:latin typeface="Open Sans"/>
                <a:ea typeface="Open Sans"/>
                <a:cs typeface="Open Sans"/>
                <a:sym typeface="Open Sans"/>
              </a:rPr>
              <a:t>)</a:t>
            </a:r>
            <a:endParaRPr sz="1000" b="1">
              <a:solidFill>
                <a:srgbClr val="050506"/>
              </a:solidFill>
              <a:latin typeface="Open Sans"/>
              <a:ea typeface="Open Sans"/>
              <a:cs typeface="Open Sans"/>
              <a:sym typeface="Open Sans"/>
            </a:endParaRPr>
          </a:p>
          <a:p>
            <a:pPr marL="0" marR="0" lvl="0" indent="0" algn="l" rtl="0">
              <a:lnSpc>
                <a:spcPct val="100000"/>
              </a:lnSpc>
              <a:spcBef>
                <a:spcPts val="0"/>
              </a:spcBef>
              <a:spcAft>
                <a:spcPts val="0"/>
              </a:spcAft>
              <a:buNone/>
            </a:pPr>
            <a:endParaRPr sz="1000" b="1">
              <a:solidFill>
                <a:srgbClr val="050506"/>
              </a:solidFill>
              <a:latin typeface="Open Sans"/>
              <a:ea typeface="Open Sans"/>
              <a:cs typeface="Open Sans"/>
              <a:sym typeface="Open Sans"/>
            </a:endParaRPr>
          </a:p>
        </p:txBody>
      </p:sp>
      <p:sp>
        <p:nvSpPr>
          <p:cNvPr id="1192" name="Google Shape;1192;p96"/>
          <p:cNvSpPr txBox="1"/>
          <p:nvPr/>
        </p:nvSpPr>
        <p:spPr>
          <a:xfrm>
            <a:off x="6292825" y="768013"/>
            <a:ext cx="2442900" cy="7986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900">
                <a:solidFill>
                  <a:srgbClr val="050506"/>
                </a:solidFill>
                <a:latin typeface="Open Sans Light"/>
                <a:ea typeface="Open Sans Light"/>
                <a:cs typeface="Open Sans Light"/>
                <a:sym typeface="Open Sans Light"/>
              </a:rPr>
              <a:t>✏️</a:t>
            </a:r>
            <a:r>
              <a:rPr lang="fr-CA" sz="900">
                <a:latin typeface="Open Sans Light"/>
                <a:ea typeface="Open Sans Light"/>
                <a:cs typeface="Open Sans Light"/>
                <a:sym typeface="Open Sans Light"/>
              </a:rPr>
              <a:t>Explique pourquoi il est difficile de satisfaire tout le monde dans cette situation.</a:t>
            </a:r>
            <a:endParaRPr sz="900">
              <a:latin typeface="Open Sans Light"/>
              <a:ea typeface="Open Sans Light"/>
              <a:cs typeface="Open Sans Light"/>
              <a:sym typeface="Open Sans Light"/>
            </a:endParaRPr>
          </a:p>
          <a:p>
            <a:pPr marL="0" lvl="0" indent="0" algn="l" rtl="0">
              <a:spcBef>
                <a:spcPts val="0"/>
              </a:spcBef>
              <a:spcAft>
                <a:spcPts val="0"/>
              </a:spcAft>
              <a:buNone/>
            </a:pPr>
            <a:endParaRPr sz="900">
              <a:solidFill>
                <a:srgbClr val="050506"/>
              </a:solidFill>
              <a:latin typeface="Open Sans Light"/>
              <a:ea typeface="Open Sans Light"/>
              <a:cs typeface="Open Sans Light"/>
              <a:sym typeface="Open Sans Light"/>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1196"/>
        <p:cNvGrpSpPr/>
        <p:nvPr/>
      </p:nvGrpSpPr>
      <p:grpSpPr>
        <a:xfrm>
          <a:off x="0" y="0"/>
          <a:ext cx="0" cy="0"/>
          <a:chOff x="0" y="0"/>
          <a:chExt cx="0" cy="0"/>
        </a:xfrm>
      </p:grpSpPr>
      <p:sp>
        <p:nvSpPr>
          <p:cNvPr id="1197" name="Google Shape;1197;p97"/>
          <p:cNvSpPr/>
          <p:nvPr/>
        </p:nvSpPr>
        <p:spPr>
          <a:xfrm rot="-5400000">
            <a:off x="3367050" y="-642900"/>
            <a:ext cx="5124600" cy="6429300"/>
          </a:xfrm>
          <a:prstGeom prst="rtTriangle">
            <a:avLst/>
          </a:prstGeom>
          <a:solidFill>
            <a:srgbClr val="FFE9F6"/>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8" name="Google Shape;1198;p97"/>
          <p:cNvSpPr txBox="1"/>
          <p:nvPr/>
        </p:nvSpPr>
        <p:spPr>
          <a:xfrm>
            <a:off x="1286932" y="1897730"/>
            <a:ext cx="1343100" cy="252300"/>
          </a:xfrm>
          <a:prstGeom prst="rect">
            <a:avLst/>
          </a:prstGeom>
          <a:noFill/>
          <a:ln>
            <a:noFill/>
          </a:ln>
        </p:spPr>
        <p:txBody>
          <a:bodyPr spcFirstLastPara="1" wrap="square" lIns="75575" tIns="75575" rIns="75575" bIns="75575" anchor="t" anchorCtr="0">
            <a:noAutofit/>
          </a:bodyPr>
          <a:lstStyle/>
          <a:p>
            <a:pPr marL="0" lvl="0" indent="0" algn="r" rtl="0">
              <a:spcBef>
                <a:spcPts val="0"/>
              </a:spcBef>
              <a:spcAft>
                <a:spcPts val="0"/>
              </a:spcAft>
              <a:buNone/>
            </a:pPr>
            <a:r>
              <a:rPr lang="fr-CA" sz="700">
                <a:solidFill>
                  <a:schemeClr val="dk1"/>
                </a:solidFill>
                <a:latin typeface="Open Sans Light"/>
                <a:ea typeface="Open Sans Light"/>
                <a:cs typeface="Open Sans Light"/>
                <a:sym typeface="Open Sans Light"/>
              </a:rPr>
              <a:t>Quelles en sont les causes?</a:t>
            </a:r>
            <a:endParaRPr sz="700">
              <a:latin typeface="Open Sans Light"/>
              <a:ea typeface="Open Sans Light"/>
              <a:cs typeface="Open Sans Light"/>
              <a:sym typeface="Open Sans Light"/>
            </a:endParaRPr>
          </a:p>
        </p:txBody>
      </p:sp>
      <p:graphicFrame>
        <p:nvGraphicFramePr>
          <p:cNvPr id="1199" name="Google Shape;1199;p97"/>
          <p:cNvGraphicFramePr/>
          <p:nvPr/>
        </p:nvGraphicFramePr>
        <p:xfrm>
          <a:off x="679057" y="2702940"/>
          <a:ext cx="3000000" cy="3000000"/>
        </p:xfrm>
        <a:graphic>
          <a:graphicData uri="http://schemas.openxmlformats.org/drawingml/2006/table">
            <a:tbl>
              <a:tblPr>
                <a:noFill/>
                <a:tableStyleId>{45587197-ABA1-4A9E-8C44-43ABBBE1D00F}</a:tableStyleId>
              </a:tblPr>
              <a:tblGrid>
                <a:gridCol w="2758000">
                  <a:extLst>
                    <a:ext uri="{9D8B030D-6E8A-4147-A177-3AD203B41FA5}">
                      <a16:colId xmlns:a16="http://schemas.microsoft.com/office/drawing/2014/main" val="20000"/>
                    </a:ext>
                  </a:extLst>
                </a:gridCol>
                <a:gridCol w="2761275">
                  <a:extLst>
                    <a:ext uri="{9D8B030D-6E8A-4147-A177-3AD203B41FA5}">
                      <a16:colId xmlns:a16="http://schemas.microsoft.com/office/drawing/2014/main" val="20001"/>
                    </a:ext>
                  </a:extLst>
                </a:gridCol>
                <a:gridCol w="2581025">
                  <a:extLst>
                    <a:ext uri="{9D8B030D-6E8A-4147-A177-3AD203B41FA5}">
                      <a16:colId xmlns:a16="http://schemas.microsoft.com/office/drawing/2014/main" val="20002"/>
                    </a:ext>
                  </a:extLst>
                </a:gridCol>
              </a:tblGrid>
              <a:tr h="570325">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5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0"/>
                  </a:ext>
                </a:extLst>
              </a:tr>
              <a:tr h="570325">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1"/>
                  </a:ext>
                </a:extLst>
              </a:tr>
              <a:tr h="570325">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tc>
                  <a:txBody>
                    <a:bodyPr/>
                    <a:lstStyle/>
                    <a:p>
                      <a:pPr marL="0" lvl="0" indent="0" algn="l" rtl="0">
                        <a:spcBef>
                          <a:spcPts val="0"/>
                        </a:spcBef>
                        <a:spcAft>
                          <a:spcPts val="0"/>
                        </a:spcAft>
                        <a:buNone/>
                      </a:pPr>
                      <a:endParaRPr sz="900">
                        <a:latin typeface="Open Sans Light"/>
                        <a:ea typeface="Open Sans Light"/>
                        <a:cs typeface="Open Sans Light"/>
                        <a:sym typeface="Open Sans Light"/>
                      </a:endParaRPr>
                    </a:p>
                  </a:txBody>
                  <a:tcPr marL="83125" marR="83125" marT="60500" marB="60500">
                    <a:lnL w="19050" cap="flat" cmpd="sng">
                      <a:solidFill>
                        <a:srgbClr val="000000"/>
                      </a:solidFill>
                      <a:prstDash val="solid"/>
                      <a:round/>
                      <a:headEnd type="none" w="sm" len="sm"/>
                      <a:tailEnd type="none" w="sm" len="sm"/>
                    </a:lnL>
                    <a:lnR w="19050" cap="flat" cmpd="sng">
                      <a:solidFill>
                        <a:srgbClr val="000000"/>
                      </a:solidFill>
                      <a:prstDash val="solid"/>
                      <a:round/>
                      <a:headEnd type="none" w="sm" len="sm"/>
                      <a:tailEnd type="none" w="sm" len="sm"/>
                    </a:lnR>
                    <a:lnT w="19050" cap="flat" cmpd="sng">
                      <a:solidFill>
                        <a:srgbClr val="000000"/>
                      </a:solidFill>
                      <a:prstDash val="solid"/>
                      <a:round/>
                      <a:headEnd type="none" w="sm" len="sm"/>
                      <a:tailEnd type="none" w="sm" len="sm"/>
                    </a:lnT>
                    <a:lnB w="19050" cap="flat" cmpd="sng">
                      <a:solidFill>
                        <a:srgbClr val="000000"/>
                      </a:solidFill>
                      <a:prstDash val="solid"/>
                      <a:round/>
                      <a:headEnd type="none" w="sm" len="sm"/>
                      <a:tailEnd type="none" w="sm" len="sm"/>
                    </a:lnB>
                    <a:solidFill>
                      <a:srgbClr val="FFFFFF"/>
                    </a:solidFill>
                  </a:tcPr>
                </a:tc>
                <a:extLst>
                  <a:ext uri="{0D108BD9-81ED-4DB2-BD59-A6C34878D82A}">
                    <a16:rowId xmlns:a16="http://schemas.microsoft.com/office/drawing/2014/main" val="10002"/>
                  </a:ext>
                </a:extLst>
              </a:tr>
            </a:tbl>
          </a:graphicData>
        </a:graphic>
      </p:graphicFrame>
      <p:sp>
        <p:nvSpPr>
          <p:cNvPr id="1200" name="Google Shape;1200;p97"/>
          <p:cNvSpPr/>
          <p:nvPr/>
        </p:nvSpPr>
        <p:spPr>
          <a:xfrm>
            <a:off x="834484" y="1894681"/>
            <a:ext cx="7960800" cy="343200"/>
          </a:xfrm>
          <a:prstGeom prst="roundRect">
            <a:avLst>
              <a:gd name="adj" fmla="val 16667"/>
            </a:avLst>
          </a:prstGeom>
          <a:solidFill>
            <a:srgbClr val="000000"/>
          </a:solidFill>
          <a:ln>
            <a:noFill/>
          </a:ln>
        </p:spPr>
        <p:txBody>
          <a:bodyPr spcFirstLastPara="1" wrap="square" lIns="75575" tIns="75575" rIns="75575" bIns="75575" anchor="ctr" anchorCtr="0">
            <a:noAutofit/>
          </a:bodyPr>
          <a:lstStyle/>
          <a:p>
            <a:pPr marL="0" lvl="0" indent="0" algn="ctr" rtl="0">
              <a:spcBef>
                <a:spcPts val="0"/>
              </a:spcBef>
              <a:spcAft>
                <a:spcPts val="0"/>
              </a:spcAft>
              <a:buNone/>
            </a:pPr>
            <a:r>
              <a:rPr lang="fr-CA" b="1">
                <a:solidFill>
                  <a:srgbClr val="FFFFFF"/>
                </a:solidFill>
                <a:latin typeface="Open Sans"/>
                <a:ea typeface="Open Sans"/>
                <a:cs typeface="Open Sans"/>
                <a:sym typeface="Open Sans"/>
              </a:rPr>
              <a:t>Des actions possibles</a:t>
            </a:r>
            <a:endParaRPr b="1">
              <a:solidFill>
                <a:srgbClr val="FFFFFF"/>
              </a:solidFill>
              <a:latin typeface="Open Sans"/>
              <a:ea typeface="Open Sans"/>
              <a:cs typeface="Open Sans"/>
              <a:sym typeface="Open Sans"/>
            </a:endParaRPr>
          </a:p>
        </p:txBody>
      </p:sp>
      <p:sp>
        <p:nvSpPr>
          <p:cNvPr id="1201" name="Google Shape;1201;p97"/>
          <p:cNvSpPr txBox="1"/>
          <p:nvPr/>
        </p:nvSpPr>
        <p:spPr>
          <a:xfrm>
            <a:off x="1225045" y="2267568"/>
            <a:ext cx="1669500" cy="343200"/>
          </a:xfrm>
          <a:prstGeom prst="rect">
            <a:avLst/>
          </a:prstGeom>
          <a:noFill/>
          <a:ln>
            <a:noFill/>
          </a:ln>
        </p:spPr>
        <p:txBody>
          <a:bodyPr spcFirstLastPara="1" wrap="square" lIns="75575" tIns="75575" rIns="75575" bIns="75575" anchor="t" anchorCtr="0">
            <a:noAutofit/>
          </a:bodyPr>
          <a:lstStyle/>
          <a:p>
            <a:pPr marL="0" lvl="0" indent="0" algn="ctr" rtl="0">
              <a:spcBef>
                <a:spcPts val="0"/>
              </a:spcBef>
              <a:spcAft>
                <a:spcPts val="0"/>
              </a:spcAft>
              <a:buNone/>
            </a:pPr>
            <a:r>
              <a:rPr lang="fr-CA" sz="1200" b="1">
                <a:latin typeface="Open Sans"/>
                <a:ea typeface="Open Sans"/>
                <a:cs typeface="Open Sans"/>
                <a:sym typeface="Open Sans"/>
              </a:rPr>
              <a:t>Par des individus</a:t>
            </a:r>
            <a:endParaRPr sz="1200" b="1">
              <a:latin typeface="Open Sans"/>
              <a:ea typeface="Open Sans"/>
              <a:cs typeface="Open Sans"/>
              <a:sym typeface="Open Sans"/>
            </a:endParaRPr>
          </a:p>
          <a:p>
            <a:pPr marL="0" lvl="0" indent="0" algn="ctr" rtl="0">
              <a:spcBef>
                <a:spcPts val="0"/>
              </a:spcBef>
              <a:spcAft>
                <a:spcPts val="0"/>
              </a:spcAft>
              <a:buClr>
                <a:schemeClr val="dk1"/>
              </a:buClr>
              <a:buSzPts val="900"/>
              <a:buFont typeface="Arial"/>
              <a:buNone/>
            </a:pPr>
            <a:r>
              <a:rPr lang="fr-CA" sz="700" b="1">
                <a:latin typeface="Open Sans"/>
                <a:ea typeface="Open Sans"/>
                <a:cs typeface="Open Sans"/>
                <a:sym typeface="Open Sans"/>
              </a:rPr>
              <a:t>(ou un groupe de personnes)</a:t>
            </a:r>
            <a:endParaRPr sz="1200" b="1">
              <a:latin typeface="Open Sans"/>
              <a:ea typeface="Open Sans"/>
              <a:cs typeface="Open Sans"/>
              <a:sym typeface="Open Sans"/>
            </a:endParaRPr>
          </a:p>
        </p:txBody>
      </p:sp>
      <p:sp>
        <p:nvSpPr>
          <p:cNvPr id="1202" name="Google Shape;1202;p97"/>
          <p:cNvSpPr txBox="1"/>
          <p:nvPr/>
        </p:nvSpPr>
        <p:spPr>
          <a:xfrm>
            <a:off x="3810575" y="2267575"/>
            <a:ext cx="2190000" cy="252300"/>
          </a:xfrm>
          <a:prstGeom prst="rect">
            <a:avLst/>
          </a:prstGeom>
          <a:noFill/>
          <a:ln>
            <a:noFill/>
          </a:ln>
        </p:spPr>
        <p:txBody>
          <a:bodyPr spcFirstLastPara="1" wrap="square" lIns="75575" tIns="75575" rIns="75575" bIns="75575" anchor="t" anchorCtr="0">
            <a:noAutofit/>
          </a:bodyPr>
          <a:lstStyle/>
          <a:p>
            <a:pPr marL="0" lvl="0" indent="0" algn="ctr" rtl="0">
              <a:spcBef>
                <a:spcPts val="0"/>
              </a:spcBef>
              <a:spcAft>
                <a:spcPts val="0"/>
              </a:spcAft>
              <a:buNone/>
            </a:pPr>
            <a:r>
              <a:rPr lang="fr-CA" sz="1200" b="1">
                <a:latin typeface="Open Sans"/>
                <a:ea typeface="Open Sans"/>
                <a:cs typeface="Open Sans"/>
                <a:sym typeface="Open Sans"/>
              </a:rPr>
              <a:t>Par des institutions</a:t>
            </a:r>
            <a:endParaRPr sz="1200" b="1">
              <a:latin typeface="Open Sans"/>
              <a:ea typeface="Open Sans"/>
              <a:cs typeface="Open Sans"/>
              <a:sym typeface="Open Sans"/>
            </a:endParaRPr>
          </a:p>
          <a:p>
            <a:pPr marL="0" lvl="0" indent="0" algn="ctr" rtl="0">
              <a:spcBef>
                <a:spcPts val="0"/>
              </a:spcBef>
              <a:spcAft>
                <a:spcPts val="0"/>
              </a:spcAft>
              <a:buNone/>
            </a:pPr>
            <a:r>
              <a:rPr lang="fr-CA" sz="700" b="1">
                <a:latin typeface="Open Sans"/>
                <a:ea typeface="Open Sans"/>
                <a:cs typeface="Open Sans"/>
                <a:sym typeface="Open Sans"/>
              </a:rPr>
              <a:t>(École, entreprise…)</a:t>
            </a:r>
            <a:endParaRPr sz="1200" b="1">
              <a:latin typeface="Open Sans"/>
              <a:ea typeface="Open Sans"/>
              <a:cs typeface="Open Sans"/>
              <a:sym typeface="Open Sans"/>
            </a:endParaRPr>
          </a:p>
        </p:txBody>
      </p:sp>
      <p:sp>
        <p:nvSpPr>
          <p:cNvPr id="1203" name="Google Shape;1203;p97"/>
          <p:cNvSpPr txBox="1"/>
          <p:nvPr/>
        </p:nvSpPr>
        <p:spPr>
          <a:xfrm>
            <a:off x="6558557" y="2146415"/>
            <a:ext cx="1754100" cy="343200"/>
          </a:xfrm>
          <a:prstGeom prst="rect">
            <a:avLst/>
          </a:prstGeom>
          <a:noFill/>
          <a:ln>
            <a:noFill/>
          </a:ln>
        </p:spPr>
        <p:txBody>
          <a:bodyPr spcFirstLastPara="1" wrap="square" lIns="75575" tIns="75575" rIns="75575" bIns="75575" anchor="t" anchorCtr="0">
            <a:noAutofit/>
          </a:bodyPr>
          <a:lstStyle/>
          <a:p>
            <a:pPr marL="0" lvl="0" indent="0" algn="ctr" rtl="0">
              <a:spcBef>
                <a:spcPts val="0"/>
              </a:spcBef>
              <a:spcAft>
                <a:spcPts val="0"/>
              </a:spcAft>
              <a:buNone/>
            </a:pPr>
            <a:r>
              <a:rPr lang="fr-CA" sz="1200" b="1">
                <a:latin typeface="Open Sans"/>
                <a:ea typeface="Open Sans"/>
                <a:cs typeface="Open Sans"/>
                <a:sym typeface="Open Sans"/>
              </a:rPr>
              <a:t>Par les gouvernements</a:t>
            </a:r>
            <a:endParaRPr sz="1200" b="1">
              <a:latin typeface="Open Sans"/>
              <a:ea typeface="Open Sans"/>
              <a:cs typeface="Open Sans"/>
              <a:sym typeface="Open Sans"/>
            </a:endParaRPr>
          </a:p>
          <a:p>
            <a:pPr marL="0" lvl="0" indent="0" algn="ctr" rtl="0">
              <a:spcBef>
                <a:spcPts val="0"/>
              </a:spcBef>
              <a:spcAft>
                <a:spcPts val="0"/>
              </a:spcAft>
              <a:buNone/>
            </a:pPr>
            <a:r>
              <a:rPr lang="fr-CA" sz="700" b="1">
                <a:latin typeface="Open Sans"/>
                <a:ea typeface="Open Sans"/>
                <a:cs typeface="Open Sans"/>
                <a:sym typeface="Open Sans"/>
              </a:rPr>
              <a:t>(Idées de loi,,financement,  etc.)</a:t>
            </a:r>
            <a:endParaRPr sz="700" b="1">
              <a:latin typeface="Open Sans"/>
              <a:ea typeface="Open Sans"/>
              <a:cs typeface="Open Sans"/>
              <a:sym typeface="Open Sans"/>
            </a:endParaRPr>
          </a:p>
        </p:txBody>
      </p:sp>
      <p:pic>
        <p:nvPicPr>
          <p:cNvPr id="1204" name="Google Shape;1204;p97"/>
          <p:cNvPicPr preferRelativeResize="0"/>
          <p:nvPr/>
        </p:nvPicPr>
        <p:blipFill>
          <a:blip r:embed="rId3">
            <a:alphaModFix/>
          </a:blip>
          <a:stretch>
            <a:fillRect/>
          </a:stretch>
        </p:blipFill>
        <p:spPr>
          <a:xfrm>
            <a:off x="64739" y="4691914"/>
            <a:ext cx="344854" cy="343200"/>
          </a:xfrm>
          <a:prstGeom prst="rect">
            <a:avLst/>
          </a:prstGeom>
          <a:noFill/>
          <a:ln>
            <a:noFill/>
          </a:ln>
        </p:spPr>
      </p:pic>
      <p:sp>
        <p:nvSpPr>
          <p:cNvPr id="1205" name="Google Shape;1205;p97"/>
          <p:cNvSpPr txBox="1"/>
          <p:nvPr/>
        </p:nvSpPr>
        <p:spPr>
          <a:xfrm>
            <a:off x="3434693" y="2687025"/>
            <a:ext cx="2760300" cy="5829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endParaRPr sz="800">
              <a:latin typeface="Viga"/>
              <a:ea typeface="Viga"/>
              <a:cs typeface="Viga"/>
              <a:sym typeface="Viga"/>
            </a:endParaRPr>
          </a:p>
        </p:txBody>
      </p:sp>
      <p:sp>
        <p:nvSpPr>
          <p:cNvPr id="1206" name="Google Shape;1206;p97"/>
          <p:cNvSpPr txBox="1"/>
          <p:nvPr/>
        </p:nvSpPr>
        <p:spPr>
          <a:xfrm>
            <a:off x="3434725" y="3269975"/>
            <a:ext cx="2760300" cy="5610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endParaRPr sz="800">
              <a:solidFill>
                <a:schemeClr val="dk1"/>
              </a:solidFill>
              <a:latin typeface="Viga"/>
              <a:ea typeface="Viga"/>
              <a:cs typeface="Viga"/>
              <a:sym typeface="Viga"/>
            </a:endParaRPr>
          </a:p>
          <a:p>
            <a:pPr marL="0" lvl="0" indent="0" algn="l" rtl="0">
              <a:spcBef>
                <a:spcPts val="0"/>
              </a:spcBef>
              <a:spcAft>
                <a:spcPts val="0"/>
              </a:spcAft>
              <a:buNone/>
            </a:pPr>
            <a:endParaRPr sz="800">
              <a:latin typeface="Viga"/>
              <a:ea typeface="Viga"/>
              <a:cs typeface="Viga"/>
              <a:sym typeface="Viga"/>
            </a:endParaRPr>
          </a:p>
        </p:txBody>
      </p:sp>
      <p:sp>
        <p:nvSpPr>
          <p:cNvPr id="1207" name="Google Shape;1207;p97"/>
          <p:cNvSpPr txBox="1"/>
          <p:nvPr/>
        </p:nvSpPr>
        <p:spPr>
          <a:xfrm>
            <a:off x="3434727" y="3847356"/>
            <a:ext cx="2760300" cy="5610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endParaRPr sz="800">
              <a:latin typeface="Viga"/>
              <a:ea typeface="Viga"/>
              <a:cs typeface="Viga"/>
              <a:sym typeface="Viga"/>
            </a:endParaRPr>
          </a:p>
        </p:txBody>
      </p:sp>
      <p:sp>
        <p:nvSpPr>
          <p:cNvPr id="1208" name="Google Shape;1208;p97"/>
          <p:cNvSpPr txBox="1"/>
          <p:nvPr/>
        </p:nvSpPr>
        <p:spPr>
          <a:xfrm>
            <a:off x="3434727" y="4243399"/>
            <a:ext cx="2760300" cy="5829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endParaRPr sz="800">
              <a:solidFill>
                <a:schemeClr val="dk1"/>
              </a:solidFill>
              <a:latin typeface="Viga"/>
              <a:ea typeface="Viga"/>
              <a:cs typeface="Viga"/>
              <a:sym typeface="Viga"/>
            </a:endParaRPr>
          </a:p>
          <a:p>
            <a:pPr marL="0" lvl="0" indent="0" algn="l" rtl="0">
              <a:spcBef>
                <a:spcPts val="0"/>
              </a:spcBef>
              <a:spcAft>
                <a:spcPts val="0"/>
              </a:spcAft>
              <a:buNone/>
            </a:pPr>
            <a:endParaRPr sz="800">
              <a:latin typeface="Viga"/>
              <a:ea typeface="Viga"/>
              <a:cs typeface="Viga"/>
              <a:sym typeface="Viga"/>
            </a:endParaRPr>
          </a:p>
        </p:txBody>
      </p:sp>
      <p:sp>
        <p:nvSpPr>
          <p:cNvPr id="1209" name="Google Shape;1209;p97"/>
          <p:cNvSpPr/>
          <p:nvPr/>
        </p:nvSpPr>
        <p:spPr>
          <a:xfrm>
            <a:off x="4572000" y="116550"/>
            <a:ext cx="4425000" cy="1527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75575" tIns="75575" rIns="75575" bIns="75575" anchor="ctr" anchorCtr="0">
            <a:noAutofit/>
          </a:bodyPr>
          <a:lstStyle/>
          <a:p>
            <a:pPr marL="0" lvl="0" indent="0" algn="l" rtl="0">
              <a:spcBef>
                <a:spcPts val="0"/>
              </a:spcBef>
              <a:spcAft>
                <a:spcPts val="0"/>
              </a:spcAft>
              <a:buNone/>
            </a:pPr>
            <a:endParaRPr/>
          </a:p>
        </p:txBody>
      </p:sp>
      <p:sp>
        <p:nvSpPr>
          <p:cNvPr id="1210" name="Google Shape;1210;p97"/>
          <p:cNvSpPr txBox="1"/>
          <p:nvPr/>
        </p:nvSpPr>
        <p:spPr>
          <a:xfrm>
            <a:off x="4594423" y="116550"/>
            <a:ext cx="1409400" cy="264600"/>
          </a:xfrm>
          <a:prstGeom prst="rect">
            <a:avLst/>
          </a:prstGeom>
          <a:noFill/>
          <a:ln>
            <a:noFill/>
          </a:ln>
        </p:spPr>
        <p:txBody>
          <a:bodyPr spcFirstLastPara="1" wrap="square" lIns="75575" tIns="75575" rIns="75575" bIns="75575" anchor="t" anchorCtr="0">
            <a:noAutofit/>
          </a:bodyPr>
          <a:lstStyle/>
          <a:p>
            <a:pPr marL="0" marR="0" lvl="0" indent="0" algn="l" rtl="0">
              <a:lnSpc>
                <a:spcPct val="100000"/>
              </a:lnSpc>
              <a:spcBef>
                <a:spcPts val="0"/>
              </a:spcBef>
              <a:spcAft>
                <a:spcPts val="0"/>
              </a:spcAft>
              <a:buNone/>
            </a:pPr>
            <a:r>
              <a:rPr lang="fr-CA" sz="1100" b="1">
                <a:latin typeface="Open Sans"/>
                <a:ea typeface="Open Sans"/>
                <a:cs typeface="Open Sans"/>
                <a:sym typeface="Open Sans"/>
              </a:rPr>
              <a:t>Limites?</a:t>
            </a:r>
            <a:endParaRPr sz="1100" b="1">
              <a:latin typeface="Open Sans"/>
              <a:ea typeface="Open Sans"/>
              <a:cs typeface="Open Sans"/>
              <a:sym typeface="Open Sans"/>
            </a:endParaRPr>
          </a:p>
          <a:p>
            <a:pPr marL="0" lvl="0" indent="0" algn="l" rtl="0">
              <a:spcBef>
                <a:spcPts val="0"/>
              </a:spcBef>
              <a:spcAft>
                <a:spcPts val="0"/>
              </a:spcAft>
              <a:buNone/>
            </a:pPr>
            <a:endParaRPr sz="1200">
              <a:latin typeface="Fira Sans Condensed Medium"/>
              <a:ea typeface="Fira Sans Condensed Medium"/>
              <a:cs typeface="Fira Sans Condensed Medium"/>
              <a:sym typeface="Fira Sans Condensed Medium"/>
            </a:endParaRPr>
          </a:p>
        </p:txBody>
      </p:sp>
      <p:sp>
        <p:nvSpPr>
          <p:cNvPr id="1211" name="Google Shape;1211;p97"/>
          <p:cNvSpPr txBox="1"/>
          <p:nvPr/>
        </p:nvSpPr>
        <p:spPr>
          <a:xfrm>
            <a:off x="4645225" y="381150"/>
            <a:ext cx="2397600" cy="6822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900">
                <a:solidFill>
                  <a:srgbClr val="050506"/>
                </a:solidFill>
                <a:latin typeface="Open Sans Light"/>
                <a:ea typeface="Open Sans Light"/>
                <a:cs typeface="Open Sans Light"/>
                <a:sym typeface="Open Sans Light"/>
              </a:rPr>
              <a:t>✏️</a:t>
            </a:r>
            <a:r>
              <a:rPr lang="fr-CA" sz="900">
                <a:latin typeface="Open Sans Light"/>
                <a:ea typeface="Open Sans Light"/>
                <a:cs typeface="Open Sans Light"/>
                <a:sym typeface="Open Sans Light"/>
              </a:rPr>
              <a:t>Incapacités, hallucinations, biais potentiels…</a:t>
            </a:r>
            <a:endParaRPr sz="900">
              <a:latin typeface="Open Sans Light"/>
              <a:ea typeface="Open Sans Light"/>
              <a:cs typeface="Open Sans Light"/>
              <a:sym typeface="Open Sans Light"/>
            </a:endParaRPr>
          </a:p>
        </p:txBody>
      </p:sp>
      <p:sp>
        <p:nvSpPr>
          <p:cNvPr id="1212" name="Google Shape;1212;p97"/>
          <p:cNvSpPr/>
          <p:nvPr/>
        </p:nvSpPr>
        <p:spPr>
          <a:xfrm>
            <a:off x="172550" y="110425"/>
            <a:ext cx="4331100" cy="1527900"/>
          </a:xfrm>
          <a:prstGeom prst="rect">
            <a:avLst/>
          </a:prstGeom>
          <a:solidFill>
            <a:srgbClr val="FFFFFF"/>
          </a:solidFill>
          <a:ln w="19050" cap="flat" cmpd="sng">
            <a:solidFill>
              <a:srgbClr val="000000"/>
            </a:solidFill>
            <a:prstDash val="solid"/>
            <a:round/>
            <a:headEnd type="none" w="sm" len="sm"/>
            <a:tailEnd type="none" w="sm" len="sm"/>
          </a:ln>
        </p:spPr>
        <p:txBody>
          <a:bodyPr spcFirstLastPara="1" wrap="square" lIns="75575" tIns="75575" rIns="75575" bIns="75575" anchor="ctr" anchorCtr="0">
            <a:noAutofit/>
          </a:bodyPr>
          <a:lstStyle/>
          <a:p>
            <a:pPr marL="0" lvl="0" indent="0" algn="l" rtl="0">
              <a:spcBef>
                <a:spcPts val="0"/>
              </a:spcBef>
              <a:spcAft>
                <a:spcPts val="0"/>
              </a:spcAft>
              <a:buNone/>
            </a:pPr>
            <a:endParaRPr/>
          </a:p>
        </p:txBody>
      </p:sp>
      <p:sp>
        <p:nvSpPr>
          <p:cNvPr id="1213" name="Google Shape;1213;p97"/>
          <p:cNvSpPr txBox="1"/>
          <p:nvPr/>
        </p:nvSpPr>
        <p:spPr>
          <a:xfrm>
            <a:off x="172548" y="110425"/>
            <a:ext cx="1409400" cy="2646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1100" b="1">
                <a:latin typeface="Open Sans"/>
                <a:ea typeface="Open Sans"/>
                <a:cs typeface="Open Sans"/>
                <a:sym typeface="Open Sans"/>
              </a:rPr>
              <a:t>Opportunités?</a:t>
            </a:r>
            <a:endParaRPr sz="1100" b="1">
              <a:latin typeface="Open Sans"/>
              <a:ea typeface="Open Sans"/>
              <a:cs typeface="Open Sans"/>
              <a:sym typeface="Open Sans"/>
            </a:endParaRPr>
          </a:p>
          <a:p>
            <a:pPr marL="0" lvl="0" indent="0" algn="l" rtl="0">
              <a:spcBef>
                <a:spcPts val="0"/>
              </a:spcBef>
              <a:spcAft>
                <a:spcPts val="0"/>
              </a:spcAft>
              <a:buNone/>
            </a:pPr>
            <a:endParaRPr sz="1200">
              <a:latin typeface="Fira Sans Condensed Medium"/>
              <a:ea typeface="Fira Sans Condensed Medium"/>
              <a:cs typeface="Fira Sans Condensed Medium"/>
              <a:sym typeface="Fira Sans Condensed Medium"/>
            </a:endParaRPr>
          </a:p>
        </p:txBody>
      </p:sp>
      <p:sp>
        <p:nvSpPr>
          <p:cNvPr id="1214" name="Google Shape;1214;p97"/>
          <p:cNvSpPr txBox="1"/>
          <p:nvPr/>
        </p:nvSpPr>
        <p:spPr>
          <a:xfrm>
            <a:off x="232425" y="381150"/>
            <a:ext cx="2397600" cy="682200"/>
          </a:xfrm>
          <a:prstGeom prst="rect">
            <a:avLst/>
          </a:prstGeom>
          <a:noFill/>
          <a:ln>
            <a:noFill/>
          </a:ln>
        </p:spPr>
        <p:txBody>
          <a:bodyPr spcFirstLastPara="1" wrap="square" lIns="75575" tIns="75575" rIns="75575" bIns="75575" anchor="t" anchorCtr="0">
            <a:noAutofit/>
          </a:bodyPr>
          <a:lstStyle/>
          <a:p>
            <a:pPr marL="0" lvl="0" indent="0" algn="l" rtl="0">
              <a:spcBef>
                <a:spcPts val="0"/>
              </a:spcBef>
              <a:spcAft>
                <a:spcPts val="0"/>
              </a:spcAft>
              <a:buNone/>
            </a:pPr>
            <a:r>
              <a:rPr lang="fr-CA" sz="900">
                <a:solidFill>
                  <a:srgbClr val="050506"/>
                </a:solidFill>
                <a:latin typeface="Open Sans Light"/>
                <a:ea typeface="Open Sans Light"/>
                <a:cs typeface="Open Sans Light"/>
                <a:sym typeface="Open Sans Light"/>
              </a:rPr>
              <a:t>✏️ </a:t>
            </a:r>
            <a:r>
              <a:rPr lang="fr-CA" sz="900">
                <a:latin typeface="Open Sans Light"/>
                <a:ea typeface="Open Sans Light"/>
                <a:cs typeface="Open Sans Light"/>
                <a:sym typeface="Open Sans Light"/>
              </a:rPr>
              <a:t>Quelles opportunités pourrait offrir l’utilisation de l’IA dans cette situation?</a:t>
            </a:r>
            <a:endParaRPr sz="900">
              <a:latin typeface="Open Sans Light"/>
              <a:ea typeface="Open Sans Light"/>
              <a:cs typeface="Open Sans Light"/>
              <a:sym typeface="Open Sans Light"/>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1218"/>
        <p:cNvGrpSpPr/>
        <p:nvPr/>
      </p:nvGrpSpPr>
      <p:grpSpPr>
        <a:xfrm>
          <a:off x="0" y="0"/>
          <a:ext cx="0" cy="0"/>
          <a:chOff x="0" y="0"/>
          <a:chExt cx="0" cy="0"/>
        </a:xfrm>
      </p:grpSpPr>
      <p:sp>
        <p:nvSpPr>
          <p:cNvPr id="1219" name="Google Shape;1219;p98"/>
          <p:cNvSpPr/>
          <p:nvPr/>
        </p:nvSpPr>
        <p:spPr>
          <a:xfrm>
            <a:off x="7225" y="-12100"/>
            <a:ext cx="9143982" cy="1326618"/>
          </a:xfrm>
          <a:prstGeom prst="flowChartDocument">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1220" name="Google Shape;1220;p98"/>
          <p:cNvCxnSpPr>
            <a:stCxn id="1221" idx="4"/>
            <a:endCxn id="1222" idx="0"/>
          </p:cNvCxnSpPr>
          <p:nvPr/>
        </p:nvCxnSpPr>
        <p:spPr>
          <a:xfrm>
            <a:off x="667850" y="1917825"/>
            <a:ext cx="0" cy="2875800"/>
          </a:xfrm>
          <a:prstGeom prst="straightConnector1">
            <a:avLst/>
          </a:prstGeom>
          <a:noFill/>
          <a:ln w="19050" cap="flat" cmpd="sng">
            <a:solidFill>
              <a:srgbClr val="000000"/>
            </a:solidFill>
            <a:prstDash val="solid"/>
            <a:round/>
            <a:headEnd type="none" w="med" len="med"/>
            <a:tailEnd type="none" w="med" len="med"/>
          </a:ln>
        </p:spPr>
      </p:cxnSp>
      <p:sp>
        <p:nvSpPr>
          <p:cNvPr id="1223" name="Google Shape;1223;p98"/>
          <p:cNvSpPr txBox="1"/>
          <p:nvPr/>
        </p:nvSpPr>
        <p:spPr>
          <a:xfrm>
            <a:off x="843250" y="1617475"/>
            <a:ext cx="7217100" cy="2670600"/>
          </a:xfrm>
          <a:prstGeom prst="rect">
            <a:avLst/>
          </a:prstGeom>
          <a:noFill/>
          <a:ln>
            <a:noFill/>
          </a:ln>
        </p:spPr>
        <p:txBody>
          <a:bodyPr spcFirstLastPara="1" wrap="square" lIns="91425" tIns="91425" rIns="91425" bIns="91425" anchor="t" anchorCtr="0">
            <a:spAutoFit/>
          </a:bodyPr>
          <a:lstStyle/>
          <a:p>
            <a:pPr marL="0" lvl="0" indent="0" algn="l" rtl="0">
              <a:lnSpc>
                <a:spcPct val="250000"/>
              </a:lnSpc>
              <a:spcBef>
                <a:spcPts val="0"/>
              </a:spcBef>
              <a:spcAft>
                <a:spcPts val="0"/>
              </a:spcAft>
              <a:buNone/>
            </a:pPr>
            <a:r>
              <a:rPr lang="fr-CA" sz="1700">
                <a:latin typeface="Open Sans"/>
                <a:ea typeface="Open Sans"/>
                <a:cs typeface="Open Sans"/>
                <a:sym typeface="Open Sans"/>
              </a:rPr>
              <a:t>Formation de 6 groupes et attribution des mises en situation</a:t>
            </a:r>
            <a:endParaRPr sz="1700">
              <a:latin typeface="Open Sans"/>
              <a:ea typeface="Open Sans"/>
              <a:cs typeface="Open Sans"/>
              <a:sym typeface="Open Sans"/>
            </a:endParaRPr>
          </a:p>
          <a:p>
            <a:pPr marL="0" lvl="0" indent="0" algn="l" rtl="0">
              <a:lnSpc>
                <a:spcPct val="250000"/>
              </a:lnSpc>
              <a:spcBef>
                <a:spcPts val="0"/>
              </a:spcBef>
              <a:spcAft>
                <a:spcPts val="0"/>
              </a:spcAft>
              <a:buNone/>
            </a:pPr>
            <a:endParaRPr sz="1700">
              <a:latin typeface="Open Sans"/>
              <a:ea typeface="Open Sans"/>
              <a:cs typeface="Open Sans"/>
              <a:sym typeface="Open Sans"/>
            </a:endParaRPr>
          </a:p>
          <a:p>
            <a:pPr marL="0" lvl="0" indent="0" algn="l" rtl="0">
              <a:lnSpc>
                <a:spcPct val="250000"/>
              </a:lnSpc>
              <a:spcBef>
                <a:spcPts val="0"/>
              </a:spcBef>
              <a:spcAft>
                <a:spcPts val="0"/>
              </a:spcAft>
              <a:buNone/>
            </a:pPr>
            <a:r>
              <a:rPr lang="fr-CA" sz="1700">
                <a:latin typeface="Open Sans"/>
                <a:ea typeface="Open Sans"/>
                <a:cs typeface="Open Sans"/>
                <a:sym typeface="Open Sans"/>
              </a:rPr>
              <a:t>10 minutes à votre place en individuel</a:t>
            </a:r>
            <a:endParaRPr sz="1700">
              <a:latin typeface="Open Sans"/>
              <a:ea typeface="Open Sans"/>
              <a:cs typeface="Open Sans"/>
              <a:sym typeface="Open Sans"/>
            </a:endParaRPr>
          </a:p>
          <a:p>
            <a:pPr marL="457200" lvl="0" indent="0" algn="l" rtl="0">
              <a:lnSpc>
                <a:spcPct val="100000"/>
              </a:lnSpc>
              <a:spcBef>
                <a:spcPts val="0"/>
              </a:spcBef>
              <a:spcAft>
                <a:spcPts val="0"/>
              </a:spcAft>
              <a:buNone/>
            </a:pPr>
            <a:endParaRPr sz="1700">
              <a:latin typeface="Open Sans"/>
              <a:ea typeface="Open Sans"/>
              <a:cs typeface="Open Sans"/>
              <a:sym typeface="Open Sans"/>
            </a:endParaRPr>
          </a:p>
          <a:p>
            <a:pPr marL="0" lvl="0" indent="0" algn="l" rtl="0">
              <a:lnSpc>
                <a:spcPct val="250000"/>
              </a:lnSpc>
              <a:spcBef>
                <a:spcPts val="0"/>
              </a:spcBef>
              <a:spcAft>
                <a:spcPts val="0"/>
              </a:spcAft>
              <a:buNone/>
            </a:pPr>
            <a:endParaRPr sz="1700">
              <a:latin typeface="Open Sans"/>
              <a:ea typeface="Open Sans"/>
              <a:cs typeface="Open Sans"/>
              <a:sym typeface="Open Sans"/>
            </a:endParaRPr>
          </a:p>
        </p:txBody>
      </p:sp>
      <p:sp>
        <p:nvSpPr>
          <p:cNvPr id="1224" name="Google Shape;1224;p98"/>
          <p:cNvSpPr/>
          <p:nvPr/>
        </p:nvSpPr>
        <p:spPr>
          <a:xfrm>
            <a:off x="221400" y="253482"/>
            <a:ext cx="8149984" cy="596281"/>
          </a:xfrm>
          <a:prstGeom prst="rect">
            <a:avLst/>
          </a:prstGeom>
        </p:spPr>
        <p:txBody>
          <a:bodyPr>
            <a:prstTxWarp prst="textPlain">
              <a:avLst/>
            </a:prstTxWarp>
          </a:bodyPr>
          <a:lstStyle/>
          <a:p>
            <a:pPr lvl="0" algn="ctr"/>
            <a:r>
              <a:rPr b="0" i="0">
                <a:ln>
                  <a:noFill/>
                </a:ln>
                <a:solidFill>
                  <a:srgbClr val="000000"/>
                </a:solidFill>
                <a:latin typeface="Open Sans;800"/>
              </a:rPr>
              <a:t>À CHACUN SA SITUATION</a:t>
            </a:r>
          </a:p>
        </p:txBody>
      </p:sp>
      <p:pic>
        <p:nvPicPr>
          <p:cNvPr id="1225" name="Google Shape;1225;p98"/>
          <p:cNvPicPr preferRelativeResize="0"/>
          <p:nvPr/>
        </p:nvPicPr>
        <p:blipFill>
          <a:blip r:embed="rId3">
            <a:alphaModFix/>
          </a:blip>
          <a:stretch>
            <a:fillRect/>
          </a:stretch>
        </p:blipFill>
        <p:spPr>
          <a:xfrm>
            <a:off x="64748" y="4727204"/>
            <a:ext cx="309400" cy="307920"/>
          </a:xfrm>
          <a:prstGeom prst="rect">
            <a:avLst/>
          </a:prstGeom>
          <a:noFill/>
          <a:ln>
            <a:noFill/>
          </a:ln>
        </p:spPr>
      </p:pic>
      <p:pic>
        <p:nvPicPr>
          <p:cNvPr id="1226" name="Google Shape;1226;p98"/>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1221" name="Google Shape;1221;p98"/>
          <p:cNvSpPr/>
          <p:nvPr/>
        </p:nvSpPr>
        <p:spPr>
          <a:xfrm>
            <a:off x="555350" y="1692825"/>
            <a:ext cx="225000" cy="225000"/>
          </a:xfrm>
          <a:prstGeom prst="ellipse">
            <a:avLst/>
          </a:prstGeom>
          <a:solidFill>
            <a:srgbClr val="BBDA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27" name="Google Shape;1227;p98"/>
          <p:cNvSpPr/>
          <p:nvPr/>
        </p:nvSpPr>
        <p:spPr>
          <a:xfrm>
            <a:off x="555350" y="3026950"/>
            <a:ext cx="225000" cy="2250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1228" name="Google Shape;1228;p98" descr="This 10-minute countdown timer is made for professional use and has some minimal sound effects in the last 5 seconds." title="10 MINUTE TIMER - COUNTDOWN TIMER (MINIMAL)">
            <a:hlinkClick r:id="rId4"/>
          </p:cNvPr>
          <p:cNvPicPr preferRelativeResize="0"/>
          <p:nvPr/>
        </p:nvPicPr>
        <p:blipFill>
          <a:blip r:embed="rId5">
            <a:alphaModFix/>
          </a:blip>
          <a:stretch>
            <a:fillRect/>
          </a:stretch>
        </p:blipFill>
        <p:spPr>
          <a:xfrm>
            <a:off x="5585050" y="2939000"/>
            <a:ext cx="3048000" cy="171450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228"/>
                                        </p:tgtEl>
                                        <p:attrNameLst>
                                          <p:attrName>style.visibility</p:attrName>
                                        </p:attrNameLst>
                                      </p:cBhvr>
                                      <p:to>
                                        <p:strVal val="visible"/>
                                      </p:to>
                                    </p:set>
                                    <p:animEffect transition="in" filter="fade">
                                      <p:cBhvr>
                                        <p:cTn id="7" dur="1000"/>
                                        <p:tgtEl>
                                          <p:spTgt spid="12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1232"/>
        <p:cNvGrpSpPr/>
        <p:nvPr/>
      </p:nvGrpSpPr>
      <p:grpSpPr>
        <a:xfrm>
          <a:off x="0" y="0"/>
          <a:ext cx="0" cy="0"/>
          <a:chOff x="0" y="0"/>
          <a:chExt cx="0" cy="0"/>
        </a:xfrm>
      </p:grpSpPr>
      <p:sp>
        <p:nvSpPr>
          <p:cNvPr id="1233" name="Google Shape;1233;p99"/>
          <p:cNvSpPr/>
          <p:nvPr/>
        </p:nvSpPr>
        <p:spPr>
          <a:xfrm>
            <a:off x="7225" y="-12100"/>
            <a:ext cx="9143982" cy="1326618"/>
          </a:xfrm>
          <a:prstGeom prst="flowChartDocument">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1234" name="Google Shape;1234;p99"/>
          <p:cNvCxnSpPr>
            <a:stCxn id="1235" idx="4"/>
            <a:endCxn id="1236" idx="0"/>
          </p:cNvCxnSpPr>
          <p:nvPr/>
        </p:nvCxnSpPr>
        <p:spPr>
          <a:xfrm>
            <a:off x="667850" y="1917825"/>
            <a:ext cx="0" cy="2875800"/>
          </a:xfrm>
          <a:prstGeom prst="straightConnector1">
            <a:avLst/>
          </a:prstGeom>
          <a:noFill/>
          <a:ln w="19050" cap="flat" cmpd="sng">
            <a:solidFill>
              <a:srgbClr val="000000"/>
            </a:solidFill>
            <a:prstDash val="solid"/>
            <a:round/>
            <a:headEnd type="none" w="med" len="med"/>
            <a:tailEnd type="none" w="med" len="med"/>
          </a:ln>
        </p:spPr>
      </p:cxnSp>
      <p:sp>
        <p:nvSpPr>
          <p:cNvPr id="1237" name="Google Shape;1237;p99"/>
          <p:cNvSpPr txBox="1"/>
          <p:nvPr/>
        </p:nvSpPr>
        <p:spPr>
          <a:xfrm>
            <a:off x="843250" y="1617475"/>
            <a:ext cx="7217100" cy="3324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CA" sz="1700">
                <a:latin typeface="Open Sans"/>
                <a:ea typeface="Open Sans"/>
                <a:cs typeface="Open Sans"/>
                <a:sym typeface="Open Sans"/>
              </a:rPr>
              <a:t>Regroupement et attribution de rôles dans les équipes : </a:t>
            </a:r>
            <a:endParaRPr sz="1700">
              <a:latin typeface="Open Sans"/>
              <a:ea typeface="Open Sans"/>
              <a:cs typeface="Open Sans"/>
              <a:sym typeface="Open Sans"/>
            </a:endParaRPr>
          </a:p>
          <a:p>
            <a:pPr marL="457200" lvl="0" indent="-336550" algn="l" rtl="0">
              <a:lnSpc>
                <a:spcPct val="100000"/>
              </a:lnSpc>
              <a:spcBef>
                <a:spcPts val="0"/>
              </a:spcBef>
              <a:spcAft>
                <a:spcPts val="0"/>
              </a:spcAft>
              <a:buSzPts val="1700"/>
              <a:buFont typeface="Open Sans"/>
              <a:buChar char="●"/>
            </a:pPr>
            <a:r>
              <a:rPr lang="fr-CA" sz="1700">
                <a:latin typeface="Open Sans"/>
                <a:ea typeface="Open Sans"/>
                <a:cs typeface="Open Sans"/>
                <a:sym typeface="Open Sans"/>
              </a:rPr>
              <a:t>prise de note</a:t>
            </a:r>
            <a:endParaRPr sz="1700">
              <a:latin typeface="Open Sans"/>
              <a:ea typeface="Open Sans"/>
              <a:cs typeface="Open Sans"/>
              <a:sym typeface="Open Sans"/>
            </a:endParaRPr>
          </a:p>
          <a:p>
            <a:pPr marL="457200" lvl="0" indent="-336550" algn="l" rtl="0">
              <a:lnSpc>
                <a:spcPct val="100000"/>
              </a:lnSpc>
              <a:spcBef>
                <a:spcPts val="0"/>
              </a:spcBef>
              <a:spcAft>
                <a:spcPts val="0"/>
              </a:spcAft>
              <a:buSzPts val="1700"/>
              <a:buFont typeface="Open Sans"/>
              <a:buChar char="●"/>
            </a:pPr>
            <a:r>
              <a:rPr lang="fr-CA" sz="1700">
                <a:latin typeface="Open Sans"/>
                <a:ea typeface="Open Sans"/>
                <a:cs typeface="Open Sans"/>
                <a:sym typeface="Open Sans"/>
              </a:rPr>
              <a:t>gestion du temps</a:t>
            </a:r>
            <a:endParaRPr sz="1700">
              <a:latin typeface="Open Sans"/>
              <a:ea typeface="Open Sans"/>
              <a:cs typeface="Open Sans"/>
              <a:sym typeface="Open Sans"/>
            </a:endParaRPr>
          </a:p>
          <a:p>
            <a:pPr marL="457200" lvl="0" indent="-336550" algn="l" rtl="0">
              <a:lnSpc>
                <a:spcPct val="100000"/>
              </a:lnSpc>
              <a:spcBef>
                <a:spcPts val="0"/>
              </a:spcBef>
              <a:spcAft>
                <a:spcPts val="0"/>
              </a:spcAft>
              <a:buSzPts val="1700"/>
              <a:buFont typeface="Open Sans"/>
              <a:buChar char="●"/>
            </a:pPr>
            <a:r>
              <a:rPr lang="fr-CA" sz="1700">
                <a:latin typeface="Open Sans"/>
                <a:ea typeface="Open Sans"/>
                <a:cs typeface="Open Sans"/>
                <a:sym typeface="Open Sans"/>
              </a:rPr>
              <a:t>Droit de parole</a:t>
            </a:r>
            <a:endParaRPr sz="1700">
              <a:latin typeface="Open Sans"/>
              <a:ea typeface="Open Sans"/>
              <a:cs typeface="Open Sans"/>
              <a:sym typeface="Open Sans"/>
            </a:endParaRPr>
          </a:p>
          <a:p>
            <a:pPr marL="457200" lvl="0" indent="-336550" algn="l" rtl="0">
              <a:lnSpc>
                <a:spcPct val="100000"/>
              </a:lnSpc>
              <a:spcBef>
                <a:spcPts val="0"/>
              </a:spcBef>
              <a:spcAft>
                <a:spcPts val="0"/>
              </a:spcAft>
              <a:buSzPts val="1700"/>
              <a:buFont typeface="Open Sans"/>
              <a:buChar char="●"/>
            </a:pPr>
            <a:r>
              <a:rPr lang="fr-CA" sz="1700">
                <a:latin typeface="Open Sans"/>
                <a:ea typeface="Open Sans"/>
                <a:cs typeface="Open Sans"/>
                <a:sym typeface="Open Sans"/>
              </a:rPr>
              <a:t>porte-parole</a:t>
            </a:r>
            <a:endParaRPr sz="1700">
              <a:latin typeface="Open Sans"/>
              <a:ea typeface="Open Sans"/>
              <a:cs typeface="Open Sans"/>
              <a:sym typeface="Open Sans"/>
            </a:endParaRPr>
          </a:p>
          <a:p>
            <a:pPr marL="457200" lvl="0" indent="-336550" algn="l" rtl="0">
              <a:lnSpc>
                <a:spcPct val="100000"/>
              </a:lnSpc>
              <a:spcBef>
                <a:spcPts val="0"/>
              </a:spcBef>
              <a:spcAft>
                <a:spcPts val="0"/>
              </a:spcAft>
              <a:buSzPts val="1700"/>
              <a:buFont typeface="Open Sans"/>
              <a:buChar char="●"/>
            </a:pPr>
            <a:r>
              <a:rPr lang="fr-CA" sz="1700">
                <a:latin typeface="Open Sans"/>
                <a:ea typeface="Open Sans"/>
                <a:cs typeface="Open Sans"/>
                <a:sym typeface="Open Sans"/>
              </a:rPr>
              <a:t>?</a:t>
            </a:r>
            <a:endParaRPr sz="1700">
              <a:latin typeface="Open Sans"/>
              <a:ea typeface="Open Sans"/>
              <a:cs typeface="Open Sans"/>
              <a:sym typeface="Open Sans"/>
            </a:endParaRPr>
          </a:p>
          <a:p>
            <a:pPr marL="0" lvl="0" indent="0" algn="l" rtl="0">
              <a:lnSpc>
                <a:spcPct val="100000"/>
              </a:lnSpc>
              <a:spcBef>
                <a:spcPts val="0"/>
              </a:spcBef>
              <a:spcAft>
                <a:spcPts val="0"/>
              </a:spcAft>
              <a:buNone/>
            </a:pPr>
            <a:endParaRPr sz="1700">
              <a:latin typeface="Open Sans"/>
              <a:ea typeface="Open Sans"/>
              <a:cs typeface="Open Sans"/>
              <a:sym typeface="Open Sans"/>
            </a:endParaRPr>
          </a:p>
          <a:p>
            <a:pPr marL="0" lvl="0" indent="0" algn="l" rtl="0">
              <a:lnSpc>
                <a:spcPct val="100000"/>
              </a:lnSpc>
              <a:spcBef>
                <a:spcPts val="0"/>
              </a:spcBef>
              <a:spcAft>
                <a:spcPts val="0"/>
              </a:spcAft>
              <a:buNone/>
            </a:pPr>
            <a:r>
              <a:rPr lang="fr-CA" sz="1700">
                <a:latin typeface="Open Sans"/>
                <a:ea typeface="Open Sans"/>
                <a:cs typeface="Open Sans"/>
                <a:sym typeface="Open Sans"/>
              </a:rPr>
              <a:t>Tour de table dans le sens horaire. On note les idées et on cherche des réponses qui reviennent et d’autres qui se démarquent. (15 minutes)</a:t>
            </a:r>
            <a:br>
              <a:rPr lang="fr-CA" sz="1700">
                <a:latin typeface="Open Sans"/>
                <a:ea typeface="Open Sans"/>
                <a:cs typeface="Open Sans"/>
                <a:sym typeface="Open Sans"/>
              </a:rPr>
            </a:br>
            <a:endParaRPr sz="1700">
              <a:latin typeface="Open Sans"/>
              <a:ea typeface="Open Sans"/>
              <a:cs typeface="Open Sans"/>
              <a:sym typeface="Open Sans"/>
            </a:endParaRPr>
          </a:p>
          <a:p>
            <a:pPr marL="0" lvl="0" indent="0" algn="l" rtl="0">
              <a:lnSpc>
                <a:spcPct val="250000"/>
              </a:lnSpc>
              <a:spcBef>
                <a:spcPts val="0"/>
              </a:spcBef>
              <a:spcAft>
                <a:spcPts val="0"/>
              </a:spcAft>
              <a:buNone/>
            </a:pPr>
            <a:endParaRPr sz="1700">
              <a:latin typeface="Open Sans"/>
              <a:ea typeface="Open Sans"/>
              <a:cs typeface="Open Sans"/>
              <a:sym typeface="Open Sans"/>
            </a:endParaRPr>
          </a:p>
        </p:txBody>
      </p:sp>
      <p:sp>
        <p:nvSpPr>
          <p:cNvPr id="1238" name="Google Shape;1238;p99"/>
          <p:cNvSpPr/>
          <p:nvPr/>
        </p:nvSpPr>
        <p:spPr>
          <a:xfrm>
            <a:off x="221400" y="253482"/>
            <a:ext cx="8149984" cy="596281"/>
          </a:xfrm>
          <a:prstGeom prst="rect">
            <a:avLst/>
          </a:prstGeom>
        </p:spPr>
        <p:txBody>
          <a:bodyPr>
            <a:prstTxWarp prst="textPlain">
              <a:avLst/>
            </a:prstTxWarp>
          </a:bodyPr>
          <a:lstStyle/>
          <a:p>
            <a:pPr lvl="0" algn="ctr"/>
            <a:r>
              <a:rPr b="0" i="0">
                <a:ln>
                  <a:noFill/>
                </a:ln>
                <a:solidFill>
                  <a:srgbClr val="000000"/>
                </a:solidFill>
                <a:latin typeface="Open Sans;800"/>
              </a:rPr>
              <a:t>À CHACUN SA SITUATION</a:t>
            </a:r>
          </a:p>
        </p:txBody>
      </p:sp>
      <p:pic>
        <p:nvPicPr>
          <p:cNvPr id="1239" name="Google Shape;1239;p99"/>
          <p:cNvPicPr preferRelativeResize="0"/>
          <p:nvPr/>
        </p:nvPicPr>
        <p:blipFill>
          <a:blip r:embed="rId3">
            <a:alphaModFix/>
          </a:blip>
          <a:stretch>
            <a:fillRect/>
          </a:stretch>
        </p:blipFill>
        <p:spPr>
          <a:xfrm>
            <a:off x="64748" y="4727204"/>
            <a:ext cx="309400" cy="307920"/>
          </a:xfrm>
          <a:prstGeom prst="rect">
            <a:avLst/>
          </a:prstGeom>
          <a:noFill/>
          <a:ln>
            <a:noFill/>
          </a:ln>
        </p:spPr>
      </p:pic>
      <p:pic>
        <p:nvPicPr>
          <p:cNvPr id="1240" name="Google Shape;1240;p99"/>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1235" name="Google Shape;1235;p99"/>
          <p:cNvSpPr/>
          <p:nvPr/>
        </p:nvSpPr>
        <p:spPr>
          <a:xfrm>
            <a:off x="555350" y="1692825"/>
            <a:ext cx="225000" cy="225000"/>
          </a:xfrm>
          <a:prstGeom prst="ellipse">
            <a:avLst/>
          </a:prstGeom>
          <a:solidFill>
            <a:srgbClr val="BBDA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41" name="Google Shape;1241;p99"/>
          <p:cNvSpPr/>
          <p:nvPr/>
        </p:nvSpPr>
        <p:spPr>
          <a:xfrm>
            <a:off x="555350" y="2341150"/>
            <a:ext cx="225000" cy="2250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42" name="Google Shape;1242;p99"/>
          <p:cNvSpPr/>
          <p:nvPr/>
        </p:nvSpPr>
        <p:spPr>
          <a:xfrm>
            <a:off x="555350" y="2989475"/>
            <a:ext cx="225000" cy="225000"/>
          </a:xfrm>
          <a:prstGeom prst="ellipse">
            <a:avLst/>
          </a:prstGeom>
          <a:solidFill>
            <a:srgbClr val="FFD2ED"/>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36" name="Google Shape;1236;p99"/>
          <p:cNvSpPr/>
          <p:nvPr/>
        </p:nvSpPr>
        <p:spPr>
          <a:xfrm>
            <a:off x="555350" y="4793738"/>
            <a:ext cx="225000" cy="225000"/>
          </a:xfrm>
          <a:prstGeom prst="ellipse">
            <a:avLst/>
          </a:prstGeom>
          <a:solidFill>
            <a:srgbClr val="BBDA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1246"/>
        <p:cNvGrpSpPr/>
        <p:nvPr/>
      </p:nvGrpSpPr>
      <p:grpSpPr>
        <a:xfrm>
          <a:off x="0" y="0"/>
          <a:ext cx="0" cy="0"/>
          <a:chOff x="0" y="0"/>
          <a:chExt cx="0" cy="0"/>
        </a:xfrm>
      </p:grpSpPr>
      <p:sp>
        <p:nvSpPr>
          <p:cNvPr id="1247" name="Google Shape;1247;p100"/>
          <p:cNvSpPr/>
          <p:nvPr/>
        </p:nvSpPr>
        <p:spPr>
          <a:xfrm>
            <a:off x="7225" y="-12100"/>
            <a:ext cx="9143982" cy="1326618"/>
          </a:xfrm>
          <a:prstGeom prst="flowChartDocument">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cxnSp>
        <p:nvCxnSpPr>
          <p:cNvPr id="1248" name="Google Shape;1248;p100"/>
          <p:cNvCxnSpPr>
            <a:stCxn id="1249" idx="4"/>
            <a:endCxn id="1250" idx="0"/>
          </p:cNvCxnSpPr>
          <p:nvPr/>
        </p:nvCxnSpPr>
        <p:spPr>
          <a:xfrm>
            <a:off x="667850" y="1917825"/>
            <a:ext cx="0" cy="2875800"/>
          </a:xfrm>
          <a:prstGeom prst="straightConnector1">
            <a:avLst/>
          </a:prstGeom>
          <a:noFill/>
          <a:ln w="19050" cap="flat" cmpd="sng">
            <a:solidFill>
              <a:srgbClr val="000000"/>
            </a:solidFill>
            <a:prstDash val="solid"/>
            <a:round/>
            <a:headEnd type="none" w="med" len="med"/>
            <a:tailEnd type="none" w="med" len="med"/>
          </a:ln>
        </p:spPr>
      </p:cxnSp>
      <p:sp>
        <p:nvSpPr>
          <p:cNvPr id="1251" name="Google Shape;1251;p100"/>
          <p:cNvSpPr txBox="1"/>
          <p:nvPr/>
        </p:nvSpPr>
        <p:spPr>
          <a:xfrm>
            <a:off x="843250" y="1617475"/>
            <a:ext cx="7217100" cy="1754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CA" sz="1700">
                <a:latin typeface="Open Sans"/>
                <a:ea typeface="Open Sans"/>
                <a:cs typeface="Open Sans"/>
                <a:sym typeface="Open Sans"/>
              </a:rPr>
              <a:t>Poursuivre la réflexion collective en complétant la grille. </a:t>
            </a:r>
            <a:endParaRPr sz="1700">
              <a:latin typeface="Open Sans"/>
              <a:ea typeface="Open Sans"/>
              <a:cs typeface="Open Sans"/>
              <a:sym typeface="Open Sans"/>
            </a:endParaRPr>
          </a:p>
          <a:p>
            <a:pPr marL="0" lvl="0" indent="0" algn="l" rtl="0">
              <a:lnSpc>
                <a:spcPct val="100000"/>
              </a:lnSpc>
              <a:spcBef>
                <a:spcPts val="0"/>
              </a:spcBef>
              <a:spcAft>
                <a:spcPts val="0"/>
              </a:spcAft>
              <a:buNone/>
            </a:pPr>
            <a:endParaRPr sz="1700">
              <a:latin typeface="Open Sans"/>
              <a:ea typeface="Open Sans"/>
              <a:cs typeface="Open Sans"/>
              <a:sym typeface="Open Sans"/>
            </a:endParaRPr>
          </a:p>
          <a:p>
            <a:pPr marL="0" lvl="0" indent="0" algn="l" rtl="0">
              <a:lnSpc>
                <a:spcPct val="100000"/>
              </a:lnSpc>
              <a:spcBef>
                <a:spcPts val="0"/>
              </a:spcBef>
              <a:spcAft>
                <a:spcPts val="0"/>
              </a:spcAft>
              <a:buNone/>
            </a:pPr>
            <a:r>
              <a:rPr lang="fr-CA" sz="1700">
                <a:latin typeface="Open Sans"/>
                <a:ea typeface="Open Sans"/>
                <a:cs typeface="Open Sans"/>
                <a:sym typeface="Open Sans"/>
              </a:rPr>
              <a:t>*La grille sert de trace de votre réflexion et de guide. </a:t>
            </a:r>
            <a:br>
              <a:rPr lang="fr-CA" sz="1700">
                <a:latin typeface="Open Sans"/>
                <a:ea typeface="Open Sans"/>
                <a:cs typeface="Open Sans"/>
                <a:sym typeface="Open Sans"/>
              </a:rPr>
            </a:br>
            <a:r>
              <a:rPr lang="fr-CA" sz="1700">
                <a:latin typeface="Open Sans"/>
                <a:ea typeface="Open Sans"/>
                <a:cs typeface="Open Sans"/>
                <a:sym typeface="Open Sans"/>
              </a:rPr>
              <a:t>Elle peut être faite dans l’ordre de votre choix (donc ne restez pas coincé à un endroit et passez à la case suivante au besoin.)</a:t>
            </a:r>
            <a:endParaRPr sz="1700">
              <a:latin typeface="Open Sans"/>
              <a:ea typeface="Open Sans"/>
              <a:cs typeface="Open Sans"/>
              <a:sym typeface="Open Sans"/>
            </a:endParaRPr>
          </a:p>
          <a:p>
            <a:pPr marL="0" lvl="0" indent="0" algn="l" rtl="0">
              <a:lnSpc>
                <a:spcPct val="250000"/>
              </a:lnSpc>
              <a:spcBef>
                <a:spcPts val="0"/>
              </a:spcBef>
              <a:spcAft>
                <a:spcPts val="0"/>
              </a:spcAft>
              <a:buNone/>
            </a:pPr>
            <a:endParaRPr sz="1700">
              <a:latin typeface="Open Sans"/>
              <a:ea typeface="Open Sans"/>
              <a:cs typeface="Open Sans"/>
              <a:sym typeface="Open Sans"/>
            </a:endParaRPr>
          </a:p>
        </p:txBody>
      </p:sp>
      <p:sp>
        <p:nvSpPr>
          <p:cNvPr id="1252" name="Google Shape;1252;p100"/>
          <p:cNvSpPr/>
          <p:nvPr/>
        </p:nvSpPr>
        <p:spPr>
          <a:xfrm>
            <a:off x="221400" y="253482"/>
            <a:ext cx="8149984" cy="596281"/>
          </a:xfrm>
          <a:prstGeom prst="rect">
            <a:avLst/>
          </a:prstGeom>
        </p:spPr>
        <p:txBody>
          <a:bodyPr>
            <a:prstTxWarp prst="textPlain">
              <a:avLst/>
            </a:prstTxWarp>
          </a:bodyPr>
          <a:lstStyle/>
          <a:p>
            <a:pPr lvl="0" algn="ctr"/>
            <a:r>
              <a:rPr b="0" i="0">
                <a:ln>
                  <a:noFill/>
                </a:ln>
                <a:solidFill>
                  <a:srgbClr val="000000"/>
                </a:solidFill>
                <a:latin typeface="Open Sans;800"/>
              </a:rPr>
              <a:t>À CHACUN SA SITUATION</a:t>
            </a:r>
          </a:p>
        </p:txBody>
      </p:sp>
      <p:pic>
        <p:nvPicPr>
          <p:cNvPr id="1253" name="Google Shape;1253;p100"/>
          <p:cNvPicPr preferRelativeResize="0"/>
          <p:nvPr/>
        </p:nvPicPr>
        <p:blipFill>
          <a:blip r:embed="rId3">
            <a:alphaModFix/>
          </a:blip>
          <a:stretch>
            <a:fillRect/>
          </a:stretch>
        </p:blipFill>
        <p:spPr>
          <a:xfrm>
            <a:off x="64748" y="4727204"/>
            <a:ext cx="309400" cy="307920"/>
          </a:xfrm>
          <a:prstGeom prst="rect">
            <a:avLst/>
          </a:prstGeom>
          <a:noFill/>
          <a:ln>
            <a:noFill/>
          </a:ln>
        </p:spPr>
      </p:pic>
      <p:pic>
        <p:nvPicPr>
          <p:cNvPr id="1254" name="Google Shape;1254;p100"/>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1249" name="Google Shape;1249;p100"/>
          <p:cNvSpPr/>
          <p:nvPr/>
        </p:nvSpPr>
        <p:spPr>
          <a:xfrm>
            <a:off x="555350" y="1692825"/>
            <a:ext cx="225000" cy="225000"/>
          </a:xfrm>
          <a:prstGeom prst="ellipse">
            <a:avLst/>
          </a:prstGeom>
          <a:solidFill>
            <a:srgbClr val="BBDA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55" name="Google Shape;1255;p100"/>
          <p:cNvSpPr/>
          <p:nvPr/>
        </p:nvSpPr>
        <p:spPr>
          <a:xfrm>
            <a:off x="555350" y="2341150"/>
            <a:ext cx="225000" cy="2250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50" name="Google Shape;1250;p100"/>
          <p:cNvSpPr/>
          <p:nvPr/>
        </p:nvSpPr>
        <p:spPr>
          <a:xfrm>
            <a:off x="555350" y="4793738"/>
            <a:ext cx="225000" cy="225000"/>
          </a:xfrm>
          <a:prstGeom prst="ellipse">
            <a:avLst/>
          </a:prstGeom>
          <a:solidFill>
            <a:srgbClr val="BBDA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1256" name="Google Shape;1256;p100" descr="This 15-minute countdown timer is made for professional use and has some minimal sound effects in the last 5 seconds." title="15 MINUTE TIMER - COUNTDOWN TIMER (MINIMAL)">
            <a:hlinkClick r:id="rId4"/>
          </p:cNvPr>
          <p:cNvPicPr preferRelativeResize="0"/>
          <p:nvPr/>
        </p:nvPicPr>
        <p:blipFill>
          <a:blip r:embed="rId5">
            <a:alphaModFix/>
          </a:blip>
          <a:stretch>
            <a:fillRect/>
          </a:stretch>
        </p:blipFill>
        <p:spPr>
          <a:xfrm>
            <a:off x="3037600" y="3214475"/>
            <a:ext cx="3048000" cy="1714500"/>
          </a:xfrm>
          <a:prstGeom prst="rect">
            <a:avLst/>
          </a:prstGeom>
          <a:noFill/>
          <a:ln>
            <a:noFill/>
          </a:ln>
        </p:spPr>
      </p:pic>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1260"/>
        <p:cNvGrpSpPr/>
        <p:nvPr/>
      </p:nvGrpSpPr>
      <p:grpSpPr>
        <a:xfrm>
          <a:off x="0" y="0"/>
          <a:ext cx="0" cy="0"/>
          <a:chOff x="0" y="0"/>
          <a:chExt cx="0" cy="0"/>
        </a:xfrm>
      </p:grpSpPr>
      <p:sp>
        <p:nvSpPr>
          <p:cNvPr id="1261" name="Google Shape;1261;p101"/>
          <p:cNvSpPr/>
          <p:nvPr/>
        </p:nvSpPr>
        <p:spPr>
          <a:xfrm>
            <a:off x="7225" y="-12100"/>
            <a:ext cx="9143982" cy="1326618"/>
          </a:xfrm>
          <a:prstGeom prst="flowChartDocument">
            <a:avLst/>
          </a:prstGeom>
          <a:solidFill>
            <a:srgbClr val="F9C019">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62" name="Google Shape;1262;p101"/>
          <p:cNvSpPr/>
          <p:nvPr/>
        </p:nvSpPr>
        <p:spPr>
          <a:xfrm>
            <a:off x="301037" y="281988"/>
            <a:ext cx="8556339" cy="515526"/>
          </a:xfrm>
          <a:prstGeom prst="rect">
            <a:avLst/>
          </a:prstGeom>
        </p:spPr>
        <p:txBody>
          <a:bodyPr>
            <a:prstTxWarp prst="textPlain">
              <a:avLst/>
            </a:prstTxWarp>
          </a:bodyPr>
          <a:lstStyle/>
          <a:p>
            <a:pPr lvl="0" algn="ctr"/>
            <a:r>
              <a:rPr b="0" i="0">
                <a:ln>
                  <a:noFill/>
                </a:ln>
                <a:solidFill>
                  <a:srgbClr val="000000"/>
                </a:solidFill>
                <a:latin typeface="Open Sans;800"/>
              </a:rPr>
              <a:t>RETOUR SUR LA DÉLIBÉRATION</a:t>
            </a:r>
          </a:p>
        </p:txBody>
      </p:sp>
      <p:pic>
        <p:nvPicPr>
          <p:cNvPr id="1263" name="Google Shape;1263;p101"/>
          <p:cNvPicPr preferRelativeResize="0"/>
          <p:nvPr/>
        </p:nvPicPr>
        <p:blipFill>
          <a:blip r:embed="rId3">
            <a:alphaModFix/>
          </a:blip>
          <a:stretch>
            <a:fillRect/>
          </a:stretch>
        </p:blipFill>
        <p:spPr>
          <a:xfrm>
            <a:off x="64748" y="4727204"/>
            <a:ext cx="309400" cy="307920"/>
          </a:xfrm>
          <a:prstGeom prst="rect">
            <a:avLst/>
          </a:prstGeom>
          <a:noFill/>
          <a:ln>
            <a:noFill/>
          </a:ln>
        </p:spPr>
      </p:pic>
      <p:pic>
        <p:nvPicPr>
          <p:cNvPr id="1264" name="Google Shape;1264;p101"/>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1265" name="Google Shape;1265;p101"/>
          <p:cNvSpPr/>
          <p:nvPr/>
        </p:nvSpPr>
        <p:spPr>
          <a:xfrm>
            <a:off x="555350" y="1692825"/>
            <a:ext cx="225000" cy="225000"/>
          </a:xfrm>
          <a:prstGeom prst="ellipse">
            <a:avLst/>
          </a:prstGeom>
          <a:solidFill>
            <a:srgbClr val="BBDA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66" name="Google Shape;1266;p101"/>
          <p:cNvSpPr txBox="1"/>
          <p:nvPr/>
        </p:nvSpPr>
        <p:spPr>
          <a:xfrm>
            <a:off x="843250" y="1554200"/>
            <a:ext cx="7217100" cy="9696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CA" sz="1700">
                <a:latin typeface="Open Sans"/>
                <a:ea typeface="Open Sans"/>
                <a:cs typeface="Open Sans"/>
                <a:sym typeface="Open Sans"/>
              </a:rPr>
              <a:t>Dans le but d’avoir une vision sur plusieurs enjeux de L’IA, le porte-parole de chaque équipe est invité à nommer les </a:t>
            </a:r>
            <a:r>
              <a:rPr lang="fr-CA" sz="1700" b="1">
                <a:latin typeface="Open Sans"/>
                <a:ea typeface="Open Sans"/>
                <a:cs typeface="Open Sans"/>
                <a:sym typeface="Open Sans"/>
              </a:rPr>
              <a:t>bénéfices et les limites</a:t>
            </a:r>
            <a:r>
              <a:rPr lang="fr-CA" sz="1700">
                <a:latin typeface="Open Sans"/>
                <a:ea typeface="Open Sans"/>
                <a:cs typeface="Open Sans"/>
                <a:sym typeface="Open Sans"/>
              </a:rPr>
              <a:t> repérés par l’équipe sur sa mise en situation. </a:t>
            </a:r>
            <a:endParaRPr sz="1700">
              <a:latin typeface="Open Sans"/>
              <a:ea typeface="Open Sans"/>
              <a:cs typeface="Open Sans"/>
              <a:sym typeface="Open Sans"/>
            </a:endParaRPr>
          </a:p>
        </p:txBody>
      </p:sp>
      <p:pic>
        <p:nvPicPr>
          <p:cNvPr id="1267" name="Google Shape;1267;p101"/>
          <p:cNvPicPr preferRelativeResize="0"/>
          <p:nvPr/>
        </p:nvPicPr>
        <p:blipFill>
          <a:blip r:embed="rId4">
            <a:alphaModFix/>
          </a:blip>
          <a:stretch>
            <a:fillRect/>
          </a:stretch>
        </p:blipFill>
        <p:spPr>
          <a:xfrm rot="-211504">
            <a:off x="1794611" y="2817562"/>
            <a:ext cx="3870727" cy="3255325"/>
          </a:xfrm>
          <a:prstGeom prst="rect">
            <a:avLst/>
          </a:prstGeom>
          <a:noFill/>
          <a:ln>
            <a:noFill/>
          </a:ln>
          <a:effectLst>
            <a:outerShdw blurRad="57150" dist="19050" dir="5400000" algn="bl" rotWithShape="0">
              <a:srgbClr val="000000">
                <a:alpha val="50000"/>
              </a:srgbClr>
            </a:outerShdw>
          </a:effectLst>
        </p:spPr>
      </p:pic>
      <p:sp>
        <p:nvSpPr>
          <p:cNvPr id="1268" name="Google Shape;1268;p101"/>
          <p:cNvSpPr/>
          <p:nvPr/>
        </p:nvSpPr>
        <p:spPr>
          <a:xfrm>
            <a:off x="5324300" y="3488126"/>
            <a:ext cx="1446925" cy="959325"/>
          </a:xfrm>
          <a:custGeom>
            <a:avLst/>
            <a:gdLst/>
            <a:ahLst/>
            <a:cxnLst/>
            <a:rect l="l" t="t" r="r" b="b"/>
            <a:pathLst>
              <a:path w="57877" h="38373" extrusionOk="0">
                <a:moveTo>
                  <a:pt x="0" y="38373"/>
                </a:moveTo>
                <a:cubicBezTo>
                  <a:pt x="3768" y="27049"/>
                  <a:pt x="31284" y="14377"/>
                  <a:pt x="33627" y="26079"/>
                </a:cubicBezTo>
                <a:cubicBezTo>
                  <a:pt x="34331" y="29593"/>
                  <a:pt x="26036" y="32229"/>
                  <a:pt x="23502" y="29695"/>
                </a:cubicBezTo>
                <a:cubicBezTo>
                  <a:pt x="20083" y="26276"/>
                  <a:pt x="18999" y="18651"/>
                  <a:pt x="22418" y="15232"/>
                </a:cubicBezTo>
                <a:cubicBezTo>
                  <a:pt x="22990" y="14660"/>
                  <a:pt x="23836" y="14447"/>
                  <a:pt x="24587" y="14147"/>
                </a:cubicBezTo>
                <a:cubicBezTo>
                  <a:pt x="29512" y="12177"/>
                  <a:pt x="35572" y="16479"/>
                  <a:pt x="40497" y="14509"/>
                </a:cubicBezTo>
                <a:cubicBezTo>
                  <a:pt x="44639" y="12853"/>
                  <a:pt x="44413" y="4757"/>
                  <a:pt x="48813" y="4023"/>
                </a:cubicBezTo>
                <a:cubicBezTo>
                  <a:pt x="51788" y="3527"/>
                  <a:pt x="57853" y="6677"/>
                  <a:pt x="57853" y="3661"/>
                </a:cubicBezTo>
                <a:cubicBezTo>
                  <a:pt x="57853" y="2127"/>
                  <a:pt x="55285" y="-965"/>
                  <a:pt x="54598" y="407"/>
                </a:cubicBezTo>
                <a:cubicBezTo>
                  <a:pt x="53907" y="1787"/>
                  <a:pt x="56256" y="3097"/>
                  <a:pt x="57491" y="4023"/>
                </a:cubicBezTo>
                <a:cubicBezTo>
                  <a:pt x="58861" y="5051"/>
                  <a:pt x="55449" y="9210"/>
                  <a:pt x="54237" y="8000"/>
                </a:cubicBezTo>
                <a:cubicBezTo>
                  <a:pt x="53272" y="7036"/>
                  <a:pt x="55910" y="5716"/>
                  <a:pt x="57130" y="5108"/>
                </a:cubicBezTo>
              </a:path>
            </a:pathLst>
          </a:custGeom>
          <a:noFill/>
          <a:ln w="9525" cap="flat" cmpd="sng">
            <a:solidFill>
              <a:schemeClr val="dk1"/>
            </a:solidFill>
            <a:prstDash val="solid"/>
            <a:round/>
            <a:headEnd type="none" w="med" len="med"/>
            <a:tailEnd type="none" w="med" len="med"/>
          </a:ln>
        </p:spPr>
        <p:txBody>
          <a:bodyPr/>
          <a:lstStyle/>
          <a:p>
            <a:endParaRPr lang="fr-CA"/>
          </a:p>
        </p:txBody>
      </p:sp>
      <p:sp>
        <p:nvSpPr>
          <p:cNvPr id="1269" name="Google Shape;1269;p101"/>
          <p:cNvSpPr txBox="1"/>
          <p:nvPr/>
        </p:nvSpPr>
        <p:spPr>
          <a:xfrm>
            <a:off x="7003750" y="3241775"/>
            <a:ext cx="18537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b="1">
                <a:latin typeface="Roboto Mono"/>
                <a:ea typeface="Roboto Mono"/>
                <a:cs typeface="Roboto Mono"/>
                <a:sym typeface="Roboto Mono"/>
              </a:rPr>
              <a:t>Compléter le tableau dans le cahier de l’élève</a:t>
            </a:r>
            <a:endParaRPr b="1">
              <a:latin typeface="Roboto Mono"/>
              <a:ea typeface="Roboto Mono"/>
              <a:cs typeface="Roboto Mono"/>
              <a:sym typeface="Roboto Mono"/>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204"/>
        <p:cNvGrpSpPr/>
        <p:nvPr/>
      </p:nvGrpSpPr>
      <p:grpSpPr>
        <a:xfrm>
          <a:off x="0" y="0"/>
          <a:ext cx="0" cy="0"/>
          <a:chOff x="0" y="0"/>
          <a:chExt cx="0" cy="0"/>
        </a:xfrm>
      </p:grpSpPr>
      <p:sp>
        <p:nvSpPr>
          <p:cNvPr id="205" name="Google Shape;205;p21"/>
          <p:cNvSpPr/>
          <p:nvPr/>
        </p:nvSpPr>
        <p:spPr>
          <a:xfrm>
            <a:off x="1757681" y="1340609"/>
            <a:ext cx="5580123" cy="2454628"/>
          </a:xfrm>
          <a:prstGeom prst="rect">
            <a:avLst/>
          </a:prstGeom>
        </p:spPr>
        <p:txBody>
          <a:bodyPr>
            <a:prstTxWarp prst="textPlain">
              <a:avLst/>
            </a:prstTxWarp>
          </a:bodyPr>
          <a:lstStyle/>
          <a:p>
            <a:pPr lvl="0" algn="ctr"/>
            <a:r>
              <a:rPr b="1" i="0">
                <a:ln>
                  <a:noFill/>
                </a:ln>
                <a:solidFill>
                  <a:srgbClr val="000000"/>
                </a:solidFill>
                <a:latin typeface="Open Sans"/>
              </a:rPr>
              <a:t>LES BASES </a:t>
            </a:r>
            <a:br>
              <a:rPr b="1" i="0">
                <a:ln>
                  <a:noFill/>
                </a:ln>
                <a:solidFill>
                  <a:srgbClr val="000000"/>
                </a:solidFill>
                <a:latin typeface="Open Sans"/>
              </a:rPr>
            </a:br>
            <a:r>
              <a:rPr b="1" i="0">
                <a:ln>
                  <a:noFill/>
                </a:ln>
                <a:solidFill>
                  <a:srgbClr val="000000"/>
                </a:solidFill>
                <a:latin typeface="Open Sans"/>
              </a:rPr>
              <a:t>DE L'IA</a:t>
            </a:r>
          </a:p>
        </p:txBody>
      </p:sp>
      <p:pic>
        <p:nvPicPr>
          <p:cNvPr id="206" name="Google Shape;206;p21"/>
          <p:cNvPicPr preferRelativeResize="0"/>
          <p:nvPr/>
        </p:nvPicPr>
        <p:blipFill rotWithShape="1">
          <a:blip r:embed="rId3">
            <a:alphaModFix/>
          </a:blip>
          <a:srcRect l="14380" t="21680" r="15335" b="24709"/>
          <a:stretch/>
        </p:blipFill>
        <p:spPr>
          <a:xfrm rot="-5400000">
            <a:off x="1667122" y="3099132"/>
            <a:ext cx="1406395" cy="603461"/>
          </a:xfrm>
          <a:prstGeom prst="rect">
            <a:avLst/>
          </a:prstGeom>
          <a:noFill/>
          <a:ln>
            <a:noFill/>
          </a:ln>
        </p:spPr>
      </p:pic>
      <p:pic>
        <p:nvPicPr>
          <p:cNvPr id="207" name="Google Shape;207;p21"/>
          <p:cNvPicPr preferRelativeResize="0"/>
          <p:nvPr/>
        </p:nvPicPr>
        <p:blipFill>
          <a:blip r:embed="rId4">
            <a:alphaModFix/>
          </a:blip>
          <a:stretch>
            <a:fillRect/>
          </a:stretch>
        </p:blipFill>
        <p:spPr>
          <a:xfrm>
            <a:off x="8574137" y="158451"/>
            <a:ext cx="453839" cy="451675"/>
          </a:xfrm>
          <a:prstGeom prst="rect">
            <a:avLst/>
          </a:prstGeom>
          <a:noFill/>
          <a:ln>
            <a:noFill/>
          </a:ln>
        </p:spPr>
      </p:pic>
      <p:pic>
        <p:nvPicPr>
          <p:cNvPr id="208" name="Google Shape;208;p21"/>
          <p:cNvPicPr preferRelativeResize="0"/>
          <p:nvPr/>
        </p:nvPicPr>
        <p:blipFill rotWithShape="1">
          <a:blip r:embed="rId3">
            <a:alphaModFix/>
          </a:blip>
          <a:srcRect l="14380" t="21680" r="15335" b="24709"/>
          <a:stretch/>
        </p:blipFill>
        <p:spPr>
          <a:xfrm>
            <a:off x="6003075" y="1039425"/>
            <a:ext cx="1509998" cy="647900"/>
          </a:xfrm>
          <a:prstGeom prst="rect">
            <a:avLst/>
          </a:prstGeom>
          <a:noFill/>
          <a:ln>
            <a:noFill/>
          </a:ln>
        </p:spPr>
      </p:pic>
      <p:sp>
        <p:nvSpPr>
          <p:cNvPr id="209" name="Google Shape;209;p21"/>
          <p:cNvSpPr/>
          <p:nvPr/>
        </p:nvSpPr>
        <p:spPr>
          <a:xfrm rot="-5400000">
            <a:off x="6517650" y="2535875"/>
            <a:ext cx="2547600" cy="2705100"/>
          </a:xfrm>
          <a:prstGeom prst="rtTriangle">
            <a:avLst/>
          </a:prstGeom>
          <a:solidFill>
            <a:srgbClr val="C9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1"/>
          <p:cNvSpPr/>
          <p:nvPr/>
        </p:nvSpPr>
        <p:spPr>
          <a:xfrm rot="5400000">
            <a:off x="10200" y="-25500"/>
            <a:ext cx="2547600" cy="2598600"/>
          </a:xfrm>
          <a:prstGeom prst="rtTriangle">
            <a:avLst/>
          </a:prstGeom>
          <a:solidFill>
            <a:srgbClr val="C9E5F5"/>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1"/>
          <p:cNvSpPr/>
          <p:nvPr/>
        </p:nvSpPr>
        <p:spPr>
          <a:xfrm>
            <a:off x="7733435" y="4038199"/>
            <a:ext cx="1258776" cy="1017349"/>
          </a:xfrm>
          <a:prstGeom prst="rect">
            <a:avLst/>
          </a:prstGeom>
        </p:spPr>
        <p:txBody>
          <a:bodyPr>
            <a:prstTxWarp prst="textPlain">
              <a:avLst/>
            </a:prstTxWarp>
          </a:bodyPr>
          <a:lstStyle/>
          <a:p>
            <a:pPr lvl="0" algn="ctr"/>
            <a:r>
              <a:rPr b="1" i="0">
                <a:ln>
                  <a:noFill/>
                </a:ln>
                <a:solidFill>
                  <a:srgbClr val="EAF7FF"/>
                </a:solidFill>
                <a:latin typeface="Roboto Mono"/>
              </a:rPr>
              <a:t>01</a:t>
            </a:r>
          </a:p>
        </p:txBody>
      </p:sp>
      <p:sp>
        <p:nvSpPr>
          <p:cNvPr id="212" name="Google Shape;212;p21"/>
          <p:cNvSpPr txBox="1"/>
          <p:nvPr/>
        </p:nvSpPr>
        <p:spPr>
          <a:xfrm>
            <a:off x="7513075" y="4468925"/>
            <a:ext cx="16995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01</a:t>
            </a:r>
            <a:endParaRPr sz="2500" b="1">
              <a:latin typeface="Roboto Mono"/>
              <a:ea typeface="Roboto Mono"/>
              <a:cs typeface="Roboto Mono"/>
              <a:sym typeface="Roboto Mono"/>
            </a:endParaRPr>
          </a:p>
        </p:txBody>
      </p:sp>
      <p:sp>
        <p:nvSpPr>
          <p:cNvPr id="213" name="Google Shape;213;p21"/>
          <p:cNvSpPr/>
          <p:nvPr/>
        </p:nvSpPr>
        <p:spPr>
          <a:xfrm>
            <a:off x="227727" y="357750"/>
            <a:ext cx="1044825" cy="844426"/>
          </a:xfrm>
          <a:prstGeom prst="rect">
            <a:avLst/>
          </a:prstGeom>
        </p:spPr>
        <p:txBody>
          <a:bodyPr>
            <a:prstTxWarp prst="textPlain">
              <a:avLst/>
            </a:prstTxWarp>
          </a:bodyPr>
          <a:lstStyle/>
          <a:p>
            <a:pPr lvl="0" algn="ctr"/>
            <a:r>
              <a:rPr b="1" i="0">
                <a:ln>
                  <a:noFill/>
                </a:ln>
                <a:solidFill>
                  <a:srgbClr val="EAF7FF"/>
                </a:solidFill>
                <a:latin typeface="Roboto Mono"/>
              </a:rPr>
              <a:t>01</a:t>
            </a:r>
          </a:p>
        </p:txBody>
      </p:sp>
      <p:sp>
        <p:nvSpPr>
          <p:cNvPr id="214" name="Google Shape;214;p21"/>
          <p:cNvSpPr txBox="1"/>
          <p:nvPr/>
        </p:nvSpPr>
        <p:spPr>
          <a:xfrm>
            <a:off x="128050" y="417500"/>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01</a:t>
            </a:r>
            <a:endParaRPr sz="2500" b="1">
              <a:latin typeface="Roboto Mono"/>
              <a:ea typeface="Roboto Mono"/>
              <a:cs typeface="Roboto Mono"/>
              <a:sym typeface="Roboto Mono"/>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Shape 1273"/>
        <p:cNvGrpSpPr/>
        <p:nvPr/>
      </p:nvGrpSpPr>
      <p:grpSpPr>
        <a:xfrm>
          <a:off x="0" y="0"/>
          <a:ext cx="0" cy="0"/>
          <a:chOff x="0" y="0"/>
          <a:chExt cx="0" cy="0"/>
        </a:xfrm>
      </p:grpSpPr>
      <p:pic>
        <p:nvPicPr>
          <p:cNvPr id="1274" name="Google Shape;1274;p102"/>
          <p:cNvPicPr preferRelativeResize="0"/>
          <p:nvPr/>
        </p:nvPicPr>
        <p:blipFill rotWithShape="1">
          <a:blip r:embed="rId3">
            <a:alphaModFix/>
          </a:blip>
          <a:srcRect l="14380" t="21680" r="15335" b="24709"/>
          <a:stretch/>
        </p:blipFill>
        <p:spPr>
          <a:xfrm rot="-5400000">
            <a:off x="1815084" y="2158612"/>
            <a:ext cx="1001227" cy="429600"/>
          </a:xfrm>
          <a:prstGeom prst="rect">
            <a:avLst/>
          </a:prstGeom>
          <a:noFill/>
          <a:ln>
            <a:noFill/>
          </a:ln>
        </p:spPr>
      </p:pic>
      <p:pic>
        <p:nvPicPr>
          <p:cNvPr id="1275" name="Google Shape;1275;p102"/>
          <p:cNvPicPr preferRelativeResize="0"/>
          <p:nvPr/>
        </p:nvPicPr>
        <p:blipFill>
          <a:blip r:embed="rId4">
            <a:alphaModFix/>
          </a:blip>
          <a:stretch>
            <a:fillRect/>
          </a:stretch>
        </p:blipFill>
        <p:spPr>
          <a:xfrm>
            <a:off x="8574137" y="158451"/>
            <a:ext cx="453839" cy="451675"/>
          </a:xfrm>
          <a:prstGeom prst="rect">
            <a:avLst/>
          </a:prstGeom>
          <a:noFill/>
          <a:ln>
            <a:noFill/>
          </a:ln>
        </p:spPr>
      </p:pic>
      <p:sp>
        <p:nvSpPr>
          <p:cNvPr id="1276" name="Google Shape;1276;p102"/>
          <p:cNvSpPr/>
          <p:nvPr/>
        </p:nvSpPr>
        <p:spPr>
          <a:xfrm rot="5400000">
            <a:off x="97750" y="-113100"/>
            <a:ext cx="2547600" cy="2773800"/>
          </a:xfrm>
          <a:prstGeom prst="rtTriangle">
            <a:avLst/>
          </a:prstGeom>
          <a:solidFill>
            <a:srgbClr val="F9C019">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7" name="Google Shape;1277;p102"/>
          <p:cNvSpPr/>
          <p:nvPr/>
        </p:nvSpPr>
        <p:spPr>
          <a:xfrm>
            <a:off x="227727" y="357750"/>
            <a:ext cx="1208324" cy="844426"/>
          </a:xfrm>
          <a:prstGeom prst="rect">
            <a:avLst/>
          </a:prstGeom>
        </p:spPr>
        <p:txBody>
          <a:bodyPr>
            <a:prstTxWarp prst="textPlain">
              <a:avLst/>
            </a:prstTxWarp>
          </a:bodyPr>
          <a:lstStyle/>
          <a:p>
            <a:pPr lvl="0" algn="ctr"/>
            <a:r>
              <a:rPr b="1" i="0">
                <a:ln>
                  <a:noFill/>
                </a:ln>
                <a:solidFill>
                  <a:srgbClr val="F9C019"/>
                </a:solidFill>
                <a:latin typeface="Roboto Mono"/>
              </a:rPr>
              <a:t>04</a:t>
            </a:r>
          </a:p>
        </p:txBody>
      </p:sp>
      <p:sp>
        <p:nvSpPr>
          <p:cNvPr id="1278" name="Google Shape;1278;p102"/>
          <p:cNvSpPr txBox="1"/>
          <p:nvPr/>
        </p:nvSpPr>
        <p:spPr>
          <a:xfrm>
            <a:off x="128050" y="417500"/>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04</a:t>
            </a:r>
            <a:endParaRPr sz="2500" b="1">
              <a:latin typeface="Roboto Mono"/>
              <a:ea typeface="Roboto Mono"/>
              <a:cs typeface="Roboto Mono"/>
              <a:sym typeface="Roboto Mono"/>
            </a:endParaRPr>
          </a:p>
        </p:txBody>
      </p:sp>
      <p:sp>
        <p:nvSpPr>
          <p:cNvPr id="1279" name="Google Shape;1279;p102"/>
          <p:cNvSpPr/>
          <p:nvPr/>
        </p:nvSpPr>
        <p:spPr>
          <a:xfrm rot="-5400000">
            <a:off x="6483300" y="2482788"/>
            <a:ext cx="2547600" cy="2773800"/>
          </a:xfrm>
          <a:prstGeom prst="rtTriangle">
            <a:avLst/>
          </a:prstGeom>
          <a:solidFill>
            <a:srgbClr val="F9C019">
              <a:alpha val="4367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0" name="Google Shape;1280;p102"/>
          <p:cNvSpPr/>
          <p:nvPr/>
        </p:nvSpPr>
        <p:spPr>
          <a:xfrm>
            <a:off x="7654827" y="4104062"/>
            <a:ext cx="1208324" cy="844426"/>
          </a:xfrm>
          <a:prstGeom prst="rect">
            <a:avLst/>
          </a:prstGeom>
        </p:spPr>
        <p:txBody>
          <a:bodyPr>
            <a:prstTxWarp prst="textPlain">
              <a:avLst/>
            </a:prstTxWarp>
          </a:bodyPr>
          <a:lstStyle/>
          <a:p>
            <a:pPr lvl="0" algn="ctr"/>
            <a:r>
              <a:rPr b="1" i="0">
                <a:ln>
                  <a:noFill/>
                </a:ln>
                <a:solidFill>
                  <a:srgbClr val="F9C019"/>
                </a:solidFill>
                <a:latin typeface="Roboto Mono"/>
              </a:rPr>
              <a:t>04</a:t>
            </a:r>
          </a:p>
        </p:txBody>
      </p:sp>
      <p:sp>
        <p:nvSpPr>
          <p:cNvPr id="1281" name="Google Shape;1281;p102"/>
          <p:cNvSpPr txBox="1"/>
          <p:nvPr/>
        </p:nvSpPr>
        <p:spPr>
          <a:xfrm>
            <a:off x="7555150" y="4163813"/>
            <a:ext cx="2491800" cy="6933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fr-CA" sz="2500" b="1">
                <a:latin typeface="Roboto Mono"/>
                <a:ea typeface="Roboto Mono"/>
                <a:cs typeface="Roboto Mono"/>
                <a:sym typeface="Roboto Mono"/>
              </a:rPr>
              <a:t>DÉFI 04</a:t>
            </a:r>
            <a:endParaRPr sz="2500" b="1">
              <a:latin typeface="Roboto Mono"/>
              <a:ea typeface="Roboto Mono"/>
              <a:cs typeface="Roboto Mono"/>
              <a:sym typeface="Roboto Mono"/>
            </a:endParaRPr>
          </a:p>
        </p:txBody>
      </p:sp>
      <p:sp>
        <p:nvSpPr>
          <p:cNvPr id="1282" name="Google Shape;1282;p102"/>
          <p:cNvSpPr/>
          <p:nvPr/>
        </p:nvSpPr>
        <p:spPr>
          <a:xfrm>
            <a:off x="2531126" y="2045988"/>
            <a:ext cx="4081748" cy="654856"/>
          </a:xfrm>
          <a:prstGeom prst="rect">
            <a:avLst/>
          </a:prstGeom>
        </p:spPr>
        <p:txBody>
          <a:bodyPr>
            <a:prstTxWarp prst="textPlain">
              <a:avLst/>
            </a:prstTxWarp>
          </a:bodyPr>
          <a:lstStyle/>
          <a:p>
            <a:pPr lvl="0" algn="ctr"/>
            <a:r>
              <a:rPr b="0" i="0">
                <a:ln>
                  <a:noFill/>
                </a:ln>
                <a:solidFill>
                  <a:srgbClr val="000000"/>
                </a:solidFill>
                <a:latin typeface="Open Sans;800"/>
              </a:rPr>
              <a:t>LE BILAN</a:t>
            </a: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1286"/>
        <p:cNvGrpSpPr/>
        <p:nvPr/>
      </p:nvGrpSpPr>
      <p:grpSpPr>
        <a:xfrm>
          <a:off x="0" y="0"/>
          <a:ext cx="0" cy="0"/>
          <a:chOff x="0" y="0"/>
          <a:chExt cx="0" cy="0"/>
        </a:xfrm>
      </p:grpSpPr>
      <p:sp>
        <p:nvSpPr>
          <p:cNvPr id="1287" name="Google Shape;1287;p103"/>
          <p:cNvSpPr/>
          <p:nvPr/>
        </p:nvSpPr>
        <p:spPr>
          <a:xfrm>
            <a:off x="7225" y="-12100"/>
            <a:ext cx="9143982" cy="1326618"/>
          </a:xfrm>
          <a:prstGeom prst="flowChartDocument">
            <a:avLst/>
          </a:prstGeom>
          <a:solidFill>
            <a:srgbClr val="F9C019">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88" name="Google Shape;1288;p103"/>
          <p:cNvSpPr txBox="1"/>
          <p:nvPr/>
        </p:nvSpPr>
        <p:spPr>
          <a:xfrm>
            <a:off x="843250" y="1617475"/>
            <a:ext cx="7217100" cy="446400"/>
          </a:xfrm>
          <a:prstGeom prst="rect">
            <a:avLst/>
          </a:prstGeom>
          <a:noFill/>
          <a:ln>
            <a:noFill/>
          </a:ln>
        </p:spPr>
        <p:txBody>
          <a:bodyPr spcFirstLastPara="1" wrap="square" lIns="91425" tIns="91425" rIns="91425" bIns="91425" anchor="t" anchorCtr="0">
            <a:spAutoFit/>
          </a:bodyPr>
          <a:lstStyle/>
          <a:p>
            <a:pPr marL="0" lvl="0" indent="0" algn="l" rtl="0">
              <a:lnSpc>
                <a:spcPct val="250000"/>
              </a:lnSpc>
              <a:spcBef>
                <a:spcPts val="0"/>
              </a:spcBef>
              <a:spcAft>
                <a:spcPts val="0"/>
              </a:spcAft>
              <a:buNone/>
            </a:pPr>
            <a:endParaRPr sz="1700">
              <a:latin typeface="Open Sans"/>
              <a:ea typeface="Open Sans"/>
              <a:cs typeface="Open Sans"/>
              <a:sym typeface="Open Sans"/>
            </a:endParaRPr>
          </a:p>
        </p:txBody>
      </p:sp>
      <p:sp>
        <p:nvSpPr>
          <p:cNvPr id="1289" name="Google Shape;1289;p103"/>
          <p:cNvSpPr/>
          <p:nvPr/>
        </p:nvSpPr>
        <p:spPr>
          <a:xfrm>
            <a:off x="221400" y="253482"/>
            <a:ext cx="3580440" cy="467734"/>
          </a:xfrm>
          <a:prstGeom prst="rect">
            <a:avLst/>
          </a:prstGeom>
        </p:spPr>
        <p:txBody>
          <a:bodyPr>
            <a:prstTxWarp prst="textPlain">
              <a:avLst/>
            </a:prstTxWarp>
          </a:bodyPr>
          <a:lstStyle/>
          <a:p>
            <a:pPr lvl="0" algn="ctr"/>
            <a:r>
              <a:rPr b="0" i="0">
                <a:ln>
                  <a:noFill/>
                </a:ln>
                <a:solidFill>
                  <a:srgbClr val="000000"/>
                </a:solidFill>
                <a:latin typeface="Open Sans;800"/>
              </a:rPr>
              <a:t>INTENTION</a:t>
            </a:r>
          </a:p>
        </p:txBody>
      </p:sp>
      <p:pic>
        <p:nvPicPr>
          <p:cNvPr id="1290" name="Google Shape;1290;p103"/>
          <p:cNvPicPr preferRelativeResize="0"/>
          <p:nvPr/>
        </p:nvPicPr>
        <p:blipFill>
          <a:blip r:embed="rId3">
            <a:alphaModFix/>
          </a:blip>
          <a:stretch>
            <a:fillRect/>
          </a:stretch>
        </p:blipFill>
        <p:spPr>
          <a:xfrm>
            <a:off x="64748" y="4727204"/>
            <a:ext cx="309400" cy="307920"/>
          </a:xfrm>
          <a:prstGeom prst="rect">
            <a:avLst/>
          </a:prstGeom>
          <a:noFill/>
          <a:ln>
            <a:noFill/>
          </a:ln>
        </p:spPr>
      </p:pic>
      <p:pic>
        <p:nvPicPr>
          <p:cNvPr id="1291" name="Google Shape;1291;p103"/>
          <p:cNvPicPr preferRelativeResize="0"/>
          <p:nvPr/>
        </p:nvPicPr>
        <p:blipFill>
          <a:blip r:embed="rId3">
            <a:alphaModFix/>
          </a:blip>
          <a:stretch>
            <a:fillRect/>
          </a:stretch>
        </p:blipFill>
        <p:spPr>
          <a:xfrm>
            <a:off x="8749048" y="4752279"/>
            <a:ext cx="309400" cy="307920"/>
          </a:xfrm>
          <a:prstGeom prst="rect">
            <a:avLst/>
          </a:prstGeom>
          <a:noFill/>
          <a:ln>
            <a:noFill/>
          </a:ln>
        </p:spPr>
      </p:pic>
      <p:sp>
        <p:nvSpPr>
          <p:cNvPr id="1292" name="Google Shape;1292;p103"/>
          <p:cNvSpPr/>
          <p:nvPr/>
        </p:nvSpPr>
        <p:spPr>
          <a:xfrm>
            <a:off x="555350" y="1692825"/>
            <a:ext cx="225000" cy="225000"/>
          </a:xfrm>
          <a:prstGeom prst="ellipse">
            <a:avLst/>
          </a:prstGeom>
          <a:solidFill>
            <a:srgbClr val="BBDAEB"/>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93" name="Google Shape;1293;p103"/>
          <p:cNvSpPr/>
          <p:nvPr/>
        </p:nvSpPr>
        <p:spPr>
          <a:xfrm>
            <a:off x="5394175" y="1440250"/>
            <a:ext cx="4416900" cy="4443300"/>
          </a:xfrm>
          <a:prstGeom prst="ellipse">
            <a:avLst/>
          </a:prstGeom>
          <a:solidFill>
            <a:srgbClr val="EEF9FF"/>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Open Sans"/>
              <a:ea typeface="Open Sans"/>
              <a:cs typeface="Open Sans"/>
              <a:sym typeface="Open Sans"/>
            </a:endParaRPr>
          </a:p>
        </p:txBody>
      </p:sp>
      <p:sp>
        <p:nvSpPr>
          <p:cNvPr id="1294" name="Google Shape;1294;p103"/>
          <p:cNvSpPr/>
          <p:nvPr/>
        </p:nvSpPr>
        <p:spPr>
          <a:xfrm>
            <a:off x="555350" y="2774800"/>
            <a:ext cx="225000" cy="225000"/>
          </a:xfrm>
          <a:prstGeom prst="ellipse">
            <a:avLst/>
          </a:prstGeom>
          <a:solidFill>
            <a:srgbClr val="F9C019"/>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295" name="Google Shape;1295;p103"/>
          <p:cNvSpPr txBox="1"/>
          <p:nvPr/>
        </p:nvSpPr>
        <p:spPr>
          <a:xfrm>
            <a:off x="843250" y="1617475"/>
            <a:ext cx="3821100" cy="1754700"/>
          </a:xfrm>
          <a:prstGeom prst="rect">
            <a:avLst/>
          </a:prstGeom>
          <a:noFill/>
          <a:ln>
            <a:noFill/>
          </a:ln>
        </p:spPr>
        <p:txBody>
          <a:bodyPr spcFirstLastPara="1" wrap="square" lIns="91425" tIns="91425" rIns="91425" bIns="91425" anchor="t" anchorCtr="0">
            <a:spAutoFit/>
          </a:bodyPr>
          <a:lstStyle/>
          <a:p>
            <a:pPr marL="0" lvl="0" indent="0" algn="l" rtl="0">
              <a:lnSpc>
                <a:spcPct val="100000"/>
              </a:lnSpc>
              <a:spcBef>
                <a:spcPts val="0"/>
              </a:spcBef>
              <a:spcAft>
                <a:spcPts val="0"/>
              </a:spcAft>
              <a:buNone/>
            </a:pPr>
            <a:r>
              <a:rPr lang="fr-CA" sz="1700">
                <a:latin typeface="Open Sans"/>
                <a:ea typeface="Open Sans"/>
                <a:cs typeface="Open Sans"/>
                <a:sym typeface="Open Sans"/>
              </a:rPr>
              <a:t>Tenir compte de différents points de vue et différentes situations dans notre compréhension de l’IA. </a:t>
            </a:r>
            <a:endParaRPr sz="1700">
              <a:latin typeface="Open Sans"/>
              <a:ea typeface="Open Sans"/>
              <a:cs typeface="Open Sans"/>
              <a:sym typeface="Open Sans"/>
            </a:endParaRPr>
          </a:p>
          <a:p>
            <a:pPr marL="0" lvl="0" indent="0" algn="l" rtl="0">
              <a:lnSpc>
                <a:spcPct val="100000"/>
              </a:lnSpc>
              <a:spcBef>
                <a:spcPts val="0"/>
              </a:spcBef>
              <a:spcAft>
                <a:spcPts val="0"/>
              </a:spcAft>
              <a:buNone/>
            </a:pPr>
            <a:endParaRPr sz="1700">
              <a:latin typeface="Open Sans"/>
              <a:ea typeface="Open Sans"/>
              <a:cs typeface="Open Sans"/>
              <a:sym typeface="Open Sans"/>
            </a:endParaRPr>
          </a:p>
          <a:p>
            <a:pPr marL="0" lvl="0" indent="0" algn="l" rtl="0">
              <a:lnSpc>
                <a:spcPct val="100000"/>
              </a:lnSpc>
              <a:spcBef>
                <a:spcPts val="0"/>
              </a:spcBef>
              <a:spcAft>
                <a:spcPts val="0"/>
              </a:spcAft>
              <a:buNone/>
            </a:pPr>
            <a:r>
              <a:rPr lang="fr-CA" sz="1700">
                <a:latin typeface="Open Sans"/>
                <a:ea typeface="Open Sans"/>
                <a:cs typeface="Open Sans"/>
                <a:sym typeface="Open Sans"/>
              </a:rPr>
              <a:t>Être capable de nommer des défis et des bénéfices à son utilisation. </a:t>
            </a:r>
            <a:endParaRPr sz="1700">
              <a:latin typeface="Open Sans"/>
              <a:ea typeface="Open Sans"/>
              <a:cs typeface="Open Sans"/>
              <a:sym typeface="Open Sans"/>
            </a:endParaRPr>
          </a:p>
        </p:txBody>
      </p:sp>
      <p:pic>
        <p:nvPicPr>
          <p:cNvPr id="1296" name="Google Shape;1296;p103">
            <a:hlinkClick r:id="rId4"/>
          </p:cNvPr>
          <p:cNvPicPr preferRelativeResize="0"/>
          <p:nvPr/>
        </p:nvPicPr>
        <p:blipFill>
          <a:blip r:embed="rId5">
            <a:alphaModFix/>
          </a:blip>
          <a:stretch>
            <a:fillRect/>
          </a:stretch>
        </p:blipFill>
        <p:spPr>
          <a:xfrm>
            <a:off x="6262937" y="3107500"/>
            <a:ext cx="2588973" cy="1438626"/>
          </a:xfrm>
          <a:prstGeom prst="rect">
            <a:avLst/>
          </a:prstGeom>
          <a:noFill/>
          <a:ln>
            <a:noFill/>
          </a:ln>
        </p:spPr>
      </p:pic>
      <p:pic>
        <p:nvPicPr>
          <p:cNvPr id="1297" name="Google Shape;1297;p103"/>
          <p:cNvPicPr preferRelativeResize="0"/>
          <p:nvPr/>
        </p:nvPicPr>
        <p:blipFill>
          <a:blip r:embed="rId6">
            <a:alphaModFix/>
          </a:blip>
          <a:stretch>
            <a:fillRect/>
          </a:stretch>
        </p:blipFill>
        <p:spPr>
          <a:xfrm rot="-685478">
            <a:off x="7699025" y="3016700"/>
            <a:ext cx="513775" cy="513775"/>
          </a:xfrm>
          <a:prstGeom prst="rect">
            <a:avLst/>
          </a:prstGeom>
          <a:noFill/>
          <a:ln>
            <a:noFill/>
          </a:ln>
          <a:effectLst>
            <a:outerShdw blurRad="57150" dist="19050" dir="5400000" algn="bl" rotWithShape="0">
              <a:srgbClr val="000000">
                <a:alpha val="50000"/>
              </a:srgbClr>
            </a:outerShdw>
          </a:effectLst>
        </p:spPr>
      </p:pic>
      <p:sp>
        <p:nvSpPr>
          <p:cNvPr id="1298" name="Google Shape;1298;p103"/>
          <p:cNvSpPr txBox="1"/>
          <p:nvPr/>
        </p:nvSpPr>
        <p:spPr>
          <a:xfrm>
            <a:off x="5929813" y="2134350"/>
            <a:ext cx="3074400" cy="1015800"/>
          </a:xfrm>
          <a:prstGeom prst="rect">
            <a:avLst/>
          </a:prstGeom>
          <a:noFill/>
          <a:ln>
            <a:noFill/>
          </a:ln>
        </p:spPr>
        <p:txBody>
          <a:bodyPr spcFirstLastPara="1" wrap="square" lIns="91425" tIns="91425" rIns="91425" bIns="91425" anchor="t" anchorCtr="0">
            <a:spAutoFit/>
          </a:bodyPr>
          <a:lstStyle/>
          <a:p>
            <a:pPr marL="152400" lvl="0" indent="0" algn="ctr" rtl="0">
              <a:spcBef>
                <a:spcPts val="0"/>
              </a:spcBef>
              <a:spcAft>
                <a:spcPts val="0"/>
              </a:spcAft>
              <a:buNone/>
            </a:pPr>
            <a:r>
              <a:rPr lang="fr-CA" sz="1800">
                <a:solidFill>
                  <a:srgbClr val="191919"/>
                </a:solidFill>
                <a:latin typeface="Open Sans"/>
                <a:ea typeface="Open Sans"/>
                <a:cs typeface="Open Sans"/>
                <a:sym typeface="Open Sans"/>
              </a:rPr>
              <a:t>Suggestion de </a:t>
            </a:r>
            <a:r>
              <a:rPr lang="fr-CA" sz="1800" b="1">
                <a:solidFill>
                  <a:srgbClr val="191919"/>
                </a:solidFill>
                <a:latin typeface="Open Sans"/>
                <a:ea typeface="Open Sans"/>
                <a:cs typeface="Open Sans"/>
                <a:sym typeface="Open Sans"/>
              </a:rPr>
              <a:t>visionnement</a:t>
            </a:r>
            <a:r>
              <a:rPr lang="fr-CA" sz="1800">
                <a:solidFill>
                  <a:srgbClr val="191919"/>
                </a:solidFill>
                <a:latin typeface="Open Sans"/>
                <a:ea typeface="Open Sans"/>
                <a:cs typeface="Open Sans"/>
                <a:sym typeface="Open Sans"/>
              </a:rPr>
              <a:t> en amorce à la tâche</a:t>
            </a:r>
            <a:endParaRPr sz="1600" b="1">
              <a:latin typeface="Open Sans"/>
              <a:ea typeface="Open Sans"/>
              <a:cs typeface="Open Sans"/>
              <a:sym typeface="Open Sans"/>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1302"/>
        <p:cNvGrpSpPr/>
        <p:nvPr/>
      </p:nvGrpSpPr>
      <p:grpSpPr>
        <a:xfrm>
          <a:off x="0" y="0"/>
          <a:ext cx="0" cy="0"/>
          <a:chOff x="0" y="0"/>
          <a:chExt cx="0" cy="0"/>
        </a:xfrm>
      </p:grpSpPr>
      <p:sp>
        <p:nvSpPr>
          <p:cNvPr id="1303" name="Google Shape;1303;p104"/>
          <p:cNvSpPr/>
          <p:nvPr/>
        </p:nvSpPr>
        <p:spPr>
          <a:xfrm>
            <a:off x="0" y="946275"/>
            <a:ext cx="9144000" cy="3319800"/>
          </a:xfrm>
          <a:prstGeom prst="roundRect">
            <a:avLst>
              <a:gd name="adj" fmla="val 0"/>
            </a:avLst>
          </a:prstGeom>
          <a:solidFill>
            <a:srgbClr val="FFE9F6"/>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304" name="Google Shape;1304;p104"/>
          <p:cNvSpPr/>
          <p:nvPr/>
        </p:nvSpPr>
        <p:spPr>
          <a:xfrm>
            <a:off x="3336551" y="1078825"/>
            <a:ext cx="2470893" cy="304651"/>
          </a:xfrm>
          <a:prstGeom prst="rect">
            <a:avLst/>
          </a:prstGeom>
        </p:spPr>
        <p:txBody>
          <a:bodyPr>
            <a:prstTxWarp prst="textPlain">
              <a:avLst/>
            </a:prstTxWarp>
          </a:bodyPr>
          <a:lstStyle/>
          <a:p>
            <a:pPr lvl="0" algn="ctr"/>
            <a:r>
              <a:rPr b="0" i="0">
                <a:ln>
                  <a:noFill/>
                </a:ln>
                <a:solidFill>
                  <a:srgbClr val="FF67C4"/>
                </a:solidFill>
                <a:latin typeface="Open Sans;800"/>
              </a:rPr>
              <a:t>DÉROULEMENT</a:t>
            </a:r>
          </a:p>
        </p:txBody>
      </p:sp>
      <p:sp>
        <p:nvSpPr>
          <p:cNvPr id="1305" name="Google Shape;1305;p104"/>
          <p:cNvSpPr txBox="1"/>
          <p:nvPr/>
        </p:nvSpPr>
        <p:spPr>
          <a:xfrm>
            <a:off x="862200" y="1523825"/>
            <a:ext cx="7569000" cy="3201600"/>
          </a:xfrm>
          <a:prstGeom prst="rect">
            <a:avLst/>
          </a:prstGeom>
          <a:noFill/>
          <a:ln>
            <a:noFill/>
          </a:ln>
        </p:spPr>
        <p:txBody>
          <a:bodyPr spcFirstLastPara="1" wrap="square" lIns="91425" tIns="91425" rIns="91425" bIns="91425" anchor="t" anchorCtr="0">
            <a:spAutoFit/>
          </a:bodyPr>
          <a:lstStyle/>
          <a:p>
            <a:pPr marL="0" lvl="0" indent="0" algn="l" rtl="0">
              <a:lnSpc>
                <a:spcPct val="200000"/>
              </a:lnSpc>
              <a:spcBef>
                <a:spcPts val="0"/>
              </a:spcBef>
              <a:spcAft>
                <a:spcPts val="0"/>
              </a:spcAft>
              <a:buNone/>
            </a:pPr>
            <a:r>
              <a:rPr lang="fr-CA">
                <a:latin typeface="Open Sans Medium"/>
                <a:ea typeface="Open Sans Medium"/>
                <a:cs typeface="Open Sans Medium"/>
                <a:sym typeface="Open Sans Medium"/>
              </a:rPr>
              <a:t>        Retour sur les mises en situation et partage des porte-paroles. </a:t>
            </a:r>
            <a:endParaRPr>
              <a:latin typeface="Open Sans Medium"/>
              <a:ea typeface="Open Sans Medium"/>
              <a:cs typeface="Open Sans Medium"/>
              <a:sym typeface="Open Sans Medium"/>
            </a:endParaRPr>
          </a:p>
          <a:p>
            <a:pPr marL="360000" lvl="0" indent="0" algn="l" rtl="0">
              <a:lnSpc>
                <a:spcPct val="100000"/>
              </a:lnSpc>
              <a:spcBef>
                <a:spcPts val="0"/>
              </a:spcBef>
              <a:spcAft>
                <a:spcPts val="0"/>
              </a:spcAft>
              <a:buNone/>
            </a:pPr>
            <a:endParaRPr>
              <a:latin typeface="Open Sans Medium"/>
              <a:ea typeface="Open Sans Medium"/>
              <a:cs typeface="Open Sans Medium"/>
              <a:sym typeface="Open Sans Medium"/>
            </a:endParaRPr>
          </a:p>
          <a:p>
            <a:pPr marL="360000" lvl="0" indent="0" algn="l" rtl="0">
              <a:lnSpc>
                <a:spcPct val="100000"/>
              </a:lnSpc>
              <a:spcBef>
                <a:spcPts val="0"/>
              </a:spcBef>
              <a:spcAft>
                <a:spcPts val="0"/>
              </a:spcAft>
              <a:buNone/>
            </a:pPr>
            <a:r>
              <a:rPr lang="fr-CA">
                <a:latin typeface="Open Sans Medium"/>
                <a:ea typeface="Open Sans Medium"/>
                <a:cs typeface="Open Sans Medium"/>
                <a:sym typeface="Open Sans Medium"/>
              </a:rPr>
              <a:t>Formuler vos recommandations individuelles en tenant compte des différentes situations abordées en délibération et des concepts vues </a:t>
            </a:r>
            <a:endParaRPr>
              <a:latin typeface="Open Sans Medium"/>
              <a:ea typeface="Open Sans Medium"/>
              <a:cs typeface="Open Sans Medium"/>
              <a:sym typeface="Open Sans Medium"/>
            </a:endParaRPr>
          </a:p>
          <a:p>
            <a:pPr marL="1828800" lvl="0" indent="-317500" algn="l" rtl="0">
              <a:lnSpc>
                <a:spcPct val="100000"/>
              </a:lnSpc>
              <a:spcBef>
                <a:spcPts val="0"/>
              </a:spcBef>
              <a:spcAft>
                <a:spcPts val="0"/>
              </a:spcAft>
              <a:buSzPts val="1400"/>
              <a:buFont typeface="Open Sans Medium"/>
              <a:buChar char="●"/>
            </a:pPr>
            <a:r>
              <a:rPr lang="fr-CA">
                <a:latin typeface="Open Sans Medium"/>
                <a:ea typeface="Open Sans Medium"/>
                <a:cs typeface="Open Sans Medium"/>
                <a:sym typeface="Open Sans Medium"/>
              </a:rPr>
              <a:t>Apprentissage de l’IA</a:t>
            </a:r>
            <a:endParaRPr>
              <a:latin typeface="Open Sans Medium"/>
              <a:ea typeface="Open Sans Medium"/>
              <a:cs typeface="Open Sans Medium"/>
              <a:sym typeface="Open Sans Medium"/>
            </a:endParaRPr>
          </a:p>
          <a:p>
            <a:pPr marL="1828800" lvl="0" indent="-317500" algn="l" rtl="0">
              <a:lnSpc>
                <a:spcPct val="100000"/>
              </a:lnSpc>
              <a:spcBef>
                <a:spcPts val="0"/>
              </a:spcBef>
              <a:spcAft>
                <a:spcPts val="0"/>
              </a:spcAft>
              <a:buSzPts val="1400"/>
              <a:buFont typeface="Open Sans Medium"/>
              <a:buChar char="●"/>
            </a:pPr>
            <a:r>
              <a:rPr lang="fr-CA">
                <a:latin typeface="Open Sans Medium"/>
                <a:ea typeface="Open Sans Medium"/>
                <a:cs typeface="Open Sans Medium"/>
                <a:sym typeface="Open Sans Medium"/>
              </a:rPr>
              <a:t>bases de données</a:t>
            </a:r>
            <a:endParaRPr>
              <a:latin typeface="Open Sans Medium"/>
              <a:ea typeface="Open Sans Medium"/>
              <a:cs typeface="Open Sans Medium"/>
              <a:sym typeface="Open Sans Medium"/>
            </a:endParaRPr>
          </a:p>
          <a:p>
            <a:pPr marL="1828800" lvl="0" indent="-317500" algn="l" rtl="0">
              <a:lnSpc>
                <a:spcPct val="100000"/>
              </a:lnSpc>
              <a:spcBef>
                <a:spcPts val="0"/>
              </a:spcBef>
              <a:spcAft>
                <a:spcPts val="0"/>
              </a:spcAft>
              <a:buSzPts val="1400"/>
              <a:buFont typeface="Open Sans Medium"/>
              <a:buChar char="●"/>
            </a:pPr>
            <a:r>
              <a:rPr lang="fr-CA">
                <a:latin typeface="Open Sans Medium"/>
                <a:ea typeface="Open Sans Medium"/>
                <a:cs typeface="Open Sans Medium"/>
                <a:sym typeface="Open Sans Medium"/>
              </a:rPr>
              <a:t>IA simple et générative</a:t>
            </a:r>
            <a:endParaRPr>
              <a:latin typeface="Open Sans Medium"/>
              <a:ea typeface="Open Sans Medium"/>
              <a:cs typeface="Open Sans Medium"/>
              <a:sym typeface="Open Sans Medium"/>
            </a:endParaRPr>
          </a:p>
          <a:p>
            <a:pPr marL="1828800" lvl="0" indent="-317500" algn="l" rtl="0">
              <a:lnSpc>
                <a:spcPct val="100000"/>
              </a:lnSpc>
              <a:spcBef>
                <a:spcPts val="0"/>
              </a:spcBef>
              <a:spcAft>
                <a:spcPts val="0"/>
              </a:spcAft>
              <a:buSzPts val="1400"/>
              <a:buFont typeface="Open Sans Medium"/>
              <a:buChar char="●"/>
            </a:pPr>
            <a:r>
              <a:rPr lang="fr-CA">
                <a:latin typeface="Open Sans Medium"/>
                <a:ea typeface="Open Sans Medium"/>
                <a:cs typeface="Open Sans Medium"/>
                <a:sym typeface="Open Sans Medium"/>
              </a:rPr>
              <a:t>biais algorithmiques</a:t>
            </a:r>
            <a:endParaRPr>
              <a:latin typeface="Open Sans Medium"/>
              <a:ea typeface="Open Sans Medium"/>
              <a:cs typeface="Open Sans Medium"/>
              <a:sym typeface="Open Sans Medium"/>
            </a:endParaRPr>
          </a:p>
          <a:p>
            <a:pPr marL="1828800" lvl="0" indent="-317500" algn="l" rtl="0">
              <a:lnSpc>
                <a:spcPct val="100000"/>
              </a:lnSpc>
              <a:spcBef>
                <a:spcPts val="0"/>
              </a:spcBef>
              <a:spcAft>
                <a:spcPts val="0"/>
              </a:spcAft>
              <a:buSzPts val="1400"/>
              <a:buFont typeface="Open Sans Medium"/>
              <a:buChar char="●"/>
            </a:pPr>
            <a:r>
              <a:rPr lang="fr-CA">
                <a:latin typeface="Open Sans Medium"/>
                <a:ea typeface="Open Sans Medium"/>
                <a:cs typeface="Open Sans Medium"/>
                <a:sym typeface="Open Sans Medium"/>
              </a:rPr>
              <a:t>hallucinations</a:t>
            </a:r>
            <a:endParaRPr>
              <a:latin typeface="Open Sans Medium"/>
              <a:ea typeface="Open Sans Medium"/>
              <a:cs typeface="Open Sans Medium"/>
              <a:sym typeface="Open Sans Medium"/>
            </a:endParaRPr>
          </a:p>
          <a:p>
            <a:pPr marL="1828800" lvl="0" indent="-317500" algn="l" rtl="0">
              <a:lnSpc>
                <a:spcPct val="100000"/>
              </a:lnSpc>
              <a:spcBef>
                <a:spcPts val="0"/>
              </a:spcBef>
              <a:spcAft>
                <a:spcPts val="0"/>
              </a:spcAft>
              <a:buSzPts val="1400"/>
              <a:buFont typeface="Open Sans Medium"/>
              <a:buChar char="●"/>
            </a:pPr>
            <a:r>
              <a:rPr lang="fr-CA">
                <a:latin typeface="Open Sans Medium"/>
                <a:ea typeface="Open Sans Medium"/>
                <a:cs typeface="Open Sans Medium"/>
                <a:sym typeface="Open Sans Medium"/>
              </a:rPr>
              <a:t>désinformation</a:t>
            </a:r>
            <a:endParaRPr>
              <a:latin typeface="Open Sans Medium"/>
              <a:ea typeface="Open Sans Medium"/>
              <a:cs typeface="Open Sans Medium"/>
              <a:sym typeface="Open Sans Medium"/>
            </a:endParaRPr>
          </a:p>
          <a:p>
            <a:pPr marL="360000" lvl="0" indent="0" algn="l" rtl="0">
              <a:lnSpc>
                <a:spcPct val="100000"/>
              </a:lnSpc>
              <a:spcBef>
                <a:spcPts val="0"/>
              </a:spcBef>
              <a:spcAft>
                <a:spcPts val="0"/>
              </a:spcAft>
              <a:buNone/>
            </a:pPr>
            <a:endParaRPr>
              <a:latin typeface="Open Sans Medium"/>
              <a:ea typeface="Open Sans Medium"/>
              <a:cs typeface="Open Sans Medium"/>
              <a:sym typeface="Open Sans Medium"/>
            </a:endParaRPr>
          </a:p>
          <a:p>
            <a:pPr marL="360000" lvl="0" indent="0" algn="l" rtl="0">
              <a:lnSpc>
                <a:spcPct val="100000"/>
              </a:lnSpc>
              <a:spcBef>
                <a:spcPts val="0"/>
              </a:spcBef>
              <a:spcAft>
                <a:spcPts val="0"/>
              </a:spcAft>
              <a:buNone/>
            </a:pPr>
            <a:br>
              <a:rPr lang="fr-CA">
                <a:latin typeface="Open Sans Medium"/>
                <a:ea typeface="Open Sans Medium"/>
                <a:cs typeface="Open Sans Medium"/>
                <a:sym typeface="Open Sans Medium"/>
              </a:rPr>
            </a:br>
            <a:r>
              <a:rPr lang="fr-CA">
                <a:latin typeface="Open Sans Medium"/>
                <a:ea typeface="Open Sans Medium"/>
                <a:cs typeface="Open Sans Medium"/>
                <a:sym typeface="Open Sans Medium"/>
              </a:rPr>
              <a:t>Partager la réponse qui vous semble la mieux justifiée  dans le site de l’activité. </a:t>
            </a:r>
            <a:endParaRPr>
              <a:latin typeface="Open Sans Medium"/>
              <a:ea typeface="Open Sans Medium"/>
              <a:cs typeface="Open Sans Medium"/>
              <a:sym typeface="Open Sans Medium"/>
            </a:endParaRPr>
          </a:p>
        </p:txBody>
      </p:sp>
      <p:sp>
        <p:nvSpPr>
          <p:cNvPr id="1306" name="Google Shape;1306;p104"/>
          <p:cNvSpPr/>
          <p:nvPr/>
        </p:nvSpPr>
        <p:spPr>
          <a:xfrm>
            <a:off x="902400" y="1546863"/>
            <a:ext cx="289800" cy="289800"/>
          </a:xfrm>
          <a:prstGeom prst="ellipse">
            <a:avLst/>
          </a:prstGeom>
          <a:solidFill>
            <a:srgbClr val="FFFFFF"/>
          </a:solidFill>
          <a:ln w="19050" cap="flat" cmpd="sng">
            <a:solidFill>
              <a:srgbClr val="000000"/>
            </a:solidFill>
            <a:prstDash val="solid"/>
            <a:round/>
            <a:headEnd type="none" w="sm" len="sm"/>
            <a:tailEnd type="none" w="sm" len="sm"/>
          </a:ln>
          <a:effectLst>
            <a:outerShdw dist="47625" dir="7920000" algn="bl" rotWithShape="0">
              <a:srgbClr val="9FC9E0"/>
            </a:outerShdw>
          </a:effectLst>
        </p:spPr>
        <p:txBody>
          <a:bodyPr spcFirstLastPara="1" wrap="square" lIns="72000" tIns="91425" rIns="91425" bIns="91425" anchor="ctr" anchorCtr="0">
            <a:noAutofit/>
          </a:bodyPr>
          <a:lstStyle/>
          <a:p>
            <a:pPr marL="0" marR="0" lvl="0" indent="0" algn="ctr" rtl="0">
              <a:lnSpc>
                <a:spcPct val="100000"/>
              </a:lnSpc>
              <a:spcBef>
                <a:spcPts val="0"/>
              </a:spcBef>
              <a:spcAft>
                <a:spcPts val="0"/>
              </a:spcAft>
              <a:buNone/>
            </a:pPr>
            <a:r>
              <a:rPr lang="fr-CA" sz="1100">
                <a:latin typeface="Roboto Mono"/>
                <a:ea typeface="Roboto Mono"/>
                <a:cs typeface="Roboto Mono"/>
                <a:sym typeface="Roboto Mono"/>
              </a:rPr>
              <a:t>1</a:t>
            </a:r>
            <a:endParaRPr sz="1100">
              <a:latin typeface="Roboto Mono"/>
              <a:ea typeface="Roboto Mono"/>
              <a:cs typeface="Roboto Mono"/>
              <a:sym typeface="Roboto Mono"/>
            </a:endParaRPr>
          </a:p>
        </p:txBody>
      </p:sp>
      <p:sp>
        <p:nvSpPr>
          <p:cNvPr id="1307" name="Google Shape;1307;p104"/>
          <p:cNvSpPr/>
          <p:nvPr/>
        </p:nvSpPr>
        <p:spPr>
          <a:xfrm>
            <a:off x="902400" y="2223988"/>
            <a:ext cx="289800" cy="289800"/>
          </a:xfrm>
          <a:prstGeom prst="ellipse">
            <a:avLst/>
          </a:prstGeom>
          <a:solidFill>
            <a:srgbClr val="FFFFFF"/>
          </a:solidFill>
          <a:ln w="19050" cap="flat" cmpd="sng">
            <a:solidFill>
              <a:srgbClr val="000000"/>
            </a:solidFill>
            <a:prstDash val="solid"/>
            <a:round/>
            <a:headEnd type="none" w="sm" len="sm"/>
            <a:tailEnd type="none" w="sm" len="sm"/>
          </a:ln>
          <a:effectLst>
            <a:outerShdw dist="47625" dir="7920000" algn="bl" rotWithShape="0">
              <a:srgbClr val="9FC9E0"/>
            </a:outerShdw>
          </a:effectLst>
        </p:spPr>
        <p:txBody>
          <a:bodyPr spcFirstLastPara="1" wrap="square" lIns="72000" tIns="91425" rIns="91425" bIns="91425" anchor="ctr" anchorCtr="0">
            <a:noAutofit/>
          </a:bodyPr>
          <a:lstStyle/>
          <a:p>
            <a:pPr marL="0" marR="0" lvl="0" indent="0" algn="ctr" rtl="0">
              <a:lnSpc>
                <a:spcPct val="100000"/>
              </a:lnSpc>
              <a:spcBef>
                <a:spcPts val="0"/>
              </a:spcBef>
              <a:spcAft>
                <a:spcPts val="0"/>
              </a:spcAft>
              <a:buNone/>
            </a:pPr>
            <a:r>
              <a:rPr lang="fr-CA" sz="1100">
                <a:latin typeface="Roboto Mono"/>
                <a:ea typeface="Roboto Mono"/>
                <a:cs typeface="Roboto Mono"/>
                <a:sym typeface="Roboto Mono"/>
              </a:rPr>
              <a:t>2</a:t>
            </a:r>
            <a:endParaRPr sz="1100">
              <a:latin typeface="Roboto Mono"/>
              <a:ea typeface="Roboto Mono"/>
              <a:cs typeface="Roboto Mono"/>
              <a:sym typeface="Roboto Mono"/>
            </a:endParaRPr>
          </a:p>
        </p:txBody>
      </p:sp>
      <p:sp>
        <p:nvSpPr>
          <p:cNvPr id="1308" name="Google Shape;1308;p104"/>
          <p:cNvSpPr/>
          <p:nvPr/>
        </p:nvSpPr>
        <p:spPr>
          <a:xfrm>
            <a:off x="265475" y="140200"/>
            <a:ext cx="5210392" cy="455325"/>
          </a:xfrm>
          <a:prstGeom prst="rect">
            <a:avLst/>
          </a:prstGeom>
        </p:spPr>
        <p:txBody>
          <a:bodyPr>
            <a:prstTxWarp prst="textPlain">
              <a:avLst/>
            </a:prstTxWarp>
          </a:bodyPr>
          <a:lstStyle/>
          <a:p>
            <a:pPr lvl="0" algn="ctr"/>
            <a:r>
              <a:rPr b="0" i="0">
                <a:ln>
                  <a:noFill/>
                </a:ln>
                <a:solidFill>
                  <a:srgbClr val="000000"/>
                </a:solidFill>
                <a:latin typeface="Open Sans;800"/>
              </a:rPr>
              <a:t>POUR Y ARRIVER</a:t>
            </a:r>
          </a:p>
        </p:txBody>
      </p:sp>
      <p:sp>
        <p:nvSpPr>
          <p:cNvPr id="1309" name="Google Shape;1309;p104"/>
          <p:cNvSpPr/>
          <p:nvPr/>
        </p:nvSpPr>
        <p:spPr>
          <a:xfrm>
            <a:off x="902400" y="4363863"/>
            <a:ext cx="289800" cy="289800"/>
          </a:xfrm>
          <a:prstGeom prst="ellipse">
            <a:avLst/>
          </a:prstGeom>
          <a:solidFill>
            <a:srgbClr val="FFFFFF"/>
          </a:solidFill>
          <a:ln w="19050" cap="flat" cmpd="sng">
            <a:solidFill>
              <a:srgbClr val="000000"/>
            </a:solidFill>
            <a:prstDash val="solid"/>
            <a:round/>
            <a:headEnd type="none" w="sm" len="sm"/>
            <a:tailEnd type="none" w="sm" len="sm"/>
          </a:ln>
          <a:effectLst>
            <a:outerShdw dist="47625" dir="7920000" algn="bl" rotWithShape="0">
              <a:srgbClr val="9FC9E0"/>
            </a:outerShdw>
          </a:effectLst>
        </p:spPr>
        <p:txBody>
          <a:bodyPr spcFirstLastPara="1" wrap="square" lIns="72000" tIns="91425" rIns="91425" bIns="91425" anchor="ctr" anchorCtr="0">
            <a:noAutofit/>
          </a:bodyPr>
          <a:lstStyle/>
          <a:p>
            <a:pPr marL="0" marR="0" lvl="0" indent="0" algn="ctr" rtl="0">
              <a:lnSpc>
                <a:spcPct val="100000"/>
              </a:lnSpc>
              <a:spcBef>
                <a:spcPts val="0"/>
              </a:spcBef>
              <a:spcAft>
                <a:spcPts val="0"/>
              </a:spcAft>
              <a:buNone/>
            </a:pPr>
            <a:r>
              <a:rPr lang="fr-CA" sz="1100">
                <a:latin typeface="Roboto Mono"/>
                <a:ea typeface="Roboto Mono"/>
                <a:cs typeface="Roboto Mono"/>
                <a:sym typeface="Roboto Mono"/>
              </a:rPr>
              <a:t>3</a:t>
            </a:r>
            <a:endParaRPr sz="1100">
              <a:latin typeface="Roboto Mono"/>
              <a:ea typeface="Roboto Mono"/>
              <a:cs typeface="Roboto Mono"/>
              <a:sym typeface="Roboto Mono"/>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1313"/>
        <p:cNvGrpSpPr/>
        <p:nvPr/>
      </p:nvGrpSpPr>
      <p:grpSpPr>
        <a:xfrm>
          <a:off x="0" y="0"/>
          <a:ext cx="0" cy="0"/>
          <a:chOff x="0" y="0"/>
          <a:chExt cx="0" cy="0"/>
        </a:xfrm>
      </p:grpSpPr>
      <p:pic>
        <p:nvPicPr>
          <p:cNvPr id="1314" name="Google Shape;1314;p105"/>
          <p:cNvPicPr preferRelativeResize="0"/>
          <p:nvPr/>
        </p:nvPicPr>
        <p:blipFill>
          <a:blip r:embed="rId3">
            <a:alphaModFix/>
          </a:blip>
          <a:stretch>
            <a:fillRect/>
          </a:stretch>
        </p:blipFill>
        <p:spPr>
          <a:xfrm rot="-127687">
            <a:off x="1026938" y="1872200"/>
            <a:ext cx="3400425" cy="2628900"/>
          </a:xfrm>
          <a:prstGeom prst="rect">
            <a:avLst/>
          </a:prstGeom>
          <a:noFill/>
          <a:ln>
            <a:noFill/>
          </a:ln>
          <a:effectLst>
            <a:outerShdw blurRad="57150" dist="19050" dir="5400000" algn="bl" rotWithShape="0">
              <a:srgbClr val="000000">
                <a:alpha val="50000"/>
              </a:srgbClr>
            </a:outerShdw>
          </a:effectLst>
        </p:spPr>
      </p:pic>
      <p:pic>
        <p:nvPicPr>
          <p:cNvPr id="1315" name="Google Shape;1315;p105"/>
          <p:cNvPicPr preferRelativeResize="0"/>
          <p:nvPr/>
        </p:nvPicPr>
        <p:blipFill>
          <a:blip r:embed="rId4">
            <a:alphaModFix/>
          </a:blip>
          <a:stretch>
            <a:fillRect/>
          </a:stretch>
        </p:blipFill>
        <p:spPr>
          <a:xfrm rot="164484">
            <a:off x="4180287" y="1466525"/>
            <a:ext cx="3152775" cy="2571750"/>
          </a:xfrm>
          <a:prstGeom prst="rect">
            <a:avLst/>
          </a:prstGeom>
          <a:noFill/>
          <a:ln>
            <a:noFill/>
          </a:ln>
          <a:effectLst>
            <a:outerShdw blurRad="57150" dist="19050" dir="5400000" algn="bl" rotWithShape="0">
              <a:srgbClr val="000000">
                <a:alpha val="50000"/>
              </a:srgbClr>
            </a:outerShdw>
          </a:effectLst>
        </p:spPr>
      </p:pic>
      <p:sp>
        <p:nvSpPr>
          <p:cNvPr id="1316" name="Google Shape;1316;p105"/>
          <p:cNvSpPr/>
          <p:nvPr/>
        </p:nvSpPr>
        <p:spPr>
          <a:xfrm>
            <a:off x="7225" y="-12100"/>
            <a:ext cx="9143982" cy="1326618"/>
          </a:xfrm>
          <a:prstGeom prst="flowChartDocument">
            <a:avLst/>
          </a:prstGeom>
          <a:solidFill>
            <a:srgbClr val="F9C019">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sp>
        <p:nvSpPr>
          <p:cNvPr id="1317" name="Google Shape;1317;p105"/>
          <p:cNvSpPr/>
          <p:nvPr/>
        </p:nvSpPr>
        <p:spPr>
          <a:xfrm>
            <a:off x="301037" y="281988"/>
            <a:ext cx="4705736" cy="515526"/>
          </a:xfrm>
          <a:prstGeom prst="rect">
            <a:avLst/>
          </a:prstGeom>
        </p:spPr>
        <p:txBody>
          <a:bodyPr>
            <a:prstTxWarp prst="textPlain">
              <a:avLst/>
            </a:prstTxWarp>
          </a:bodyPr>
          <a:lstStyle/>
          <a:p>
            <a:pPr lvl="0" algn="ctr"/>
            <a:r>
              <a:rPr b="0" i="0">
                <a:ln>
                  <a:noFill/>
                </a:ln>
                <a:solidFill>
                  <a:srgbClr val="000000"/>
                </a:solidFill>
                <a:latin typeface="Open Sans;800"/>
              </a:rPr>
              <a:t>VOS RÉFLEXIONS</a:t>
            </a: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1321"/>
        <p:cNvGrpSpPr/>
        <p:nvPr/>
      </p:nvGrpSpPr>
      <p:grpSpPr>
        <a:xfrm>
          <a:off x="0" y="0"/>
          <a:ext cx="0" cy="0"/>
          <a:chOff x="0" y="0"/>
          <a:chExt cx="0" cy="0"/>
        </a:xfrm>
      </p:grpSpPr>
      <p:sp>
        <p:nvSpPr>
          <p:cNvPr id="1322" name="Google Shape;1322;p106"/>
          <p:cNvSpPr/>
          <p:nvPr/>
        </p:nvSpPr>
        <p:spPr>
          <a:xfrm>
            <a:off x="7225" y="-12100"/>
            <a:ext cx="9143982" cy="1326618"/>
          </a:xfrm>
          <a:prstGeom prst="flowChartDocument">
            <a:avLst/>
          </a:prstGeom>
          <a:solidFill>
            <a:srgbClr val="F9C019">
              <a:alpha val="43670"/>
            </a:srgbClr>
          </a:soli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a:latin typeface="Fira Sans Condensed Light"/>
              <a:ea typeface="Fira Sans Condensed Light"/>
              <a:cs typeface="Fira Sans Condensed Light"/>
              <a:sym typeface="Fira Sans Condensed Light"/>
            </a:endParaRPr>
          </a:p>
        </p:txBody>
      </p:sp>
      <p:pic>
        <p:nvPicPr>
          <p:cNvPr id="1323" name="Google Shape;1323;p106"/>
          <p:cNvPicPr preferRelativeResize="0"/>
          <p:nvPr/>
        </p:nvPicPr>
        <p:blipFill>
          <a:blip r:embed="rId3">
            <a:alphaModFix/>
          </a:blip>
          <a:stretch>
            <a:fillRect/>
          </a:stretch>
        </p:blipFill>
        <p:spPr>
          <a:xfrm>
            <a:off x="1724050" y="1586825"/>
            <a:ext cx="1878900" cy="1878900"/>
          </a:xfrm>
          <a:prstGeom prst="roundRect">
            <a:avLst>
              <a:gd name="adj" fmla="val 16667"/>
            </a:avLst>
          </a:prstGeom>
          <a:noFill/>
          <a:ln w="19050" cap="flat" cmpd="sng">
            <a:solidFill>
              <a:schemeClr val="dk1"/>
            </a:solidFill>
            <a:prstDash val="solid"/>
            <a:round/>
            <a:headEnd type="none" w="sm" len="sm"/>
            <a:tailEnd type="none" w="sm" len="sm"/>
          </a:ln>
        </p:spPr>
      </p:pic>
      <p:sp>
        <p:nvSpPr>
          <p:cNvPr id="1324" name="Google Shape;1324;p106"/>
          <p:cNvSpPr/>
          <p:nvPr/>
        </p:nvSpPr>
        <p:spPr>
          <a:xfrm>
            <a:off x="3450350" y="1554275"/>
            <a:ext cx="3649003" cy="1943998"/>
          </a:xfrm>
          <a:prstGeom prst="rect">
            <a:avLst/>
          </a:prstGeom>
        </p:spPr>
        <p:txBody>
          <a:bodyPr>
            <a:prstTxWarp prst="textPlain">
              <a:avLst/>
            </a:prstTxWarp>
          </a:bodyPr>
          <a:lstStyle/>
          <a:p>
            <a:pPr lvl="0" algn="ctr"/>
            <a:r>
              <a:rPr b="0" i="0">
                <a:ln>
                  <a:noFill/>
                </a:ln>
                <a:solidFill>
                  <a:srgbClr val="000000"/>
                </a:solidFill>
                <a:latin typeface="Open Sans;800"/>
              </a:rPr>
              <a:t>Sélectionne </a:t>
            </a:r>
            <a:br>
              <a:rPr b="0" i="0">
                <a:ln>
                  <a:noFill/>
                </a:ln>
                <a:solidFill>
                  <a:srgbClr val="000000"/>
                </a:solidFill>
                <a:latin typeface="Open Sans;800"/>
              </a:rPr>
            </a:br>
            <a:r>
              <a:rPr b="0" i="0">
                <a:ln>
                  <a:noFill/>
                </a:ln>
                <a:solidFill>
                  <a:srgbClr val="000000"/>
                </a:solidFill>
                <a:latin typeface="Open Sans;800"/>
              </a:rPr>
              <a:t>des réponses</a:t>
            </a:r>
            <a:br>
              <a:rPr b="0" i="0">
                <a:ln>
                  <a:noFill/>
                </a:ln>
                <a:solidFill>
                  <a:srgbClr val="000000"/>
                </a:solidFill>
                <a:latin typeface="Open Sans;800"/>
              </a:rPr>
            </a:br>
            <a:r>
              <a:rPr b="0" i="0">
                <a:ln>
                  <a:noFill/>
                </a:ln>
                <a:solidFill>
                  <a:srgbClr val="000000"/>
                </a:solidFill>
                <a:latin typeface="Open Sans;800"/>
              </a:rPr>
              <a:t> à partager</a:t>
            </a:r>
          </a:p>
        </p:txBody>
      </p:sp>
      <p:sp>
        <p:nvSpPr>
          <p:cNvPr id="1325" name="Google Shape;1325;p106"/>
          <p:cNvSpPr txBox="1"/>
          <p:nvPr/>
        </p:nvSpPr>
        <p:spPr>
          <a:xfrm>
            <a:off x="1543950" y="3536725"/>
            <a:ext cx="5170500" cy="523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fr-CA" sz="2200">
                <a:latin typeface="Fira Sans Condensed Light"/>
                <a:ea typeface="Fira Sans Condensed Light"/>
                <a:cs typeface="Fira Sans Condensed Light"/>
                <a:sym typeface="Fira Sans Condensed Light"/>
              </a:rPr>
              <a:t>monurl.ca/iatupense</a:t>
            </a:r>
            <a:endParaRPr sz="2200">
              <a:latin typeface="Fira Sans Condensed Light"/>
              <a:ea typeface="Fira Sans Condensed Light"/>
              <a:cs typeface="Fira Sans Condensed Light"/>
              <a:sym typeface="Fira Sans Condensed Light"/>
            </a:endParaRPr>
          </a:p>
        </p:txBody>
      </p:sp>
    </p:spTree>
  </p:cSld>
  <p:clrMapOvr>
    <a:masterClrMapping/>
  </p:clrMapOvr>
</p:sld>
</file>

<file path=ppt/theme/theme1.xml><?xml version="1.0" encoding="utf-8"?>
<a:theme xmlns:a="http://schemas.openxmlformats.org/drawingml/2006/main" name="AI Tech Agency Infographics by Slidesgo">
  <a:themeElements>
    <a:clrScheme name="Simple Light">
      <a:dk1>
        <a:srgbClr val="0C343D"/>
      </a:dk1>
      <a:lt1>
        <a:srgbClr val="00C3B1"/>
      </a:lt1>
      <a:dk2>
        <a:srgbClr val="CC4125"/>
      </a:dk2>
      <a:lt2>
        <a:srgbClr val="F3F3F3"/>
      </a:lt2>
      <a:accent1>
        <a:srgbClr val="0C343D"/>
      </a:accent1>
      <a:accent2>
        <a:srgbClr val="00C3B1"/>
      </a:accent2>
      <a:accent3>
        <a:srgbClr val="CC4125"/>
      </a:accent3>
      <a:accent4>
        <a:srgbClr val="F3F3F3"/>
      </a:accent4>
      <a:accent5>
        <a:srgbClr val="0C343D"/>
      </a:accent5>
      <a:accent6>
        <a:srgbClr val="00C3B1"/>
      </a:accent6>
      <a:hlink>
        <a:srgbClr val="F3F3F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5423</Words>
  <Application>Microsoft Office PowerPoint</Application>
  <PresentationFormat>Affichage à l'écran (16:9)</PresentationFormat>
  <Paragraphs>590</Paragraphs>
  <Slides>94</Slides>
  <Notes>94</Notes>
  <HiddenSlides>7</HiddenSlides>
  <MMClips>0</MMClips>
  <ScaleCrop>false</ScaleCrop>
  <HeadingPairs>
    <vt:vector size="6" baseType="variant">
      <vt:variant>
        <vt:lpstr>Polices utilisées</vt:lpstr>
      </vt:variant>
      <vt:variant>
        <vt:i4>26</vt:i4>
      </vt:variant>
      <vt:variant>
        <vt:lpstr>Thème</vt:lpstr>
      </vt:variant>
      <vt:variant>
        <vt:i4>1</vt:i4>
      </vt:variant>
      <vt:variant>
        <vt:lpstr>Titres des diapositives</vt:lpstr>
      </vt:variant>
      <vt:variant>
        <vt:i4>94</vt:i4>
      </vt:variant>
    </vt:vector>
  </HeadingPairs>
  <TitlesOfParts>
    <vt:vector size="121" baseType="lpstr">
      <vt:lpstr>Open Sans SemiBold</vt:lpstr>
      <vt:lpstr>Fira Sans Condensed Light</vt:lpstr>
      <vt:lpstr>Poppins</vt:lpstr>
      <vt:lpstr>Fira Sans Condensed ExtraLight</vt:lpstr>
      <vt:lpstr>Open Sans ExtraBold</vt:lpstr>
      <vt:lpstr>Oswald SemiBold</vt:lpstr>
      <vt:lpstr>Open Sans;800</vt:lpstr>
      <vt:lpstr>Roboto Mono SemiBold</vt:lpstr>
      <vt:lpstr>Figtree ExtraBold</vt:lpstr>
      <vt:lpstr>Proxima Nova</vt:lpstr>
      <vt:lpstr>Arial</vt:lpstr>
      <vt:lpstr>Roboto Condensed Light</vt:lpstr>
      <vt:lpstr>Fira Sans</vt:lpstr>
      <vt:lpstr>Open Sans Light</vt:lpstr>
      <vt:lpstr>Roboto Mono</vt:lpstr>
      <vt:lpstr>Rajdhani</vt:lpstr>
      <vt:lpstr>Fira Sans Condensed</vt:lpstr>
      <vt:lpstr>Anaheim</vt:lpstr>
      <vt:lpstr>Roboto Mono ExtraLight</vt:lpstr>
      <vt:lpstr>Fira Sans Condensed Medium</vt:lpstr>
      <vt:lpstr>Fira Sans Condensed SemiBold</vt:lpstr>
      <vt:lpstr>Open Sans;300</vt:lpstr>
      <vt:lpstr>Open Sans</vt:lpstr>
      <vt:lpstr>Open Sans Medium</vt:lpstr>
      <vt:lpstr>Roboto Mono Medium</vt:lpstr>
      <vt:lpstr>Viga</vt:lpstr>
      <vt:lpstr>AI Tech Agency Infographics by Slidesgo</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Comment fonctionne l’IA ?</vt:lpstr>
      <vt:lpstr>Présentation PowerPoint</vt:lpstr>
      <vt:lpstr>Présentation PowerPoint</vt:lpstr>
      <vt:lpstr>Les algorithmes</vt:lpstr>
      <vt:lpstr>Présentation PowerPoint</vt:lpstr>
      <vt:lpstr>Algorithmes et données</vt:lpstr>
      <vt:lpstr>Présentation PowerPoint</vt:lpstr>
      <vt:lpstr>Présentation PowerPoint</vt:lpstr>
      <vt:lpstr>Présentation PowerPoint</vt:lpstr>
      <vt:lpstr>L’IA fait des prédictions de probabilité</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DISCUSSION </vt:lpstr>
      <vt:lpstr>QUELQUES PISTES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DISCUSSION </vt:lpstr>
      <vt:lpstr>QUELQUES PISTES</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QUELQUES PISTES</vt:lpstr>
      <vt:lpstr>L’IA peut soulever des tensions éthiques </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lpstr>Présentation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creator>Léonie Asselin</dc:creator>
  <cp:lastModifiedBy>Léonie Asselin</cp:lastModifiedBy>
  <cp:revision>1</cp:revision>
  <dcterms:modified xsi:type="dcterms:W3CDTF">2024-11-08T21:05:36Z</dcterms:modified>
</cp:coreProperties>
</file>